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11"/>
  </p:notesMasterIdLst>
  <p:sldIdLst>
    <p:sldId id="256" r:id="rId2"/>
    <p:sldId id="258" r:id="rId3"/>
    <p:sldId id="260" r:id="rId4"/>
    <p:sldId id="261" r:id="rId5"/>
    <p:sldId id="263" r:id="rId6"/>
    <p:sldId id="264" r:id="rId7"/>
    <p:sldId id="265" r:id="rId8"/>
    <p:sldId id="266" r:id="rId9"/>
    <p:sldId id="267" r:id="rId10"/>
  </p:sldIdLst>
  <p:sldSz cx="9144000" cy="5143500" type="screen16x9"/>
  <p:notesSz cx="6858000" cy="9144000"/>
  <p:embeddedFontLst>
    <p:embeddedFont>
      <p:font typeface="Helvetica Neue"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16F368-4821-4C4B-8D11-F67ED55FBB4C}" v="12" dt="2021-08-20T05:46:47.458"/>
    <p1510:client id="{E5287EC1-67AE-4772-8730-7FE6D59F844D}" v="258" dt="2021-08-20T21:00:31.4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499" autoAdjust="0"/>
  </p:normalViewPr>
  <p:slideViewPr>
    <p:cSldViewPr snapToGrid="0">
      <p:cViewPr varScale="1">
        <p:scale>
          <a:sx n="129" d="100"/>
          <a:sy n="129" d="100"/>
        </p:scale>
        <p:origin x="1793" y="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 name="Google Shape;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lecture, we will discuss the Bernstein </a:t>
            </a:r>
            <a:r>
              <a:rPr lang="en-US" dirty="0" err="1"/>
              <a:t>Vazirani</a:t>
            </a:r>
            <a:r>
              <a:rPr lang="en-US" dirty="0"/>
              <a:t> Algorithm</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g1e5554862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1e5554862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Bernstein-</a:t>
            </a:r>
            <a:r>
              <a:rPr lang="en-US" dirty="0" err="1"/>
              <a:t>Vazirani</a:t>
            </a:r>
            <a:r>
              <a:rPr lang="en-US" dirty="0"/>
              <a:t> problem is centered around a “oracle”.  By definition, the oracle is a black-box function that magically gives outputs </a:t>
            </a:r>
            <a:r>
              <a:rPr lang="en-US" dirty="0" err="1"/>
              <a:t>everytime</a:t>
            </a:r>
            <a:r>
              <a:rPr lang="en-US" dirty="0"/>
              <a:t> we call it with an particular input.  We don’t ask how the is output generated according to the input. We just believe this idealized black-box or “oracle” can faithfully answer our call immediately.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the Bernstein-</a:t>
            </a:r>
            <a:r>
              <a:rPr lang="en-US" dirty="0" err="1"/>
              <a:t>Vazirani</a:t>
            </a:r>
            <a:r>
              <a:rPr lang="en-US" dirty="0"/>
              <a:t> problem, the oracle is a function that maps a binary bitstring to a single bit:0 or 1. To be more specific, it maps the binary bit string x to the inner product of x with another secrete binary string s, and modulo the result by 2.  As shown in this expression.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 we use the circled plus sign to represent modulo 2 after the summation. </a:t>
            </a:r>
          </a:p>
        </p:txBody>
      </p:sp>
    </p:spTree>
    <p:extLst>
      <p:ext uri="{BB962C8B-B14F-4D97-AF65-F5344CB8AC3E}">
        <p14:creationId xmlns:p14="http://schemas.microsoft.com/office/powerpoint/2010/main" val="82464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g1e5554862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1e5554862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are some examples.  Say the secrete binary string s equals 10101.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x=11111. We can compute the output of the oracle by following the rule of the inner product modulo 2: we add up the first digit of x times the first digit of s, the second digit of x times the second digit of s, all the way to the last digit of x times the last digit of s.  And then we modulo the sum by 2. So we can see here the sum is 3, so 3 modulo 2 equals 1 is going the output of our oracle.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Similarly, if x=11100, we see the sum between digits will be 2 because only on the first and third digit do x and s both take the value of 1. Thus the sum modulo by 2 will be 0, which again is the output of the oracle.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To summarize again, the oracle of the Bernstein-</a:t>
            </a:r>
            <a:r>
              <a:rPr lang="en-US" dirty="0" err="1"/>
              <a:t>Vazirani</a:t>
            </a:r>
            <a:r>
              <a:rPr lang="en-US" dirty="0"/>
              <a:t> problem</a:t>
            </a:r>
            <a:r>
              <a:rPr lang="en-US" sz="1100" dirty="0">
                <a:solidFill>
                  <a:schemeClr val="dk2"/>
                </a:solidFill>
              </a:rPr>
              <a:t> f(x) is a modulo-2 dot product of </a:t>
            </a:r>
            <a:r>
              <a:rPr lang="en-US" dirty="0">
                <a:solidFill>
                  <a:schemeClr val="dk2"/>
                </a:solidFill>
              </a:rPr>
              <a:t>binary string </a:t>
            </a:r>
            <a:r>
              <a:rPr lang="en-US" sz="1100" dirty="0">
                <a:solidFill>
                  <a:schemeClr val="dk2"/>
                </a:solidFill>
              </a:rPr>
              <a:t>x and a secret binary string 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93640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g1e5554862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1e5554862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can we solve the Bernstein-</a:t>
            </a:r>
            <a:r>
              <a:rPr lang="en-US" dirty="0" err="1"/>
              <a:t>Vazirani</a:t>
            </a:r>
            <a:r>
              <a:rPr lang="en-US" dirty="0"/>
              <a:t> problem, from a pure classical perspective?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 we give one relatively straightforward example.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Say the secrete binary string s is of length n.  We can determine the digits of s one-by-one by feeding in n input binary string, each has only 1 digit equals to one.  Because each of these input string only have 1 digit equals one, we can ignore the modulo, and see that each of these input string can selectively identify one digit of the s string for us.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this example show. We first input x=1000. Then the output only determines on whether the first digit of s—s1 equals 0 or 1. in this case , it equals 0.</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Similarly, the input string 0100 reveals the value of the second digit of s. The input string 0010 reveals the third digit of s.  The forth input string 0001 reveals the last digit of 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After these four calls, we know s equals 0101.</a:t>
            </a:r>
          </a:p>
        </p:txBody>
      </p:sp>
    </p:spTree>
    <p:extLst>
      <p:ext uri="{BB962C8B-B14F-4D97-AF65-F5344CB8AC3E}">
        <p14:creationId xmlns:p14="http://schemas.microsoft.com/office/powerpoint/2010/main" val="382105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g1e5554862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1e5554862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if we have a quantum computer, how can we solve the same problem more efficiently?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Then read the slide</a:t>
            </a:r>
          </a:p>
        </p:txBody>
      </p:sp>
    </p:spTree>
    <p:extLst>
      <p:ext uri="{BB962C8B-B14F-4D97-AF65-F5344CB8AC3E}">
        <p14:creationId xmlns:p14="http://schemas.microsoft.com/office/powerpoint/2010/main" val="3102362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g1e5554862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1e5554862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we have the quantum form of the oracle, let’s talk about the intuition behind the Bernstein-</a:t>
            </a:r>
            <a:r>
              <a:rPr lang="en-US" dirty="0" err="1"/>
              <a:t>Vazirani</a:t>
            </a:r>
            <a:r>
              <a:rPr lang="en-US" dirty="0"/>
              <a:t> algorithm. Or it is actually a intuition shared by many quantum algorithms.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Read the slide.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Let’s then see how this intuition is actualized in the Bernstein-</a:t>
            </a:r>
            <a:r>
              <a:rPr lang="en-US" dirty="0" err="1"/>
              <a:t>Vazirani</a:t>
            </a:r>
            <a:r>
              <a:rPr lang="en-US" dirty="0"/>
              <a:t> algorithm.</a:t>
            </a:r>
            <a:endParaRPr dirty="0"/>
          </a:p>
        </p:txBody>
      </p:sp>
    </p:spTree>
    <p:extLst>
      <p:ext uri="{BB962C8B-B14F-4D97-AF65-F5344CB8AC3E}">
        <p14:creationId xmlns:p14="http://schemas.microsoft.com/office/powerpoint/2010/main" val="3805211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g1e5554862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1e5554862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solidFill>
                  <a:schemeClr val="bg2"/>
                </a:solidFill>
              </a:rPr>
              <a:t>The first step is to create the superposition of all the possible inputs. So we can take advantage of the parallel computing power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use a layer of Hadamard gates for this purpose. The Hadamard gates create a superposition of all the possible bitstring x.</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see this, take 2 qubits as example:………</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solidFill>
                  <a:schemeClr val="bg2"/>
                </a:solidFill>
              </a:rPr>
              <a:t>Note we prepare a superposition of all the 2^N possible inputs. But this is only 1 quantum oracle call by definition.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7383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g1e5554862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1e5554862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Read slide</a:t>
            </a:r>
            <a:endParaRPr dirty="0"/>
          </a:p>
        </p:txBody>
      </p:sp>
    </p:spTree>
    <p:extLst>
      <p:ext uri="{BB962C8B-B14F-4D97-AF65-F5344CB8AC3E}">
        <p14:creationId xmlns:p14="http://schemas.microsoft.com/office/powerpoint/2010/main" val="3696586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g1e5554862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 name="Google Shape;26;g1e5554862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Read the slide</a:t>
            </a:r>
            <a:endParaRPr dirty="0"/>
          </a:p>
        </p:txBody>
      </p:sp>
    </p:spTree>
    <p:extLst>
      <p:ext uri="{BB962C8B-B14F-4D97-AF65-F5344CB8AC3E}">
        <p14:creationId xmlns:p14="http://schemas.microsoft.com/office/powerpoint/2010/main" val="2519680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Bullet">
  <p:cSld name="TITLE_2_1">
    <p:spTree>
      <p:nvGrpSpPr>
        <p:cNvPr id="1" name="Shape 7"/>
        <p:cNvGrpSpPr/>
        <p:nvPr/>
      </p:nvGrpSpPr>
      <p:grpSpPr>
        <a:xfrm>
          <a:off x="0" y="0"/>
          <a:ext cx="0" cy="0"/>
          <a:chOff x="0" y="0"/>
          <a:chExt cx="0" cy="0"/>
        </a:xfrm>
      </p:grpSpPr>
      <p:sp>
        <p:nvSpPr>
          <p:cNvPr id="8" name="Google Shape;8;p2"/>
          <p:cNvSpPr txBox="1"/>
          <p:nvPr/>
        </p:nvSpPr>
        <p:spPr>
          <a:xfrm>
            <a:off x="304800" y="0"/>
            <a:ext cx="609600" cy="30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600">
                <a:solidFill>
                  <a:srgbClr val="CACACA"/>
                </a:solidFill>
                <a:latin typeface="Helvetica Neue"/>
                <a:ea typeface="Helvetica Neue"/>
                <a:cs typeface="Helvetica Neue"/>
                <a:sym typeface="Helvetica Neue"/>
              </a:rPr>
              <a:t>IONQ</a:t>
            </a:r>
            <a:endParaRPr sz="600">
              <a:solidFill>
                <a:srgbClr val="CACACA"/>
              </a:solidFill>
              <a:latin typeface="Helvetica Neue"/>
              <a:ea typeface="Helvetica Neue"/>
              <a:cs typeface="Helvetica Neue"/>
              <a:sym typeface="Helvetica Neue"/>
            </a:endParaRPr>
          </a:p>
        </p:txBody>
      </p:sp>
      <p:sp>
        <p:nvSpPr>
          <p:cNvPr id="9" name="Google Shape;9;p2"/>
          <p:cNvSpPr txBox="1">
            <a:spLocks noGrp="1"/>
          </p:cNvSpPr>
          <p:nvPr>
            <p:ph type="title"/>
          </p:nvPr>
        </p:nvSpPr>
        <p:spPr>
          <a:xfrm>
            <a:off x="304800" y="304800"/>
            <a:ext cx="8534400" cy="914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sz="3000" b="1">
                <a:solidFill>
                  <a:schemeClr val="accent1"/>
                </a:solidFill>
                <a:latin typeface="Helvetica Neue"/>
                <a:ea typeface="Helvetica Neue"/>
                <a:cs typeface="Helvetica Neue"/>
                <a:sym typeface="Helvetica Neu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 name="Google Shape;10;p2"/>
          <p:cNvSpPr txBox="1">
            <a:spLocks noGrp="1"/>
          </p:cNvSpPr>
          <p:nvPr>
            <p:ph type="body" idx="1"/>
          </p:nvPr>
        </p:nvSpPr>
        <p:spPr>
          <a:xfrm>
            <a:off x="304800" y="1447800"/>
            <a:ext cx="8534400" cy="32766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Clr>
                <a:srgbClr val="9E9E9E"/>
              </a:buClr>
              <a:buSzPts val="1800"/>
              <a:buFont typeface="Helvetica Neue"/>
              <a:buChar char="●"/>
              <a:defRPr sz="1800">
                <a:solidFill>
                  <a:srgbClr val="9E9E9E"/>
                </a:solidFill>
                <a:latin typeface="Helvetica Neue"/>
                <a:ea typeface="Helvetica Neue"/>
                <a:cs typeface="Helvetica Neue"/>
                <a:sym typeface="Helvetica Neue"/>
              </a:defRPr>
            </a:lvl1pPr>
            <a:lvl2pPr marL="914400" lvl="1" indent="-342900" rtl="0">
              <a:spcBef>
                <a:spcPts val="0"/>
              </a:spcBef>
              <a:spcAft>
                <a:spcPts val="0"/>
              </a:spcAft>
              <a:buClr>
                <a:srgbClr val="9E9E9E"/>
              </a:buClr>
              <a:buSzPts val="1800"/>
              <a:buFont typeface="Helvetica Neue"/>
              <a:buChar char="○"/>
              <a:defRPr sz="1800">
                <a:solidFill>
                  <a:srgbClr val="9E9E9E"/>
                </a:solidFill>
                <a:latin typeface="Helvetica Neue"/>
                <a:ea typeface="Helvetica Neue"/>
                <a:cs typeface="Helvetica Neue"/>
                <a:sym typeface="Helvetica Neue"/>
              </a:defRPr>
            </a:lvl2pPr>
            <a:lvl3pPr marL="1371600" lvl="2" indent="-342900" rtl="0">
              <a:spcBef>
                <a:spcPts val="0"/>
              </a:spcBef>
              <a:spcAft>
                <a:spcPts val="0"/>
              </a:spcAft>
              <a:buClr>
                <a:srgbClr val="9E9E9E"/>
              </a:buClr>
              <a:buSzPts val="1800"/>
              <a:buFont typeface="Helvetica Neue"/>
              <a:buChar char="■"/>
              <a:defRPr sz="1800">
                <a:solidFill>
                  <a:srgbClr val="9E9E9E"/>
                </a:solidFill>
                <a:latin typeface="Helvetica Neue"/>
                <a:ea typeface="Helvetica Neue"/>
                <a:cs typeface="Helvetica Neue"/>
                <a:sym typeface="Helvetica Neue"/>
              </a:defRPr>
            </a:lvl3pPr>
            <a:lvl4pPr marL="1828800" lvl="3" indent="-342900" rtl="0">
              <a:spcBef>
                <a:spcPts val="0"/>
              </a:spcBef>
              <a:spcAft>
                <a:spcPts val="0"/>
              </a:spcAft>
              <a:buClr>
                <a:srgbClr val="9E9E9E"/>
              </a:buClr>
              <a:buSzPts val="1800"/>
              <a:buFont typeface="Helvetica Neue"/>
              <a:buChar char="●"/>
              <a:defRPr sz="1800">
                <a:solidFill>
                  <a:srgbClr val="9E9E9E"/>
                </a:solidFill>
                <a:latin typeface="Helvetica Neue"/>
                <a:ea typeface="Helvetica Neue"/>
                <a:cs typeface="Helvetica Neue"/>
                <a:sym typeface="Helvetica Neue"/>
              </a:defRPr>
            </a:lvl4pPr>
            <a:lvl5pPr marL="2286000" lvl="4" indent="-342900" rtl="0">
              <a:spcBef>
                <a:spcPts val="0"/>
              </a:spcBef>
              <a:spcAft>
                <a:spcPts val="0"/>
              </a:spcAft>
              <a:buClr>
                <a:srgbClr val="9E9E9E"/>
              </a:buClr>
              <a:buSzPts val="1800"/>
              <a:buFont typeface="Helvetica Neue"/>
              <a:buChar char="○"/>
              <a:defRPr sz="1800">
                <a:solidFill>
                  <a:srgbClr val="9E9E9E"/>
                </a:solidFill>
                <a:latin typeface="Helvetica Neue"/>
                <a:ea typeface="Helvetica Neue"/>
                <a:cs typeface="Helvetica Neue"/>
                <a:sym typeface="Helvetica Neue"/>
              </a:defRPr>
            </a:lvl5pPr>
            <a:lvl6pPr marL="2743200" lvl="5" indent="-342900" rtl="0">
              <a:spcBef>
                <a:spcPts val="0"/>
              </a:spcBef>
              <a:spcAft>
                <a:spcPts val="0"/>
              </a:spcAft>
              <a:buClr>
                <a:srgbClr val="9E9E9E"/>
              </a:buClr>
              <a:buSzPts val="1800"/>
              <a:buFont typeface="Helvetica Neue"/>
              <a:buChar char="■"/>
              <a:defRPr sz="1800">
                <a:solidFill>
                  <a:srgbClr val="9E9E9E"/>
                </a:solidFill>
                <a:latin typeface="Helvetica Neue"/>
                <a:ea typeface="Helvetica Neue"/>
                <a:cs typeface="Helvetica Neue"/>
                <a:sym typeface="Helvetica Neue"/>
              </a:defRPr>
            </a:lvl6pPr>
            <a:lvl7pPr marL="3200400" lvl="6" indent="-342900" rtl="0">
              <a:spcBef>
                <a:spcPts val="0"/>
              </a:spcBef>
              <a:spcAft>
                <a:spcPts val="0"/>
              </a:spcAft>
              <a:buClr>
                <a:srgbClr val="9E9E9E"/>
              </a:buClr>
              <a:buSzPts val="1800"/>
              <a:buFont typeface="Helvetica Neue"/>
              <a:buChar char="●"/>
              <a:defRPr sz="1800">
                <a:solidFill>
                  <a:srgbClr val="9E9E9E"/>
                </a:solidFill>
                <a:latin typeface="Helvetica Neue"/>
                <a:ea typeface="Helvetica Neue"/>
                <a:cs typeface="Helvetica Neue"/>
                <a:sym typeface="Helvetica Neue"/>
              </a:defRPr>
            </a:lvl7pPr>
            <a:lvl8pPr marL="3657600" lvl="7" indent="-342900" rtl="0">
              <a:spcBef>
                <a:spcPts val="0"/>
              </a:spcBef>
              <a:spcAft>
                <a:spcPts val="0"/>
              </a:spcAft>
              <a:buClr>
                <a:srgbClr val="9E9E9E"/>
              </a:buClr>
              <a:buSzPts val="1800"/>
              <a:buFont typeface="Helvetica Neue"/>
              <a:buChar char="○"/>
              <a:defRPr sz="1800">
                <a:solidFill>
                  <a:srgbClr val="9E9E9E"/>
                </a:solidFill>
                <a:latin typeface="Helvetica Neue"/>
                <a:ea typeface="Helvetica Neue"/>
                <a:cs typeface="Helvetica Neue"/>
                <a:sym typeface="Helvetica Neue"/>
              </a:defRPr>
            </a:lvl8pPr>
            <a:lvl9pPr marL="4114800" lvl="8" indent="-342900" rtl="0">
              <a:spcBef>
                <a:spcPts val="0"/>
              </a:spcBef>
              <a:spcAft>
                <a:spcPts val="0"/>
              </a:spcAft>
              <a:buClr>
                <a:srgbClr val="9E9E9E"/>
              </a:buClr>
              <a:buSzPts val="1800"/>
              <a:buFont typeface="Helvetica Neue"/>
              <a:buChar char="■"/>
              <a:defRPr sz="1800">
                <a:solidFill>
                  <a:srgbClr val="9E9E9E"/>
                </a:solidFill>
                <a:latin typeface="Helvetica Neue"/>
                <a:ea typeface="Helvetica Neue"/>
                <a:cs typeface="Helvetica Neue"/>
                <a:sym typeface="Helvetica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
    <p:spTree>
      <p:nvGrpSpPr>
        <p:cNvPr id="1" name="Shape 11"/>
        <p:cNvGrpSpPr/>
        <p:nvPr/>
      </p:nvGrpSpPr>
      <p:grpSpPr>
        <a:xfrm>
          <a:off x="0" y="0"/>
          <a:ext cx="0" cy="0"/>
          <a:chOff x="0" y="0"/>
          <a:chExt cx="0" cy="0"/>
        </a:xfrm>
      </p:grpSpPr>
      <p:sp>
        <p:nvSpPr>
          <p:cNvPr id="12" name="Google Shape;12;p3"/>
          <p:cNvSpPr/>
          <p:nvPr/>
        </p:nvSpPr>
        <p:spPr>
          <a:xfrm>
            <a:off x="0" y="0"/>
            <a:ext cx="9144000" cy="4495800"/>
          </a:xfrm>
          <a:prstGeom prst="rect">
            <a:avLst/>
          </a:prstGeom>
          <a:solidFill>
            <a:srgbClr val="FF9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25" y="4495800"/>
            <a:ext cx="9144000" cy="64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3"/>
          <p:cNvPicPr preferRelativeResize="0"/>
          <p:nvPr/>
        </p:nvPicPr>
        <p:blipFill>
          <a:blip r:embed="rId2">
            <a:alphaModFix/>
          </a:blip>
          <a:stretch>
            <a:fillRect/>
          </a:stretch>
        </p:blipFill>
        <p:spPr>
          <a:xfrm>
            <a:off x="304800" y="4558888"/>
            <a:ext cx="1508900" cy="521525"/>
          </a:xfrm>
          <a:prstGeom prst="rect">
            <a:avLst/>
          </a:prstGeom>
          <a:noFill/>
          <a:ln>
            <a:noFill/>
          </a:ln>
        </p:spPr>
      </p:pic>
      <p:sp>
        <p:nvSpPr>
          <p:cNvPr id="15" name="Google Shape;15;p3"/>
          <p:cNvSpPr txBox="1">
            <a:spLocks noGrp="1"/>
          </p:cNvSpPr>
          <p:nvPr>
            <p:ph type="title"/>
          </p:nvPr>
        </p:nvSpPr>
        <p:spPr>
          <a:xfrm>
            <a:off x="304800" y="304800"/>
            <a:ext cx="8534400" cy="914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None/>
              <a:defRPr sz="3000" b="1">
                <a:solidFill>
                  <a:srgbClr val="FFFFFF"/>
                </a:solidFill>
                <a:latin typeface="Helvetica Neue"/>
                <a:ea typeface="Helvetica Neue"/>
                <a:cs typeface="Helvetica Neue"/>
                <a:sym typeface="Helvetica Neu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6" name="Google Shape;16;p3"/>
          <p:cNvSpPr txBox="1">
            <a:spLocks noGrp="1"/>
          </p:cNvSpPr>
          <p:nvPr>
            <p:ph type="subTitle" idx="1"/>
          </p:nvPr>
        </p:nvSpPr>
        <p:spPr>
          <a:xfrm>
            <a:off x="304800" y="1219200"/>
            <a:ext cx="8534400" cy="914400"/>
          </a:xfrm>
          <a:prstGeom prst="rect">
            <a:avLst/>
          </a:prstGeom>
          <a:noFill/>
          <a:ln>
            <a:noFill/>
          </a:ln>
        </p:spPr>
        <p:txBody>
          <a:bodyPr spcFirstLastPara="1" wrap="square" lIns="91425" tIns="91425" rIns="91425" bIns="91425" anchor="t" anchorCtr="0">
            <a:noAutofit/>
          </a:bodyPr>
          <a:lstStyle>
            <a:lvl1pPr lvl="0">
              <a:lnSpc>
                <a:spcPct val="150000"/>
              </a:lnSpc>
              <a:spcBef>
                <a:spcPts val="0"/>
              </a:spcBef>
              <a:spcAft>
                <a:spcPts val="0"/>
              </a:spcAft>
              <a:buNone/>
              <a:defRPr sz="1600">
                <a:solidFill>
                  <a:srgbClr val="FFFFFF"/>
                </a:solidFill>
                <a:latin typeface="Helvetica Neue"/>
                <a:ea typeface="Helvetica Neue"/>
                <a:cs typeface="Helvetica Neue"/>
                <a:sym typeface="Helvetica Neue"/>
              </a:defRPr>
            </a:lvl1pPr>
            <a:lvl2pPr lvl="1">
              <a:lnSpc>
                <a:spcPct val="150000"/>
              </a:lnSpc>
              <a:spcBef>
                <a:spcPts val="0"/>
              </a:spcBef>
              <a:spcAft>
                <a:spcPts val="0"/>
              </a:spcAft>
              <a:buNone/>
              <a:defRPr sz="1600"/>
            </a:lvl2pPr>
            <a:lvl3pPr lvl="2">
              <a:lnSpc>
                <a:spcPct val="150000"/>
              </a:lnSpc>
              <a:spcBef>
                <a:spcPts val="0"/>
              </a:spcBef>
              <a:spcAft>
                <a:spcPts val="0"/>
              </a:spcAft>
              <a:buNone/>
              <a:defRPr sz="1600"/>
            </a:lvl3pPr>
            <a:lvl4pPr lvl="3">
              <a:lnSpc>
                <a:spcPct val="150000"/>
              </a:lnSpc>
              <a:spcBef>
                <a:spcPts val="0"/>
              </a:spcBef>
              <a:spcAft>
                <a:spcPts val="0"/>
              </a:spcAft>
              <a:buNone/>
              <a:defRPr sz="1600"/>
            </a:lvl4pPr>
            <a:lvl5pPr lvl="4">
              <a:lnSpc>
                <a:spcPct val="150000"/>
              </a:lnSpc>
              <a:spcBef>
                <a:spcPts val="0"/>
              </a:spcBef>
              <a:spcAft>
                <a:spcPts val="0"/>
              </a:spcAft>
              <a:buNone/>
              <a:defRPr sz="1600"/>
            </a:lvl5pPr>
            <a:lvl6pPr lvl="5">
              <a:lnSpc>
                <a:spcPct val="150000"/>
              </a:lnSpc>
              <a:spcBef>
                <a:spcPts val="0"/>
              </a:spcBef>
              <a:spcAft>
                <a:spcPts val="0"/>
              </a:spcAft>
              <a:buNone/>
              <a:defRPr sz="1600"/>
            </a:lvl6pPr>
            <a:lvl7pPr lvl="6">
              <a:lnSpc>
                <a:spcPct val="150000"/>
              </a:lnSpc>
              <a:spcBef>
                <a:spcPts val="0"/>
              </a:spcBef>
              <a:spcAft>
                <a:spcPts val="0"/>
              </a:spcAft>
              <a:buNone/>
              <a:defRPr sz="1600"/>
            </a:lvl7pPr>
            <a:lvl8pPr lvl="7">
              <a:lnSpc>
                <a:spcPct val="150000"/>
              </a:lnSpc>
              <a:spcBef>
                <a:spcPts val="0"/>
              </a:spcBef>
              <a:spcAft>
                <a:spcPts val="0"/>
              </a:spcAft>
              <a:buNone/>
              <a:defRPr sz="1600"/>
            </a:lvl8pPr>
            <a:lvl9pPr lvl="8">
              <a:lnSpc>
                <a:spcPct val="150000"/>
              </a:lnSpc>
              <a:spcBef>
                <a:spcPts val="0"/>
              </a:spcBef>
              <a:spcAft>
                <a:spcPts val="0"/>
              </a:spcAft>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04800" y="304800"/>
            <a:ext cx="8534400" cy="91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Bernstein Vazirani Algortihm</a:t>
            </a:r>
            <a:endParaRPr dirty="0"/>
          </a:p>
        </p:txBody>
      </p:sp>
      <p:sp>
        <p:nvSpPr>
          <p:cNvPr id="3" name="Subtitle 2">
            <a:extLst>
              <a:ext uri="{FF2B5EF4-FFF2-40B4-BE49-F238E27FC236}">
                <a16:creationId xmlns:a16="http://schemas.microsoft.com/office/drawing/2014/main" id="{0E162BFA-9077-412F-9902-FC9BDA4776BF}"/>
              </a:ext>
            </a:extLst>
          </p:cNvPr>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04800" y="309675"/>
            <a:ext cx="8534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Bernstein-Vazirani problem</a:t>
            </a:r>
            <a:endParaRPr dirty="0"/>
          </a:p>
        </p:txBody>
      </p:sp>
      <p:grpSp>
        <p:nvGrpSpPr>
          <p:cNvPr id="14" name="Group 13">
            <a:extLst>
              <a:ext uri="{FF2B5EF4-FFF2-40B4-BE49-F238E27FC236}">
                <a16:creationId xmlns:a16="http://schemas.microsoft.com/office/drawing/2014/main" id="{7DA29EBA-6AA0-4914-93D3-5862214F6F78}"/>
              </a:ext>
            </a:extLst>
          </p:cNvPr>
          <p:cNvGrpSpPr/>
          <p:nvPr/>
        </p:nvGrpSpPr>
        <p:grpSpPr>
          <a:xfrm>
            <a:off x="858430" y="1235225"/>
            <a:ext cx="7798737" cy="2673049"/>
            <a:chOff x="858430" y="1066591"/>
            <a:chExt cx="7798737" cy="2673049"/>
          </a:xfrm>
        </p:grpSpPr>
        <p:sp>
          <p:nvSpPr>
            <p:cNvPr id="5" name="Google Shape;29;p5">
              <a:extLst>
                <a:ext uri="{FF2B5EF4-FFF2-40B4-BE49-F238E27FC236}">
                  <a16:creationId xmlns:a16="http://schemas.microsoft.com/office/drawing/2014/main" id="{75BE592A-8DFE-403A-9D59-27F717E7ECBC}"/>
                </a:ext>
              </a:extLst>
            </p:cNvPr>
            <p:cNvSpPr txBox="1">
              <a:spLocks/>
            </p:cNvSpPr>
            <p:nvPr/>
          </p:nvSpPr>
          <p:spPr>
            <a:xfrm>
              <a:off x="858430" y="1066591"/>
              <a:ext cx="7798737" cy="2022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9E9E9E"/>
                </a:buClr>
                <a:buSzPts val="1800"/>
                <a:buFont typeface="Helvetica Neue"/>
                <a:buChar char="●"/>
                <a:defRPr sz="1800" b="0" i="0" u="none" strike="noStrike" cap="none">
                  <a:solidFill>
                    <a:srgbClr val="9E9E9E"/>
                  </a:solidFill>
                  <a:latin typeface="Helvetica Neue"/>
                  <a:ea typeface="Helvetica Neue"/>
                  <a:cs typeface="Helvetica Neue"/>
                  <a:sym typeface="Helvetica Neue"/>
                </a:defRPr>
              </a:lvl1pPr>
              <a:lvl2pPr marL="914400" marR="0" lvl="1" indent="-342900" algn="l" rtl="0">
                <a:lnSpc>
                  <a:spcPct val="100000"/>
                </a:lnSpc>
                <a:spcBef>
                  <a:spcPts val="0"/>
                </a:spcBef>
                <a:spcAft>
                  <a:spcPts val="0"/>
                </a:spcAft>
                <a:buClr>
                  <a:srgbClr val="9E9E9E"/>
                </a:buClr>
                <a:buSzPts val="1800"/>
                <a:buFont typeface="Helvetica Neue"/>
                <a:buChar char="○"/>
                <a:defRPr sz="1800" b="0" i="0" u="none" strike="noStrike" cap="none">
                  <a:solidFill>
                    <a:srgbClr val="9E9E9E"/>
                  </a:solidFill>
                  <a:latin typeface="Helvetica Neue"/>
                  <a:ea typeface="Helvetica Neue"/>
                  <a:cs typeface="Helvetica Neue"/>
                  <a:sym typeface="Helvetica Neue"/>
                </a:defRPr>
              </a:lvl2pPr>
              <a:lvl3pPr marL="1371600" marR="0" lvl="2" indent="-342900" algn="l" rtl="0">
                <a:lnSpc>
                  <a:spcPct val="100000"/>
                </a:lnSpc>
                <a:spcBef>
                  <a:spcPts val="0"/>
                </a:spcBef>
                <a:spcAft>
                  <a:spcPts val="0"/>
                </a:spcAft>
                <a:buClr>
                  <a:srgbClr val="9E9E9E"/>
                </a:buClr>
                <a:buSzPts val="1800"/>
                <a:buFont typeface="Helvetica Neue"/>
                <a:buChar char="■"/>
                <a:defRPr sz="1800" b="0" i="0" u="none" strike="noStrike" cap="none">
                  <a:solidFill>
                    <a:srgbClr val="9E9E9E"/>
                  </a:solidFill>
                  <a:latin typeface="Helvetica Neue"/>
                  <a:ea typeface="Helvetica Neue"/>
                  <a:cs typeface="Helvetica Neue"/>
                  <a:sym typeface="Helvetica Neue"/>
                </a:defRPr>
              </a:lvl3pPr>
              <a:lvl4pPr marL="1828800" marR="0" lvl="3" indent="-342900" algn="l" rtl="0">
                <a:lnSpc>
                  <a:spcPct val="100000"/>
                </a:lnSpc>
                <a:spcBef>
                  <a:spcPts val="0"/>
                </a:spcBef>
                <a:spcAft>
                  <a:spcPts val="0"/>
                </a:spcAft>
                <a:buClr>
                  <a:srgbClr val="9E9E9E"/>
                </a:buClr>
                <a:buSzPts val="1800"/>
                <a:buFont typeface="Helvetica Neue"/>
                <a:buChar char="●"/>
                <a:defRPr sz="1800" b="0" i="0" u="none" strike="noStrike" cap="none">
                  <a:solidFill>
                    <a:srgbClr val="9E9E9E"/>
                  </a:solidFill>
                  <a:latin typeface="Helvetica Neue"/>
                  <a:ea typeface="Helvetica Neue"/>
                  <a:cs typeface="Helvetica Neue"/>
                  <a:sym typeface="Helvetica Neue"/>
                </a:defRPr>
              </a:lvl4pPr>
              <a:lvl5pPr marL="2286000" marR="0" lvl="4" indent="-342900" algn="l" rtl="0">
                <a:lnSpc>
                  <a:spcPct val="100000"/>
                </a:lnSpc>
                <a:spcBef>
                  <a:spcPts val="0"/>
                </a:spcBef>
                <a:spcAft>
                  <a:spcPts val="0"/>
                </a:spcAft>
                <a:buClr>
                  <a:srgbClr val="9E9E9E"/>
                </a:buClr>
                <a:buSzPts val="1800"/>
                <a:buFont typeface="Helvetica Neue"/>
                <a:buChar char="○"/>
                <a:defRPr sz="1800" b="0" i="0" u="none" strike="noStrike" cap="none">
                  <a:solidFill>
                    <a:srgbClr val="9E9E9E"/>
                  </a:solidFill>
                  <a:latin typeface="Helvetica Neue"/>
                  <a:ea typeface="Helvetica Neue"/>
                  <a:cs typeface="Helvetica Neue"/>
                  <a:sym typeface="Helvetica Neue"/>
                </a:defRPr>
              </a:lvl5pPr>
              <a:lvl6pPr marL="2743200" marR="0" lvl="5" indent="-342900" algn="l" rtl="0">
                <a:lnSpc>
                  <a:spcPct val="100000"/>
                </a:lnSpc>
                <a:spcBef>
                  <a:spcPts val="0"/>
                </a:spcBef>
                <a:spcAft>
                  <a:spcPts val="0"/>
                </a:spcAft>
                <a:buClr>
                  <a:srgbClr val="9E9E9E"/>
                </a:buClr>
                <a:buSzPts val="1800"/>
                <a:buFont typeface="Helvetica Neue"/>
                <a:buChar char="■"/>
                <a:defRPr sz="1800" b="0" i="0" u="none" strike="noStrike" cap="none">
                  <a:solidFill>
                    <a:srgbClr val="9E9E9E"/>
                  </a:solidFill>
                  <a:latin typeface="Helvetica Neue"/>
                  <a:ea typeface="Helvetica Neue"/>
                  <a:cs typeface="Helvetica Neue"/>
                  <a:sym typeface="Helvetica Neue"/>
                </a:defRPr>
              </a:lvl6pPr>
              <a:lvl7pPr marL="3200400" marR="0" lvl="6" indent="-342900" algn="l" rtl="0">
                <a:lnSpc>
                  <a:spcPct val="100000"/>
                </a:lnSpc>
                <a:spcBef>
                  <a:spcPts val="0"/>
                </a:spcBef>
                <a:spcAft>
                  <a:spcPts val="0"/>
                </a:spcAft>
                <a:buClr>
                  <a:srgbClr val="9E9E9E"/>
                </a:buClr>
                <a:buSzPts val="1800"/>
                <a:buFont typeface="Helvetica Neue"/>
                <a:buChar char="●"/>
                <a:defRPr sz="1800" b="0" i="0" u="none" strike="noStrike" cap="none">
                  <a:solidFill>
                    <a:srgbClr val="9E9E9E"/>
                  </a:solidFill>
                  <a:latin typeface="Helvetica Neue"/>
                  <a:ea typeface="Helvetica Neue"/>
                  <a:cs typeface="Helvetica Neue"/>
                  <a:sym typeface="Helvetica Neue"/>
                </a:defRPr>
              </a:lvl7pPr>
              <a:lvl8pPr marL="3657600" marR="0" lvl="7" indent="-342900" algn="l" rtl="0">
                <a:lnSpc>
                  <a:spcPct val="100000"/>
                </a:lnSpc>
                <a:spcBef>
                  <a:spcPts val="0"/>
                </a:spcBef>
                <a:spcAft>
                  <a:spcPts val="0"/>
                </a:spcAft>
                <a:buClr>
                  <a:srgbClr val="9E9E9E"/>
                </a:buClr>
                <a:buSzPts val="1800"/>
                <a:buFont typeface="Helvetica Neue"/>
                <a:buChar char="○"/>
                <a:defRPr sz="1800" b="0" i="0" u="none" strike="noStrike" cap="none">
                  <a:solidFill>
                    <a:srgbClr val="9E9E9E"/>
                  </a:solidFill>
                  <a:latin typeface="Helvetica Neue"/>
                  <a:ea typeface="Helvetica Neue"/>
                  <a:cs typeface="Helvetica Neue"/>
                  <a:sym typeface="Helvetica Neue"/>
                </a:defRPr>
              </a:lvl8pPr>
              <a:lvl9pPr marL="4114800" marR="0" lvl="8" indent="-342900" algn="l" rtl="0">
                <a:lnSpc>
                  <a:spcPct val="100000"/>
                </a:lnSpc>
                <a:spcBef>
                  <a:spcPts val="0"/>
                </a:spcBef>
                <a:spcAft>
                  <a:spcPts val="0"/>
                </a:spcAft>
                <a:buClr>
                  <a:srgbClr val="9E9E9E"/>
                </a:buClr>
                <a:buSzPts val="1800"/>
                <a:buFont typeface="Helvetica Neue"/>
                <a:buChar char="■"/>
                <a:defRPr sz="1800" b="0" i="0" u="none" strike="noStrike" cap="none">
                  <a:solidFill>
                    <a:srgbClr val="9E9E9E"/>
                  </a:solidFill>
                  <a:latin typeface="Helvetica Neue"/>
                  <a:ea typeface="Helvetica Neue"/>
                  <a:cs typeface="Helvetica Neue"/>
                  <a:sym typeface="Helvetica Neue"/>
                </a:defRPr>
              </a:lvl9pPr>
            </a:lstStyle>
            <a:p>
              <a:pPr marL="127000" indent="0">
                <a:lnSpc>
                  <a:spcPct val="150000"/>
                </a:lnSpc>
                <a:buClr>
                  <a:schemeClr val="dk2"/>
                </a:buClr>
                <a:buSzPts val="1600"/>
                <a:buFont typeface="Helvetica Neue"/>
                <a:buNone/>
              </a:pPr>
              <a:r>
                <a:rPr lang="en-US" sz="1600" b="1" dirty="0">
                  <a:solidFill>
                    <a:schemeClr val="dk2"/>
                  </a:solidFill>
                </a:rPr>
                <a:t>Oracle</a:t>
              </a:r>
              <a:r>
                <a:rPr lang="en-US" sz="1600" dirty="0">
                  <a:solidFill>
                    <a:schemeClr val="dk2"/>
                  </a:solidFill>
                </a:rPr>
                <a:t>: an black-box function that “magically” maps an input to an output </a:t>
              </a:r>
            </a:p>
            <a:p>
              <a:pPr marL="127000" indent="0">
                <a:lnSpc>
                  <a:spcPct val="150000"/>
                </a:lnSpc>
                <a:buClr>
                  <a:schemeClr val="dk2"/>
                </a:buClr>
                <a:buSzPts val="1600"/>
                <a:buFont typeface="Helvetica Neue"/>
                <a:buNone/>
              </a:pPr>
              <a:endParaRPr lang="en-US" sz="1600" dirty="0">
                <a:solidFill>
                  <a:schemeClr val="dk2"/>
                </a:solidFill>
              </a:endParaRPr>
            </a:p>
            <a:p>
              <a:pPr marL="127000" indent="0">
                <a:lnSpc>
                  <a:spcPct val="150000"/>
                </a:lnSpc>
                <a:buClr>
                  <a:schemeClr val="dk2"/>
                </a:buClr>
                <a:buSzPts val="1600"/>
                <a:buFont typeface="Helvetica Neue"/>
                <a:buNone/>
              </a:pPr>
              <a:r>
                <a:rPr lang="en-US" sz="1600" dirty="0">
                  <a:solidFill>
                    <a:schemeClr val="dk2"/>
                  </a:solidFill>
                </a:rPr>
                <a:t>For Bernstein-</a:t>
              </a:r>
              <a:r>
                <a:rPr lang="en-US" sz="1600" dirty="0" err="1">
                  <a:solidFill>
                    <a:schemeClr val="dk2"/>
                  </a:solidFill>
                </a:rPr>
                <a:t>Vazirani</a:t>
              </a:r>
              <a:r>
                <a:rPr lang="en-US" sz="1600" dirty="0">
                  <a:solidFill>
                    <a:schemeClr val="dk2"/>
                  </a:solidFill>
                </a:rPr>
                <a:t> problem, we are given an oracle:</a:t>
              </a:r>
            </a:p>
            <a:p>
              <a:pPr marL="127000" indent="0">
                <a:lnSpc>
                  <a:spcPct val="150000"/>
                </a:lnSpc>
                <a:buClr>
                  <a:schemeClr val="dk2"/>
                </a:buClr>
                <a:buSzPts val="1600"/>
                <a:buFont typeface="Helvetica Neue"/>
                <a:buNone/>
              </a:pPr>
              <a:endParaRPr lang="en-US" sz="1600" dirty="0">
                <a:solidFill>
                  <a:schemeClr val="dk2"/>
                </a:solidFill>
              </a:endParaRPr>
            </a:p>
            <a:p>
              <a:pPr marL="127000" indent="0">
                <a:lnSpc>
                  <a:spcPct val="150000"/>
                </a:lnSpc>
                <a:buClr>
                  <a:schemeClr val="dk2"/>
                </a:buClr>
                <a:buSzPts val="1600"/>
                <a:buFont typeface="Helvetica Neue"/>
                <a:buNone/>
              </a:pPr>
              <a:r>
                <a:rPr lang="en-US" sz="1600" dirty="0">
                  <a:solidFill>
                    <a:schemeClr val="dk2"/>
                  </a:solidFill>
                </a:rPr>
                <a:t>In which, </a:t>
              </a:r>
            </a:p>
            <a:p>
              <a:pPr marL="127000" indent="0">
                <a:lnSpc>
                  <a:spcPct val="150000"/>
                </a:lnSpc>
                <a:buClr>
                  <a:schemeClr val="dk2"/>
                </a:buClr>
                <a:buSzPts val="1600"/>
                <a:buFont typeface="Helvetica Neue"/>
                <a:buNone/>
              </a:pPr>
              <a:endParaRPr lang="en-US" sz="1600" dirty="0">
                <a:solidFill>
                  <a:schemeClr val="dk2"/>
                </a:solidFill>
              </a:endParaRPr>
            </a:p>
            <a:p>
              <a:pPr marL="127000" indent="0">
                <a:lnSpc>
                  <a:spcPct val="150000"/>
                </a:lnSpc>
                <a:buClr>
                  <a:schemeClr val="dk2"/>
                </a:buClr>
                <a:buSzPts val="1600"/>
                <a:buNone/>
              </a:pPr>
              <a:r>
                <a:rPr lang="en-US" sz="1600" dirty="0">
                  <a:solidFill>
                    <a:schemeClr val="dk2"/>
                  </a:solidFill>
                </a:rPr>
                <a:t>      stands for sum modulo 2.</a:t>
              </a:r>
            </a:p>
            <a:p>
              <a:pPr marL="127000" indent="0">
                <a:lnSpc>
                  <a:spcPct val="150000"/>
                </a:lnSpc>
                <a:buClr>
                  <a:schemeClr val="dk2"/>
                </a:buClr>
                <a:buSzPts val="1600"/>
                <a:buNone/>
              </a:pPr>
              <a:endParaRPr lang="en-US" sz="1600" dirty="0">
                <a:solidFill>
                  <a:schemeClr val="dk2"/>
                </a:solidFill>
              </a:endParaRPr>
            </a:p>
            <a:p>
              <a:pPr marL="127000" indent="0">
                <a:lnSpc>
                  <a:spcPct val="150000"/>
                </a:lnSpc>
                <a:buClr>
                  <a:schemeClr val="dk2"/>
                </a:buClr>
                <a:buSzPts val="1600"/>
                <a:buNone/>
              </a:pPr>
              <a:r>
                <a:rPr lang="en-US" sz="1600" dirty="0">
                  <a:solidFill>
                    <a:schemeClr val="dk2"/>
                  </a:solidFill>
                </a:rPr>
                <a:t>s and x are binary string of length n 00110….01</a:t>
              </a:r>
            </a:p>
            <a:p>
              <a:pPr marL="127000" indent="0">
                <a:lnSpc>
                  <a:spcPct val="150000"/>
                </a:lnSpc>
                <a:buClr>
                  <a:schemeClr val="dk2"/>
                </a:buClr>
                <a:buSzPts val="1600"/>
                <a:buFont typeface="Helvetica Neue"/>
                <a:buNone/>
              </a:pPr>
              <a:endParaRPr lang="en-US" sz="1600" dirty="0">
                <a:solidFill>
                  <a:schemeClr val="dk2"/>
                </a:solidFill>
              </a:endParaRPr>
            </a:p>
            <a:p>
              <a:pPr marL="127000" indent="0">
                <a:lnSpc>
                  <a:spcPct val="150000"/>
                </a:lnSpc>
                <a:buClr>
                  <a:schemeClr val="dk2"/>
                </a:buClr>
                <a:buSzPts val="1600"/>
                <a:buFont typeface="Helvetica Neue"/>
                <a:buNone/>
              </a:pPr>
              <a:endParaRPr lang="en-US" sz="1600" dirty="0">
                <a:solidFill>
                  <a:schemeClr val="dk2"/>
                </a:solidFill>
              </a:endParaRPr>
            </a:p>
            <a:p>
              <a:pPr marL="127000" indent="0">
                <a:lnSpc>
                  <a:spcPct val="150000"/>
                </a:lnSpc>
                <a:buClr>
                  <a:schemeClr val="dk2"/>
                </a:buClr>
                <a:buSzPts val="1600"/>
                <a:buFont typeface="Helvetica Neue"/>
                <a:buNone/>
              </a:pPr>
              <a:r>
                <a:rPr lang="en-US" sz="1600" dirty="0">
                  <a:solidFill>
                    <a:schemeClr val="dk2"/>
                  </a:solidFill>
                </a:rPr>
                <a:t>     </a:t>
              </a:r>
            </a:p>
            <a:p>
              <a:pPr marL="127000" indent="0">
                <a:lnSpc>
                  <a:spcPct val="150000"/>
                </a:lnSpc>
                <a:buClr>
                  <a:schemeClr val="dk2"/>
                </a:buClr>
                <a:buSzPts val="1600"/>
                <a:buFont typeface="Helvetica Neue"/>
                <a:buNone/>
              </a:pPr>
              <a:endParaRPr lang="en-US" sz="1600" dirty="0">
                <a:solidFill>
                  <a:schemeClr val="dk2"/>
                </a:solidFill>
              </a:endParaRPr>
            </a:p>
            <a:p>
              <a:pPr marL="127000" indent="0">
                <a:lnSpc>
                  <a:spcPct val="150000"/>
                </a:lnSpc>
                <a:buClr>
                  <a:schemeClr val="dk2"/>
                </a:buClr>
                <a:buSzPts val="1600"/>
                <a:buFont typeface="Helvetica Neue"/>
                <a:buNone/>
              </a:pPr>
              <a:endParaRPr lang="en-US" sz="1600" dirty="0">
                <a:solidFill>
                  <a:schemeClr val="dk2"/>
                </a:solidFill>
              </a:endParaRPr>
            </a:p>
            <a:p>
              <a:pPr marL="127000" indent="0">
                <a:lnSpc>
                  <a:spcPct val="150000"/>
                </a:lnSpc>
                <a:buClr>
                  <a:schemeClr val="dk2"/>
                </a:buClr>
                <a:buSzPts val="1600"/>
                <a:buFont typeface="Helvetica Neue"/>
                <a:buNone/>
              </a:pPr>
              <a:endParaRPr lang="en-US" sz="1600" dirty="0">
                <a:solidFill>
                  <a:schemeClr val="dk2"/>
                </a:solidFill>
              </a:endParaRPr>
            </a:p>
            <a:p>
              <a:pPr marL="127000" indent="0">
                <a:lnSpc>
                  <a:spcPct val="150000"/>
                </a:lnSpc>
                <a:buClr>
                  <a:schemeClr val="dk2"/>
                </a:buClr>
                <a:buSzPts val="1600"/>
                <a:buFont typeface="Helvetica Neue"/>
                <a:buNone/>
              </a:pPr>
              <a:endParaRPr lang="en-US" sz="1600" dirty="0">
                <a:solidFill>
                  <a:schemeClr val="dk2"/>
                </a:solidFill>
              </a:endParaRPr>
            </a:p>
          </p:txBody>
        </p:sp>
        <p:pic>
          <p:nvPicPr>
            <p:cNvPr id="4" name="Picture 3">
              <a:extLst>
                <a:ext uri="{FF2B5EF4-FFF2-40B4-BE49-F238E27FC236}">
                  <a16:creationId xmlns:a16="http://schemas.microsoft.com/office/drawing/2014/main" id="{66A622BA-FEF3-4B28-8CC5-2850767D7613}"/>
                </a:ext>
              </a:extLst>
            </p:cNvPr>
            <p:cNvPicPr>
              <a:picLocks noChangeAspect="1"/>
            </p:cNvPicPr>
            <p:nvPr/>
          </p:nvPicPr>
          <p:blipFill>
            <a:blip r:embed="rId3"/>
            <a:stretch>
              <a:fillRect/>
            </a:stretch>
          </p:blipFill>
          <p:spPr>
            <a:xfrm>
              <a:off x="6332672" y="1936965"/>
              <a:ext cx="1952898" cy="352474"/>
            </a:xfrm>
            <a:prstGeom prst="rect">
              <a:avLst/>
            </a:prstGeom>
          </p:spPr>
        </p:pic>
        <p:pic>
          <p:nvPicPr>
            <p:cNvPr id="7" name="Picture 6">
              <a:extLst>
                <a:ext uri="{FF2B5EF4-FFF2-40B4-BE49-F238E27FC236}">
                  <a16:creationId xmlns:a16="http://schemas.microsoft.com/office/drawing/2014/main" id="{48B20173-96B4-489D-9DDD-38573718BE66}"/>
                </a:ext>
              </a:extLst>
            </p:cNvPr>
            <p:cNvPicPr>
              <a:picLocks noChangeAspect="1"/>
            </p:cNvPicPr>
            <p:nvPr/>
          </p:nvPicPr>
          <p:blipFill>
            <a:blip r:embed="rId4"/>
            <a:stretch>
              <a:fillRect/>
            </a:stretch>
          </p:blipFill>
          <p:spPr>
            <a:xfrm>
              <a:off x="2228031" y="2667897"/>
              <a:ext cx="4163006" cy="333422"/>
            </a:xfrm>
            <a:prstGeom prst="rect">
              <a:avLst/>
            </a:prstGeom>
          </p:spPr>
        </p:pic>
        <p:pic>
          <p:nvPicPr>
            <p:cNvPr id="13" name="Picture 12">
              <a:extLst>
                <a:ext uri="{FF2B5EF4-FFF2-40B4-BE49-F238E27FC236}">
                  <a16:creationId xmlns:a16="http://schemas.microsoft.com/office/drawing/2014/main" id="{A032DE8A-826D-4C0E-A499-34D2129F99B1}"/>
                </a:ext>
              </a:extLst>
            </p:cNvPr>
            <p:cNvPicPr>
              <a:picLocks noChangeAspect="1"/>
            </p:cNvPicPr>
            <p:nvPr/>
          </p:nvPicPr>
          <p:blipFill>
            <a:blip r:embed="rId5"/>
            <a:stretch>
              <a:fillRect/>
            </a:stretch>
          </p:blipFill>
          <p:spPr>
            <a:xfrm>
              <a:off x="1105414" y="3444324"/>
              <a:ext cx="219106" cy="295316"/>
            </a:xfrm>
            <a:prstGeom prst="rect">
              <a:avLst/>
            </a:prstGeom>
          </p:spPr>
        </p:pic>
      </p:grpSp>
    </p:spTree>
    <p:extLst>
      <p:ext uri="{BB962C8B-B14F-4D97-AF65-F5344CB8AC3E}">
        <p14:creationId xmlns:p14="http://schemas.microsoft.com/office/powerpoint/2010/main" val="949406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04800" y="309675"/>
            <a:ext cx="8534400"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Bernstein-Vazirani problem</a:t>
            </a:r>
            <a:endParaRPr dirty="0"/>
          </a:p>
        </p:txBody>
      </p:sp>
      <p:sp>
        <p:nvSpPr>
          <p:cNvPr id="5" name="Google Shape;29;p5">
            <a:extLst>
              <a:ext uri="{FF2B5EF4-FFF2-40B4-BE49-F238E27FC236}">
                <a16:creationId xmlns:a16="http://schemas.microsoft.com/office/drawing/2014/main" id="{75BE592A-8DFE-403A-9D59-27F717E7ECBC}"/>
              </a:ext>
            </a:extLst>
          </p:cNvPr>
          <p:cNvSpPr txBox="1">
            <a:spLocks/>
          </p:cNvSpPr>
          <p:nvPr/>
        </p:nvSpPr>
        <p:spPr>
          <a:xfrm>
            <a:off x="879708" y="1300965"/>
            <a:ext cx="6575191" cy="2022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9E9E9E"/>
              </a:buClr>
              <a:buSzPts val="1800"/>
              <a:buFont typeface="Helvetica Neue"/>
              <a:buChar char="●"/>
              <a:defRPr sz="1800" b="0" i="0" u="none" strike="noStrike" cap="none">
                <a:solidFill>
                  <a:srgbClr val="9E9E9E"/>
                </a:solidFill>
                <a:latin typeface="Helvetica Neue"/>
                <a:ea typeface="Helvetica Neue"/>
                <a:cs typeface="Helvetica Neue"/>
                <a:sym typeface="Helvetica Neue"/>
              </a:defRPr>
            </a:lvl1pPr>
            <a:lvl2pPr marL="914400" marR="0" lvl="1" indent="-342900" algn="l" rtl="0">
              <a:lnSpc>
                <a:spcPct val="100000"/>
              </a:lnSpc>
              <a:spcBef>
                <a:spcPts val="0"/>
              </a:spcBef>
              <a:spcAft>
                <a:spcPts val="0"/>
              </a:spcAft>
              <a:buClr>
                <a:srgbClr val="9E9E9E"/>
              </a:buClr>
              <a:buSzPts val="1800"/>
              <a:buFont typeface="Helvetica Neue"/>
              <a:buChar char="○"/>
              <a:defRPr sz="1800" b="0" i="0" u="none" strike="noStrike" cap="none">
                <a:solidFill>
                  <a:srgbClr val="9E9E9E"/>
                </a:solidFill>
                <a:latin typeface="Helvetica Neue"/>
                <a:ea typeface="Helvetica Neue"/>
                <a:cs typeface="Helvetica Neue"/>
                <a:sym typeface="Helvetica Neue"/>
              </a:defRPr>
            </a:lvl2pPr>
            <a:lvl3pPr marL="1371600" marR="0" lvl="2" indent="-342900" algn="l" rtl="0">
              <a:lnSpc>
                <a:spcPct val="100000"/>
              </a:lnSpc>
              <a:spcBef>
                <a:spcPts val="0"/>
              </a:spcBef>
              <a:spcAft>
                <a:spcPts val="0"/>
              </a:spcAft>
              <a:buClr>
                <a:srgbClr val="9E9E9E"/>
              </a:buClr>
              <a:buSzPts val="1800"/>
              <a:buFont typeface="Helvetica Neue"/>
              <a:buChar char="■"/>
              <a:defRPr sz="1800" b="0" i="0" u="none" strike="noStrike" cap="none">
                <a:solidFill>
                  <a:srgbClr val="9E9E9E"/>
                </a:solidFill>
                <a:latin typeface="Helvetica Neue"/>
                <a:ea typeface="Helvetica Neue"/>
                <a:cs typeface="Helvetica Neue"/>
                <a:sym typeface="Helvetica Neue"/>
              </a:defRPr>
            </a:lvl3pPr>
            <a:lvl4pPr marL="1828800" marR="0" lvl="3" indent="-342900" algn="l" rtl="0">
              <a:lnSpc>
                <a:spcPct val="100000"/>
              </a:lnSpc>
              <a:spcBef>
                <a:spcPts val="0"/>
              </a:spcBef>
              <a:spcAft>
                <a:spcPts val="0"/>
              </a:spcAft>
              <a:buClr>
                <a:srgbClr val="9E9E9E"/>
              </a:buClr>
              <a:buSzPts val="1800"/>
              <a:buFont typeface="Helvetica Neue"/>
              <a:buChar char="●"/>
              <a:defRPr sz="1800" b="0" i="0" u="none" strike="noStrike" cap="none">
                <a:solidFill>
                  <a:srgbClr val="9E9E9E"/>
                </a:solidFill>
                <a:latin typeface="Helvetica Neue"/>
                <a:ea typeface="Helvetica Neue"/>
                <a:cs typeface="Helvetica Neue"/>
                <a:sym typeface="Helvetica Neue"/>
              </a:defRPr>
            </a:lvl4pPr>
            <a:lvl5pPr marL="2286000" marR="0" lvl="4" indent="-342900" algn="l" rtl="0">
              <a:lnSpc>
                <a:spcPct val="100000"/>
              </a:lnSpc>
              <a:spcBef>
                <a:spcPts val="0"/>
              </a:spcBef>
              <a:spcAft>
                <a:spcPts val="0"/>
              </a:spcAft>
              <a:buClr>
                <a:srgbClr val="9E9E9E"/>
              </a:buClr>
              <a:buSzPts val="1800"/>
              <a:buFont typeface="Helvetica Neue"/>
              <a:buChar char="○"/>
              <a:defRPr sz="1800" b="0" i="0" u="none" strike="noStrike" cap="none">
                <a:solidFill>
                  <a:srgbClr val="9E9E9E"/>
                </a:solidFill>
                <a:latin typeface="Helvetica Neue"/>
                <a:ea typeface="Helvetica Neue"/>
                <a:cs typeface="Helvetica Neue"/>
                <a:sym typeface="Helvetica Neue"/>
              </a:defRPr>
            </a:lvl5pPr>
            <a:lvl6pPr marL="2743200" marR="0" lvl="5" indent="-342900" algn="l" rtl="0">
              <a:lnSpc>
                <a:spcPct val="100000"/>
              </a:lnSpc>
              <a:spcBef>
                <a:spcPts val="0"/>
              </a:spcBef>
              <a:spcAft>
                <a:spcPts val="0"/>
              </a:spcAft>
              <a:buClr>
                <a:srgbClr val="9E9E9E"/>
              </a:buClr>
              <a:buSzPts val="1800"/>
              <a:buFont typeface="Helvetica Neue"/>
              <a:buChar char="■"/>
              <a:defRPr sz="1800" b="0" i="0" u="none" strike="noStrike" cap="none">
                <a:solidFill>
                  <a:srgbClr val="9E9E9E"/>
                </a:solidFill>
                <a:latin typeface="Helvetica Neue"/>
                <a:ea typeface="Helvetica Neue"/>
                <a:cs typeface="Helvetica Neue"/>
                <a:sym typeface="Helvetica Neue"/>
              </a:defRPr>
            </a:lvl6pPr>
            <a:lvl7pPr marL="3200400" marR="0" lvl="6" indent="-342900" algn="l" rtl="0">
              <a:lnSpc>
                <a:spcPct val="100000"/>
              </a:lnSpc>
              <a:spcBef>
                <a:spcPts val="0"/>
              </a:spcBef>
              <a:spcAft>
                <a:spcPts val="0"/>
              </a:spcAft>
              <a:buClr>
                <a:srgbClr val="9E9E9E"/>
              </a:buClr>
              <a:buSzPts val="1800"/>
              <a:buFont typeface="Helvetica Neue"/>
              <a:buChar char="●"/>
              <a:defRPr sz="1800" b="0" i="0" u="none" strike="noStrike" cap="none">
                <a:solidFill>
                  <a:srgbClr val="9E9E9E"/>
                </a:solidFill>
                <a:latin typeface="Helvetica Neue"/>
                <a:ea typeface="Helvetica Neue"/>
                <a:cs typeface="Helvetica Neue"/>
                <a:sym typeface="Helvetica Neue"/>
              </a:defRPr>
            </a:lvl7pPr>
            <a:lvl8pPr marL="3657600" marR="0" lvl="7" indent="-342900" algn="l" rtl="0">
              <a:lnSpc>
                <a:spcPct val="100000"/>
              </a:lnSpc>
              <a:spcBef>
                <a:spcPts val="0"/>
              </a:spcBef>
              <a:spcAft>
                <a:spcPts val="0"/>
              </a:spcAft>
              <a:buClr>
                <a:srgbClr val="9E9E9E"/>
              </a:buClr>
              <a:buSzPts val="1800"/>
              <a:buFont typeface="Helvetica Neue"/>
              <a:buChar char="○"/>
              <a:defRPr sz="1800" b="0" i="0" u="none" strike="noStrike" cap="none">
                <a:solidFill>
                  <a:srgbClr val="9E9E9E"/>
                </a:solidFill>
                <a:latin typeface="Helvetica Neue"/>
                <a:ea typeface="Helvetica Neue"/>
                <a:cs typeface="Helvetica Neue"/>
                <a:sym typeface="Helvetica Neue"/>
              </a:defRPr>
            </a:lvl8pPr>
            <a:lvl9pPr marL="4114800" marR="0" lvl="8" indent="-342900" algn="l" rtl="0">
              <a:lnSpc>
                <a:spcPct val="100000"/>
              </a:lnSpc>
              <a:spcBef>
                <a:spcPts val="0"/>
              </a:spcBef>
              <a:spcAft>
                <a:spcPts val="0"/>
              </a:spcAft>
              <a:buClr>
                <a:srgbClr val="9E9E9E"/>
              </a:buClr>
              <a:buSzPts val="1800"/>
              <a:buFont typeface="Helvetica Neue"/>
              <a:buChar char="■"/>
              <a:defRPr sz="1800" b="0" i="0" u="none" strike="noStrike" cap="none">
                <a:solidFill>
                  <a:srgbClr val="9E9E9E"/>
                </a:solidFill>
                <a:latin typeface="Helvetica Neue"/>
                <a:ea typeface="Helvetica Neue"/>
                <a:cs typeface="Helvetica Neue"/>
                <a:sym typeface="Helvetica Neue"/>
              </a:defRPr>
            </a:lvl9pPr>
          </a:lstStyle>
          <a:p>
            <a:pPr marL="127000" indent="0">
              <a:lnSpc>
                <a:spcPct val="150000"/>
              </a:lnSpc>
              <a:buClr>
                <a:schemeClr val="dk2"/>
              </a:buClr>
              <a:buSzPts val="1600"/>
              <a:buFont typeface="Helvetica Neue"/>
              <a:buNone/>
            </a:pPr>
            <a:r>
              <a:rPr lang="en-US" sz="1600" dirty="0">
                <a:solidFill>
                  <a:schemeClr val="dk2"/>
                </a:solidFill>
              </a:rPr>
              <a:t>Example:  s=10101</a:t>
            </a:r>
          </a:p>
          <a:p>
            <a:pPr marL="127000" indent="0">
              <a:lnSpc>
                <a:spcPct val="150000"/>
              </a:lnSpc>
              <a:buClr>
                <a:schemeClr val="dk2"/>
              </a:buClr>
              <a:buSzPts val="1600"/>
              <a:buFont typeface="Helvetica Neue"/>
              <a:buNone/>
            </a:pPr>
            <a:endParaRPr lang="en-US" sz="1600" dirty="0">
              <a:solidFill>
                <a:schemeClr val="dk2"/>
              </a:solidFill>
            </a:endParaRPr>
          </a:p>
          <a:p>
            <a:pPr marL="127000" indent="0">
              <a:lnSpc>
                <a:spcPct val="150000"/>
              </a:lnSpc>
              <a:buClr>
                <a:schemeClr val="dk2"/>
              </a:buClr>
              <a:buSzPts val="1600"/>
              <a:buFont typeface="Helvetica Neue"/>
              <a:buNone/>
            </a:pPr>
            <a:r>
              <a:rPr lang="en-US" sz="1600" dirty="0">
                <a:solidFill>
                  <a:schemeClr val="dk2"/>
                </a:solidFill>
              </a:rPr>
              <a:t>If x=11111, f(x)=(1*1+1*0+1*1+1*0+1*1) modulo 2 = (3) modulo 2 =1</a:t>
            </a:r>
          </a:p>
          <a:p>
            <a:pPr marL="127000" indent="0">
              <a:lnSpc>
                <a:spcPct val="150000"/>
              </a:lnSpc>
              <a:buClr>
                <a:schemeClr val="dk2"/>
              </a:buClr>
              <a:buSzPts val="1600"/>
              <a:buFont typeface="Helvetica Neue"/>
              <a:buNone/>
            </a:pPr>
            <a:endParaRPr lang="en-US" sz="1600" dirty="0">
              <a:solidFill>
                <a:schemeClr val="dk2"/>
              </a:solidFill>
            </a:endParaRPr>
          </a:p>
          <a:p>
            <a:pPr marL="127000" indent="0">
              <a:lnSpc>
                <a:spcPct val="150000"/>
              </a:lnSpc>
              <a:buClr>
                <a:schemeClr val="dk2"/>
              </a:buClr>
              <a:buSzPts val="1600"/>
              <a:buFont typeface="Helvetica Neue"/>
              <a:buNone/>
            </a:pPr>
            <a:r>
              <a:rPr lang="en-US" sz="1600" dirty="0">
                <a:solidFill>
                  <a:schemeClr val="dk2"/>
                </a:solidFill>
              </a:rPr>
              <a:t>If x=11100, f(x)=(1*1+1*0+1*1+0*0+0*1) modulo 2= (2) modulo 2 = 0</a:t>
            </a:r>
          </a:p>
          <a:p>
            <a:pPr marL="127000" indent="0">
              <a:lnSpc>
                <a:spcPct val="150000"/>
              </a:lnSpc>
              <a:buClr>
                <a:schemeClr val="dk2"/>
              </a:buClr>
              <a:buSzPts val="1600"/>
              <a:buFont typeface="Helvetica Neue"/>
              <a:buNone/>
            </a:pPr>
            <a:endParaRPr lang="en-US" sz="1600" dirty="0">
              <a:solidFill>
                <a:schemeClr val="dk2"/>
              </a:solidFill>
            </a:endParaRPr>
          </a:p>
          <a:p>
            <a:pPr marL="127000" indent="0">
              <a:lnSpc>
                <a:spcPct val="150000"/>
              </a:lnSpc>
              <a:buClr>
                <a:schemeClr val="dk2"/>
              </a:buClr>
              <a:buSzPts val="1600"/>
              <a:buFont typeface="Helvetica Neue"/>
              <a:buNone/>
            </a:pPr>
            <a:endParaRPr lang="en-US" sz="1600" dirty="0">
              <a:solidFill>
                <a:schemeClr val="dk2"/>
              </a:solidFill>
            </a:endParaRPr>
          </a:p>
          <a:p>
            <a:pPr marL="127000" indent="0">
              <a:lnSpc>
                <a:spcPct val="150000"/>
              </a:lnSpc>
              <a:buClr>
                <a:schemeClr val="dk2"/>
              </a:buClr>
              <a:buSzPts val="1600"/>
              <a:buFont typeface="Helvetica Neue"/>
              <a:buNone/>
            </a:pPr>
            <a:endParaRPr lang="en-US" sz="1600" dirty="0">
              <a:solidFill>
                <a:schemeClr val="dk2"/>
              </a:solidFill>
            </a:endParaRPr>
          </a:p>
          <a:p>
            <a:pPr marL="127000" indent="0">
              <a:lnSpc>
                <a:spcPct val="150000"/>
              </a:lnSpc>
              <a:buClr>
                <a:schemeClr val="dk2"/>
              </a:buClr>
              <a:buSzPts val="1600"/>
              <a:buFont typeface="Helvetica Neue"/>
              <a:buNone/>
            </a:pPr>
            <a:endParaRPr lang="en-US" sz="1600" dirty="0">
              <a:solidFill>
                <a:schemeClr val="dk2"/>
              </a:solidFill>
            </a:endParaRPr>
          </a:p>
          <a:p>
            <a:pPr marL="127000" indent="0">
              <a:lnSpc>
                <a:spcPct val="150000"/>
              </a:lnSpc>
              <a:buClr>
                <a:schemeClr val="dk2"/>
              </a:buClr>
              <a:buSzPts val="1600"/>
              <a:buFont typeface="Helvetica Neue"/>
              <a:buNone/>
            </a:pPr>
            <a:endParaRPr lang="en-US" sz="1600" dirty="0">
              <a:solidFill>
                <a:schemeClr val="dk2"/>
              </a:solidFill>
            </a:endParaRPr>
          </a:p>
          <a:p>
            <a:pPr marL="127000" indent="0">
              <a:lnSpc>
                <a:spcPct val="150000"/>
              </a:lnSpc>
              <a:buClr>
                <a:schemeClr val="dk2"/>
              </a:buClr>
              <a:buSzPts val="1600"/>
              <a:buFont typeface="Helvetica Neue"/>
              <a:buNone/>
            </a:pPr>
            <a:endParaRPr lang="en-US" sz="1600" dirty="0">
              <a:solidFill>
                <a:schemeClr val="dk2"/>
              </a:solidFill>
            </a:endParaRPr>
          </a:p>
          <a:p>
            <a:pPr marL="127000" indent="0">
              <a:lnSpc>
                <a:spcPct val="150000"/>
              </a:lnSpc>
              <a:buClr>
                <a:schemeClr val="dk2"/>
              </a:buClr>
              <a:buSzPts val="1600"/>
              <a:buFont typeface="Helvetica Neue"/>
              <a:buNone/>
            </a:pPr>
            <a:endParaRPr lang="en-US" sz="1600" dirty="0">
              <a:solidFill>
                <a:schemeClr val="dk2"/>
              </a:solidFill>
            </a:endParaRPr>
          </a:p>
        </p:txBody>
      </p:sp>
      <p:sp>
        <p:nvSpPr>
          <p:cNvPr id="2" name="TextBox 1">
            <a:extLst>
              <a:ext uri="{FF2B5EF4-FFF2-40B4-BE49-F238E27FC236}">
                <a16:creationId xmlns:a16="http://schemas.microsoft.com/office/drawing/2014/main" id="{312770AE-D0EE-4594-9ED9-E8FB56F81ED4}"/>
              </a:ext>
            </a:extLst>
          </p:cNvPr>
          <p:cNvSpPr txBox="1"/>
          <p:nvPr/>
        </p:nvSpPr>
        <p:spPr>
          <a:xfrm>
            <a:off x="994834" y="4310605"/>
            <a:ext cx="7303602" cy="523220"/>
          </a:xfrm>
          <a:prstGeom prst="rect">
            <a:avLst/>
          </a:prstGeom>
          <a:noFill/>
        </p:spPr>
        <p:txBody>
          <a:bodyPr wrap="none" rtlCol="0">
            <a:spAutoFit/>
          </a:bodyPr>
          <a:lstStyle/>
          <a:p>
            <a:r>
              <a:rPr lang="en-US" sz="1400" dirty="0">
                <a:solidFill>
                  <a:schemeClr val="dk2"/>
                </a:solidFill>
              </a:rPr>
              <a:t>In other words, f(x) is a modulo-2 dot product of </a:t>
            </a:r>
            <a:r>
              <a:rPr lang="en-US" dirty="0">
                <a:solidFill>
                  <a:schemeClr val="dk2"/>
                </a:solidFill>
              </a:rPr>
              <a:t>binary string </a:t>
            </a:r>
            <a:r>
              <a:rPr lang="en-US" sz="1400" dirty="0">
                <a:solidFill>
                  <a:schemeClr val="dk2"/>
                </a:solidFill>
              </a:rPr>
              <a:t>x and a secret binary string s.</a:t>
            </a:r>
          </a:p>
          <a:p>
            <a:endParaRPr lang="en-US" dirty="0"/>
          </a:p>
        </p:txBody>
      </p:sp>
      <p:pic>
        <p:nvPicPr>
          <p:cNvPr id="6" name="Picture 5">
            <a:extLst>
              <a:ext uri="{FF2B5EF4-FFF2-40B4-BE49-F238E27FC236}">
                <a16:creationId xmlns:a16="http://schemas.microsoft.com/office/drawing/2014/main" id="{7CCD5F23-F1A0-499C-9907-EC67B6EA6160}"/>
              </a:ext>
            </a:extLst>
          </p:cNvPr>
          <p:cNvPicPr>
            <a:picLocks noChangeAspect="1"/>
          </p:cNvPicPr>
          <p:nvPr/>
        </p:nvPicPr>
        <p:blipFill>
          <a:blip r:embed="rId3"/>
          <a:stretch>
            <a:fillRect/>
          </a:stretch>
        </p:blipFill>
        <p:spPr>
          <a:xfrm>
            <a:off x="4124857" y="1477287"/>
            <a:ext cx="4163006" cy="333422"/>
          </a:xfrm>
          <a:prstGeom prst="rect">
            <a:avLst/>
          </a:prstGeom>
        </p:spPr>
      </p:pic>
    </p:spTree>
    <p:extLst>
      <p:ext uri="{BB962C8B-B14F-4D97-AF65-F5344CB8AC3E}">
        <p14:creationId xmlns:p14="http://schemas.microsoft.com/office/powerpoint/2010/main" val="922135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3719" y="185493"/>
            <a:ext cx="9438876"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Bernstein-Vazirani problem, Classical solutions</a:t>
            </a:r>
            <a:endParaRPr dirty="0"/>
          </a:p>
        </p:txBody>
      </p:sp>
      <p:sp>
        <p:nvSpPr>
          <p:cNvPr id="2" name="TextBox 1">
            <a:extLst>
              <a:ext uri="{FF2B5EF4-FFF2-40B4-BE49-F238E27FC236}">
                <a16:creationId xmlns:a16="http://schemas.microsoft.com/office/drawing/2014/main" id="{1B38272E-92B8-4076-8312-F5963EB63455}"/>
              </a:ext>
            </a:extLst>
          </p:cNvPr>
          <p:cNvSpPr txBox="1"/>
          <p:nvPr/>
        </p:nvSpPr>
        <p:spPr>
          <a:xfrm>
            <a:off x="1045576" y="1350434"/>
            <a:ext cx="234360" cy="307777"/>
          </a:xfrm>
          <a:prstGeom prst="rect">
            <a:avLst/>
          </a:prstGeom>
          <a:noFill/>
        </p:spPr>
        <p:txBody>
          <a:bodyPr wrap="none" rtlCol="0">
            <a:spAutoFit/>
          </a:bodyPr>
          <a:lstStyle/>
          <a:p>
            <a:r>
              <a:rPr lang="en-US" dirty="0">
                <a:solidFill>
                  <a:schemeClr val="bg2"/>
                </a:solidFill>
              </a:rPr>
              <a:t> </a:t>
            </a:r>
          </a:p>
        </p:txBody>
      </p:sp>
      <p:sp>
        <p:nvSpPr>
          <p:cNvPr id="7" name="TextBox 6">
            <a:extLst>
              <a:ext uri="{FF2B5EF4-FFF2-40B4-BE49-F238E27FC236}">
                <a16:creationId xmlns:a16="http://schemas.microsoft.com/office/drawing/2014/main" id="{4C1E13C5-2E2B-4F1F-A970-74FD893D2AE9}"/>
              </a:ext>
            </a:extLst>
          </p:cNvPr>
          <p:cNvSpPr txBox="1"/>
          <p:nvPr/>
        </p:nvSpPr>
        <p:spPr>
          <a:xfrm>
            <a:off x="575629" y="1251351"/>
            <a:ext cx="3539752" cy="307777"/>
          </a:xfrm>
          <a:prstGeom prst="rect">
            <a:avLst/>
          </a:prstGeom>
          <a:noFill/>
        </p:spPr>
        <p:txBody>
          <a:bodyPr wrap="none" rtlCol="0">
            <a:spAutoFit/>
          </a:bodyPr>
          <a:lstStyle/>
          <a:p>
            <a:r>
              <a:rPr lang="en-US" dirty="0">
                <a:solidFill>
                  <a:schemeClr val="bg2"/>
                </a:solidFill>
              </a:rPr>
              <a:t>How do we solve the problem classically?</a:t>
            </a:r>
          </a:p>
        </p:txBody>
      </p:sp>
      <p:sp>
        <p:nvSpPr>
          <p:cNvPr id="8" name="TextBox 7">
            <a:extLst>
              <a:ext uri="{FF2B5EF4-FFF2-40B4-BE49-F238E27FC236}">
                <a16:creationId xmlns:a16="http://schemas.microsoft.com/office/drawing/2014/main" id="{2FD4DDF8-1B3D-4F6F-9A96-BB22677162E3}"/>
              </a:ext>
            </a:extLst>
          </p:cNvPr>
          <p:cNvSpPr txBox="1"/>
          <p:nvPr/>
        </p:nvSpPr>
        <p:spPr>
          <a:xfrm>
            <a:off x="575629" y="1754161"/>
            <a:ext cx="6359433" cy="954107"/>
          </a:xfrm>
          <a:prstGeom prst="rect">
            <a:avLst/>
          </a:prstGeom>
          <a:noFill/>
        </p:spPr>
        <p:txBody>
          <a:bodyPr wrap="none" rtlCol="0">
            <a:spAutoFit/>
          </a:bodyPr>
          <a:lstStyle/>
          <a:p>
            <a:r>
              <a:rPr lang="en-US" dirty="0">
                <a:solidFill>
                  <a:schemeClr val="bg2"/>
                </a:solidFill>
              </a:rPr>
              <a:t>Here is one way to solve it:</a:t>
            </a:r>
          </a:p>
          <a:p>
            <a:endParaRPr lang="en-US" dirty="0">
              <a:solidFill>
                <a:schemeClr val="bg2"/>
              </a:solidFill>
            </a:endParaRPr>
          </a:p>
          <a:p>
            <a:r>
              <a:rPr lang="en-US" dirty="0">
                <a:solidFill>
                  <a:schemeClr val="bg2"/>
                </a:solidFill>
              </a:rPr>
              <a:t>We can inquire f(100….)=s1, f(0100…0)=s2, f(0010…0)=s3 …….f(000..1)=</a:t>
            </a:r>
            <a:r>
              <a:rPr lang="en-US" dirty="0" err="1">
                <a:solidFill>
                  <a:schemeClr val="bg2"/>
                </a:solidFill>
              </a:rPr>
              <a:t>sn</a:t>
            </a:r>
            <a:r>
              <a:rPr lang="en-US" dirty="0">
                <a:solidFill>
                  <a:schemeClr val="bg2"/>
                </a:solidFill>
              </a:rPr>
              <a:t> </a:t>
            </a:r>
          </a:p>
          <a:p>
            <a:r>
              <a:rPr lang="en-US" dirty="0">
                <a:solidFill>
                  <a:schemeClr val="bg2"/>
                </a:solidFill>
              </a:rPr>
              <a:t>to identify each digit of the secret string s. </a:t>
            </a:r>
          </a:p>
        </p:txBody>
      </p:sp>
      <p:sp>
        <p:nvSpPr>
          <p:cNvPr id="9" name="TextBox 8">
            <a:extLst>
              <a:ext uri="{FF2B5EF4-FFF2-40B4-BE49-F238E27FC236}">
                <a16:creationId xmlns:a16="http://schemas.microsoft.com/office/drawing/2014/main" id="{73D169A3-36A4-469D-AA7A-AA15CE9E22E5}"/>
              </a:ext>
            </a:extLst>
          </p:cNvPr>
          <p:cNvSpPr txBox="1"/>
          <p:nvPr/>
        </p:nvSpPr>
        <p:spPr>
          <a:xfrm>
            <a:off x="596670" y="2958809"/>
            <a:ext cx="5896166" cy="1815882"/>
          </a:xfrm>
          <a:prstGeom prst="rect">
            <a:avLst/>
          </a:prstGeom>
          <a:noFill/>
        </p:spPr>
        <p:txBody>
          <a:bodyPr wrap="none" rtlCol="0">
            <a:spAutoFit/>
          </a:bodyPr>
          <a:lstStyle/>
          <a:p>
            <a:r>
              <a:rPr lang="en-US" dirty="0">
                <a:solidFill>
                  <a:schemeClr val="bg2"/>
                </a:solidFill>
              </a:rPr>
              <a:t>Example:</a:t>
            </a:r>
          </a:p>
          <a:p>
            <a:endParaRPr lang="en-US" dirty="0">
              <a:solidFill>
                <a:schemeClr val="bg2"/>
              </a:solidFill>
            </a:endParaRPr>
          </a:p>
          <a:p>
            <a:r>
              <a:rPr lang="en-US" dirty="0">
                <a:solidFill>
                  <a:schemeClr val="bg2"/>
                </a:solidFill>
              </a:rPr>
              <a:t>S=0101</a:t>
            </a:r>
          </a:p>
          <a:p>
            <a:r>
              <a:rPr lang="en-US" dirty="0">
                <a:solidFill>
                  <a:schemeClr val="bg2"/>
                </a:solidFill>
              </a:rPr>
              <a:t>First, 	input x=1000. f(1000)=(1*0+0*1+0*0+0*1) modulo 2 = 0 = s1</a:t>
            </a:r>
          </a:p>
          <a:p>
            <a:r>
              <a:rPr lang="en-US" dirty="0">
                <a:solidFill>
                  <a:schemeClr val="bg2"/>
                </a:solidFill>
              </a:rPr>
              <a:t>Then, 	input x=0100. f(0100)=(0*0+1*1+0*0+0*1) modulo 2 = 1 = s2</a:t>
            </a:r>
          </a:p>
          <a:p>
            <a:r>
              <a:rPr lang="en-US" dirty="0">
                <a:solidFill>
                  <a:schemeClr val="bg2"/>
                </a:solidFill>
              </a:rPr>
              <a:t>Next, 	input x=0010. f(0010)=(0*0+0*1+1*0+0*1) modulo 2 = 0 = s3</a:t>
            </a:r>
          </a:p>
          <a:p>
            <a:r>
              <a:rPr lang="en-US" dirty="0">
                <a:solidFill>
                  <a:schemeClr val="bg2"/>
                </a:solidFill>
              </a:rPr>
              <a:t>Finally, 	input x=0001. f(0001)=(0*0+0*1+0*0+1*1) modulo 2 = 1 = s4</a:t>
            </a:r>
          </a:p>
          <a:p>
            <a:endParaRPr lang="en-US" dirty="0">
              <a:solidFill>
                <a:schemeClr val="bg2"/>
              </a:solidFill>
            </a:endParaRPr>
          </a:p>
        </p:txBody>
      </p:sp>
      <p:sp>
        <p:nvSpPr>
          <p:cNvPr id="11" name="TextBox 10">
            <a:extLst>
              <a:ext uri="{FF2B5EF4-FFF2-40B4-BE49-F238E27FC236}">
                <a16:creationId xmlns:a16="http://schemas.microsoft.com/office/drawing/2014/main" id="{20DD74C6-F1A5-43A5-AE9B-6C8769AD2E7D}"/>
              </a:ext>
            </a:extLst>
          </p:cNvPr>
          <p:cNvSpPr txBox="1"/>
          <p:nvPr/>
        </p:nvSpPr>
        <p:spPr>
          <a:xfrm>
            <a:off x="575629" y="4716603"/>
            <a:ext cx="2821606" cy="307777"/>
          </a:xfrm>
          <a:prstGeom prst="rect">
            <a:avLst/>
          </a:prstGeom>
          <a:noFill/>
        </p:spPr>
        <p:txBody>
          <a:bodyPr wrap="none" rtlCol="0">
            <a:spAutoFit/>
          </a:bodyPr>
          <a:lstStyle/>
          <a:p>
            <a:r>
              <a:rPr lang="en-US" dirty="0">
                <a:solidFill>
                  <a:schemeClr val="bg2"/>
                </a:solidFill>
              </a:rPr>
              <a:t>So, we have s=s1,s2,s3,s4=0101</a:t>
            </a:r>
          </a:p>
        </p:txBody>
      </p:sp>
    </p:spTree>
    <p:extLst>
      <p:ext uri="{BB962C8B-B14F-4D97-AF65-F5344CB8AC3E}">
        <p14:creationId xmlns:p14="http://schemas.microsoft.com/office/powerpoint/2010/main" val="166624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52553" y="153953"/>
            <a:ext cx="9438876"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Quantum Solution: Bernstein-Vazirani algorithm</a:t>
            </a:r>
            <a:endParaRPr dirty="0"/>
          </a:p>
        </p:txBody>
      </p:sp>
      <p:sp>
        <p:nvSpPr>
          <p:cNvPr id="2" name="TextBox 1">
            <a:extLst>
              <a:ext uri="{FF2B5EF4-FFF2-40B4-BE49-F238E27FC236}">
                <a16:creationId xmlns:a16="http://schemas.microsoft.com/office/drawing/2014/main" id="{1B38272E-92B8-4076-8312-F5963EB63455}"/>
              </a:ext>
            </a:extLst>
          </p:cNvPr>
          <p:cNvSpPr txBox="1"/>
          <p:nvPr/>
        </p:nvSpPr>
        <p:spPr>
          <a:xfrm>
            <a:off x="1045576" y="1350434"/>
            <a:ext cx="234360" cy="307777"/>
          </a:xfrm>
          <a:prstGeom prst="rect">
            <a:avLst/>
          </a:prstGeom>
          <a:noFill/>
        </p:spPr>
        <p:txBody>
          <a:bodyPr wrap="none" rtlCol="0">
            <a:spAutoFit/>
          </a:bodyPr>
          <a:lstStyle/>
          <a:p>
            <a:r>
              <a:rPr lang="en-US" dirty="0">
                <a:solidFill>
                  <a:schemeClr val="bg2"/>
                </a:solidFill>
              </a:rPr>
              <a:t> </a:t>
            </a:r>
          </a:p>
        </p:txBody>
      </p:sp>
      <p:pic>
        <p:nvPicPr>
          <p:cNvPr id="6" name="Picture 5">
            <a:extLst>
              <a:ext uri="{FF2B5EF4-FFF2-40B4-BE49-F238E27FC236}">
                <a16:creationId xmlns:a16="http://schemas.microsoft.com/office/drawing/2014/main" id="{AB8BF2FB-A45B-47DF-959A-975699E42CED}"/>
              </a:ext>
            </a:extLst>
          </p:cNvPr>
          <p:cNvPicPr>
            <a:picLocks noChangeAspect="1"/>
          </p:cNvPicPr>
          <p:nvPr/>
        </p:nvPicPr>
        <p:blipFill>
          <a:blip r:embed="rId3"/>
          <a:stretch>
            <a:fillRect/>
          </a:stretch>
        </p:blipFill>
        <p:spPr>
          <a:xfrm>
            <a:off x="6065859" y="1132449"/>
            <a:ext cx="2811441" cy="1901290"/>
          </a:xfrm>
          <a:prstGeom prst="rect">
            <a:avLst/>
          </a:prstGeom>
        </p:spPr>
      </p:pic>
      <p:sp>
        <p:nvSpPr>
          <p:cNvPr id="7" name="TextBox 6">
            <a:extLst>
              <a:ext uri="{FF2B5EF4-FFF2-40B4-BE49-F238E27FC236}">
                <a16:creationId xmlns:a16="http://schemas.microsoft.com/office/drawing/2014/main" id="{5DF3028A-B78B-47A7-B102-64AE1DC1C48D}"/>
              </a:ext>
            </a:extLst>
          </p:cNvPr>
          <p:cNvSpPr txBox="1"/>
          <p:nvPr/>
        </p:nvSpPr>
        <p:spPr>
          <a:xfrm>
            <a:off x="1045576" y="1132449"/>
            <a:ext cx="5096267" cy="307777"/>
          </a:xfrm>
          <a:prstGeom prst="rect">
            <a:avLst/>
          </a:prstGeom>
          <a:noFill/>
        </p:spPr>
        <p:txBody>
          <a:bodyPr wrap="none" rtlCol="0">
            <a:spAutoFit/>
          </a:bodyPr>
          <a:lstStyle/>
          <a:p>
            <a:r>
              <a:rPr lang="en-US" dirty="0">
                <a:solidFill>
                  <a:schemeClr val="bg2"/>
                </a:solidFill>
              </a:rPr>
              <a:t>First, we need to use a quantum circuit to represent the oracle</a:t>
            </a:r>
          </a:p>
        </p:txBody>
      </p:sp>
      <p:sp>
        <p:nvSpPr>
          <p:cNvPr id="8" name="TextBox 7">
            <a:extLst>
              <a:ext uri="{FF2B5EF4-FFF2-40B4-BE49-F238E27FC236}">
                <a16:creationId xmlns:a16="http://schemas.microsoft.com/office/drawing/2014/main" id="{C00AD864-2288-40F9-83B2-F8F62B8092B9}"/>
              </a:ext>
            </a:extLst>
          </p:cNvPr>
          <p:cNvSpPr txBox="1"/>
          <p:nvPr/>
        </p:nvSpPr>
        <p:spPr>
          <a:xfrm>
            <a:off x="1045576" y="2083094"/>
            <a:ext cx="4989574" cy="523220"/>
          </a:xfrm>
          <a:prstGeom prst="rect">
            <a:avLst/>
          </a:prstGeom>
          <a:noFill/>
        </p:spPr>
        <p:txBody>
          <a:bodyPr wrap="square" rtlCol="0">
            <a:spAutoFit/>
          </a:bodyPr>
          <a:lstStyle/>
          <a:p>
            <a:r>
              <a:rPr lang="en-US" dirty="0">
                <a:solidFill>
                  <a:schemeClr val="bg2"/>
                </a:solidFill>
              </a:rPr>
              <a:t>Except the inputs and outputs are written in terms of quantum states using </a:t>
            </a:r>
            <a:r>
              <a:rPr lang="en-US" dirty="0" err="1">
                <a:solidFill>
                  <a:schemeClr val="bg2"/>
                </a:solidFill>
              </a:rPr>
              <a:t>kets</a:t>
            </a:r>
            <a:r>
              <a:rPr lang="en-US" dirty="0">
                <a:solidFill>
                  <a:schemeClr val="bg2"/>
                </a:solidFill>
              </a:rPr>
              <a:t>. </a:t>
            </a:r>
            <a:r>
              <a:rPr lang="en-US" b="1" dirty="0">
                <a:solidFill>
                  <a:schemeClr val="bg2"/>
                </a:solidFill>
              </a:rPr>
              <a:t>Nothing else is “quantum” .  </a:t>
            </a:r>
          </a:p>
        </p:txBody>
      </p:sp>
      <p:sp>
        <p:nvSpPr>
          <p:cNvPr id="10" name="TextBox 9">
            <a:extLst>
              <a:ext uri="{FF2B5EF4-FFF2-40B4-BE49-F238E27FC236}">
                <a16:creationId xmlns:a16="http://schemas.microsoft.com/office/drawing/2014/main" id="{6606E7BE-F17E-4C34-A4B3-9F7501E5F7BB}"/>
              </a:ext>
            </a:extLst>
          </p:cNvPr>
          <p:cNvSpPr txBox="1"/>
          <p:nvPr/>
        </p:nvSpPr>
        <p:spPr>
          <a:xfrm>
            <a:off x="1045576" y="3055138"/>
            <a:ext cx="4989574" cy="523220"/>
          </a:xfrm>
          <a:prstGeom prst="rect">
            <a:avLst/>
          </a:prstGeom>
          <a:noFill/>
        </p:spPr>
        <p:txBody>
          <a:bodyPr wrap="square" rtlCol="0">
            <a:spAutoFit/>
          </a:bodyPr>
          <a:lstStyle/>
          <a:p>
            <a:r>
              <a:rPr lang="en-US" dirty="0">
                <a:solidFill>
                  <a:schemeClr val="bg2"/>
                </a:solidFill>
              </a:rPr>
              <a:t>A classical oracle can exactly be expressed in this form, with input and output being classical signals.  </a:t>
            </a:r>
          </a:p>
        </p:txBody>
      </p:sp>
      <p:sp>
        <p:nvSpPr>
          <p:cNvPr id="12" name="TextBox 11">
            <a:extLst>
              <a:ext uri="{FF2B5EF4-FFF2-40B4-BE49-F238E27FC236}">
                <a16:creationId xmlns:a16="http://schemas.microsoft.com/office/drawing/2014/main" id="{C5A8E6D6-5128-4AFE-BC24-C4DE74521824}"/>
              </a:ext>
            </a:extLst>
          </p:cNvPr>
          <p:cNvSpPr txBox="1"/>
          <p:nvPr/>
        </p:nvSpPr>
        <p:spPr>
          <a:xfrm>
            <a:off x="1011708" y="4027182"/>
            <a:ext cx="7395691" cy="523220"/>
          </a:xfrm>
          <a:prstGeom prst="rect">
            <a:avLst/>
          </a:prstGeom>
          <a:noFill/>
        </p:spPr>
        <p:txBody>
          <a:bodyPr wrap="square" rtlCol="0">
            <a:spAutoFit/>
          </a:bodyPr>
          <a:lstStyle/>
          <a:p>
            <a:r>
              <a:rPr lang="en-US" dirty="0">
                <a:solidFill>
                  <a:schemeClr val="bg2"/>
                </a:solidFill>
              </a:rPr>
              <a:t>But since quantum states can have superposition, the oracle now need to be capable of simultaneously processing everything in the superposition.  </a:t>
            </a:r>
          </a:p>
        </p:txBody>
      </p:sp>
    </p:spTree>
    <p:extLst>
      <p:ext uri="{BB962C8B-B14F-4D97-AF65-F5344CB8AC3E}">
        <p14:creationId xmlns:p14="http://schemas.microsoft.com/office/powerpoint/2010/main" val="2291515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52553" y="153953"/>
            <a:ext cx="9438876"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Bernstein-Vazirani algorithm: the intuition</a:t>
            </a:r>
            <a:endParaRPr dirty="0"/>
          </a:p>
        </p:txBody>
      </p:sp>
      <p:sp>
        <p:nvSpPr>
          <p:cNvPr id="2" name="TextBox 1">
            <a:extLst>
              <a:ext uri="{FF2B5EF4-FFF2-40B4-BE49-F238E27FC236}">
                <a16:creationId xmlns:a16="http://schemas.microsoft.com/office/drawing/2014/main" id="{1B38272E-92B8-4076-8312-F5963EB63455}"/>
              </a:ext>
            </a:extLst>
          </p:cNvPr>
          <p:cNvSpPr txBox="1"/>
          <p:nvPr/>
        </p:nvSpPr>
        <p:spPr>
          <a:xfrm>
            <a:off x="1045576" y="1350434"/>
            <a:ext cx="234360" cy="307777"/>
          </a:xfrm>
          <a:prstGeom prst="rect">
            <a:avLst/>
          </a:prstGeom>
          <a:noFill/>
        </p:spPr>
        <p:txBody>
          <a:bodyPr wrap="none" rtlCol="0">
            <a:spAutoFit/>
          </a:bodyPr>
          <a:lstStyle/>
          <a:p>
            <a:r>
              <a:rPr lang="en-US" dirty="0">
                <a:solidFill>
                  <a:schemeClr val="bg2"/>
                </a:solidFill>
              </a:rPr>
              <a:t> </a:t>
            </a:r>
          </a:p>
        </p:txBody>
      </p:sp>
      <p:sp>
        <p:nvSpPr>
          <p:cNvPr id="12" name="TextBox 11">
            <a:extLst>
              <a:ext uri="{FF2B5EF4-FFF2-40B4-BE49-F238E27FC236}">
                <a16:creationId xmlns:a16="http://schemas.microsoft.com/office/drawing/2014/main" id="{C5A8E6D6-5128-4AFE-BC24-C4DE74521824}"/>
              </a:ext>
            </a:extLst>
          </p:cNvPr>
          <p:cNvSpPr txBox="1"/>
          <p:nvPr/>
        </p:nvSpPr>
        <p:spPr>
          <a:xfrm>
            <a:off x="668865" y="1181157"/>
            <a:ext cx="7395691" cy="954107"/>
          </a:xfrm>
          <a:prstGeom prst="rect">
            <a:avLst/>
          </a:prstGeom>
          <a:noFill/>
        </p:spPr>
        <p:txBody>
          <a:bodyPr wrap="square" rtlCol="0">
            <a:spAutoFit/>
          </a:bodyPr>
          <a:lstStyle/>
          <a:p>
            <a:r>
              <a:rPr lang="en-US" b="1" dirty="0">
                <a:solidFill>
                  <a:schemeClr val="bg2"/>
                </a:solidFill>
              </a:rPr>
              <a:t>One way to look at quantum computing: </a:t>
            </a:r>
          </a:p>
          <a:p>
            <a:r>
              <a:rPr lang="en-US" dirty="0">
                <a:solidFill>
                  <a:schemeClr val="bg2"/>
                </a:solidFill>
              </a:rPr>
              <a:t>It is a parallel computing machine whose power scales exponentially with hardware resources.  Because with n qubits, we can process 2^n states simultaneously by creating such superposition.</a:t>
            </a:r>
          </a:p>
        </p:txBody>
      </p:sp>
      <p:sp>
        <p:nvSpPr>
          <p:cNvPr id="3" name="TextBox 2">
            <a:extLst>
              <a:ext uri="{FF2B5EF4-FFF2-40B4-BE49-F238E27FC236}">
                <a16:creationId xmlns:a16="http://schemas.microsoft.com/office/drawing/2014/main" id="{85286877-9CD2-4EAF-8C31-F4AD38F5DBE4}"/>
              </a:ext>
            </a:extLst>
          </p:cNvPr>
          <p:cNvSpPr txBox="1"/>
          <p:nvPr/>
        </p:nvSpPr>
        <p:spPr>
          <a:xfrm>
            <a:off x="702733" y="2389602"/>
            <a:ext cx="7704666" cy="738664"/>
          </a:xfrm>
          <a:prstGeom prst="rect">
            <a:avLst/>
          </a:prstGeom>
          <a:noFill/>
        </p:spPr>
        <p:txBody>
          <a:bodyPr wrap="square" rtlCol="0">
            <a:spAutoFit/>
          </a:bodyPr>
          <a:lstStyle/>
          <a:p>
            <a:r>
              <a:rPr lang="en-US" b="1" dirty="0">
                <a:solidFill>
                  <a:schemeClr val="bg2"/>
                </a:solidFill>
              </a:rPr>
              <a:t>Example:</a:t>
            </a:r>
            <a:r>
              <a:rPr lang="en-US" dirty="0">
                <a:solidFill>
                  <a:schemeClr val="bg2"/>
                </a:solidFill>
              </a:rPr>
              <a:t> If we have 3 qubits, we can create a superposition of 2^3=8 different states </a:t>
            </a:r>
          </a:p>
          <a:p>
            <a:r>
              <a:rPr lang="en-US" dirty="0">
                <a:solidFill>
                  <a:schemeClr val="bg2"/>
                </a:solidFill>
              </a:rPr>
              <a:t>|000&gt;+|001&gt;+|010&gt;+|011&gt;+|100&gt;+|101&gt;+|110&gt;+|111&gt; and do computation on all of them simultaneously.  </a:t>
            </a:r>
          </a:p>
        </p:txBody>
      </p:sp>
      <p:sp>
        <p:nvSpPr>
          <p:cNvPr id="11" name="TextBox 10">
            <a:extLst>
              <a:ext uri="{FF2B5EF4-FFF2-40B4-BE49-F238E27FC236}">
                <a16:creationId xmlns:a16="http://schemas.microsoft.com/office/drawing/2014/main" id="{33462F55-C68D-4258-8589-89564FEE659A}"/>
              </a:ext>
            </a:extLst>
          </p:cNvPr>
          <p:cNvSpPr txBox="1"/>
          <p:nvPr/>
        </p:nvSpPr>
        <p:spPr>
          <a:xfrm>
            <a:off x="702733" y="3435236"/>
            <a:ext cx="7704666" cy="523220"/>
          </a:xfrm>
          <a:prstGeom prst="rect">
            <a:avLst/>
          </a:prstGeom>
          <a:noFill/>
        </p:spPr>
        <p:txBody>
          <a:bodyPr wrap="square" rtlCol="0">
            <a:spAutoFit/>
          </a:bodyPr>
          <a:lstStyle/>
          <a:p>
            <a:r>
              <a:rPr lang="en-US" b="1" dirty="0">
                <a:solidFill>
                  <a:schemeClr val="bg2"/>
                </a:solidFill>
              </a:rPr>
              <a:t>Challenge:</a:t>
            </a:r>
            <a:r>
              <a:rPr lang="en-US" dirty="0">
                <a:solidFill>
                  <a:schemeClr val="bg2"/>
                </a:solidFill>
              </a:rPr>
              <a:t> After the parallel computation, we will have all the answer in superposition. However, each measurement yields only one random answer. </a:t>
            </a:r>
          </a:p>
        </p:txBody>
      </p:sp>
      <p:sp>
        <p:nvSpPr>
          <p:cNvPr id="13" name="TextBox 12">
            <a:extLst>
              <a:ext uri="{FF2B5EF4-FFF2-40B4-BE49-F238E27FC236}">
                <a16:creationId xmlns:a16="http://schemas.microsoft.com/office/drawing/2014/main" id="{9B36588E-49D7-4D93-8A32-DC868F3206D8}"/>
              </a:ext>
            </a:extLst>
          </p:cNvPr>
          <p:cNvSpPr txBox="1"/>
          <p:nvPr/>
        </p:nvSpPr>
        <p:spPr>
          <a:xfrm>
            <a:off x="702733" y="4187905"/>
            <a:ext cx="7704666" cy="523220"/>
          </a:xfrm>
          <a:prstGeom prst="rect">
            <a:avLst/>
          </a:prstGeom>
          <a:noFill/>
        </p:spPr>
        <p:txBody>
          <a:bodyPr wrap="square" rtlCol="0">
            <a:spAutoFit/>
          </a:bodyPr>
          <a:lstStyle/>
          <a:p>
            <a:r>
              <a:rPr lang="en-US" b="1" dirty="0">
                <a:solidFill>
                  <a:schemeClr val="bg2"/>
                </a:solidFill>
              </a:rPr>
              <a:t>Solution:</a:t>
            </a:r>
            <a:r>
              <a:rPr lang="en-US" dirty="0">
                <a:solidFill>
                  <a:schemeClr val="bg2"/>
                </a:solidFill>
              </a:rPr>
              <a:t> Use quantum algorithm to eliminate “bad” answer, via interference, so measurements only give us “good” answer.  </a:t>
            </a:r>
          </a:p>
        </p:txBody>
      </p:sp>
    </p:spTree>
    <p:extLst>
      <p:ext uri="{BB962C8B-B14F-4D97-AF65-F5344CB8AC3E}">
        <p14:creationId xmlns:p14="http://schemas.microsoft.com/office/powerpoint/2010/main" val="396155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147438" y="148306"/>
            <a:ext cx="9438876"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Bernstein-Vazirani algorithm: The implementation</a:t>
            </a:r>
            <a:endParaRPr dirty="0"/>
          </a:p>
        </p:txBody>
      </p:sp>
      <p:sp>
        <p:nvSpPr>
          <p:cNvPr id="2" name="TextBox 1">
            <a:extLst>
              <a:ext uri="{FF2B5EF4-FFF2-40B4-BE49-F238E27FC236}">
                <a16:creationId xmlns:a16="http://schemas.microsoft.com/office/drawing/2014/main" id="{1B38272E-92B8-4076-8312-F5963EB63455}"/>
              </a:ext>
            </a:extLst>
          </p:cNvPr>
          <p:cNvSpPr txBox="1"/>
          <p:nvPr/>
        </p:nvSpPr>
        <p:spPr>
          <a:xfrm>
            <a:off x="1045576" y="1350434"/>
            <a:ext cx="234360" cy="307777"/>
          </a:xfrm>
          <a:prstGeom prst="rect">
            <a:avLst/>
          </a:prstGeom>
          <a:noFill/>
        </p:spPr>
        <p:txBody>
          <a:bodyPr wrap="none" rtlCol="0">
            <a:spAutoFit/>
          </a:bodyPr>
          <a:lstStyle/>
          <a:p>
            <a:r>
              <a:rPr lang="en-US" dirty="0">
                <a:solidFill>
                  <a:schemeClr val="bg2"/>
                </a:solidFill>
              </a:rPr>
              <a:t> </a:t>
            </a:r>
          </a:p>
        </p:txBody>
      </p:sp>
      <p:sp>
        <p:nvSpPr>
          <p:cNvPr id="4" name="TextBox 3">
            <a:extLst>
              <a:ext uri="{FF2B5EF4-FFF2-40B4-BE49-F238E27FC236}">
                <a16:creationId xmlns:a16="http://schemas.microsoft.com/office/drawing/2014/main" id="{6D59FA47-7414-4C4B-88F9-4891C55EB1B8}"/>
              </a:ext>
            </a:extLst>
          </p:cNvPr>
          <p:cNvSpPr txBox="1"/>
          <p:nvPr/>
        </p:nvSpPr>
        <p:spPr>
          <a:xfrm>
            <a:off x="334434" y="932399"/>
            <a:ext cx="6595533" cy="523220"/>
          </a:xfrm>
          <a:prstGeom prst="rect">
            <a:avLst/>
          </a:prstGeom>
          <a:noFill/>
        </p:spPr>
        <p:txBody>
          <a:bodyPr wrap="square" rtlCol="0">
            <a:spAutoFit/>
          </a:bodyPr>
          <a:lstStyle/>
          <a:p>
            <a:r>
              <a:rPr lang="en-US" dirty="0">
                <a:solidFill>
                  <a:schemeClr val="bg2"/>
                </a:solidFill>
              </a:rPr>
              <a:t>The first step is to create the superposition of all the possible inputs. So we can take advantage of the parallel computing power</a:t>
            </a:r>
          </a:p>
        </p:txBody>
      </p:sp>
      <p:pic>
        <p:nvPicPr>
          <p:cNvPr id="14" name="Picture 13">
            <a:extLst>
              <a:ext uri="{FF2B5EF4-FFF2-40B4-BE49-F238E27FC236}">
                <a16:creationId xmlns:a16="http://schemas.microsoft.com/office/drawing/2014/main" id="{38FA7AFE-4F20-4E68-9E65-F8D10581181B}"/>
              </a:ext>
            </a:extLst>
          </p:cNvPr>
          <p:cNvPicPr>
            <a:picLocks noChangeAspect="1"/>
          </p:cNvPicPr>
          <p:nvPr/>
        </p:nvPicPr>
        <p:blipFill>
          <a:blip r:embed="rId3"/>
          <a:stretch>
            <a:fillRect/>
          </a:stretch>
        </p:blipFill>
        <p:spPr>
          <a:xfrm>
            <a:off x="1279936" y="1472292"/>
            <a:ext cx="3982006" cy="1019317"/>
          </a:xfrm>
          <a:prstGeom prst="rect">
            <a:avLst/>
          </a:prstGeom>
        </p:spPr>
      </p:pic>
      <p:sp>
        <p:nvSpPr>
          <p:cNvPr id="15" name="TextBox 14">
            <a:extLst>
              <a:ext uri="{FF2B5EF4-FFF2-40B4-BE49-F238E27FC236}">
                <a16:creationId xmlns:a16="http://schemas.microsoft.com/office/drawing/2014/main" id="{59E2EE27-B550-430D-A331-A2CB4D102E1F}"/>
              </a:ext>
            </a:extLst>
          </p:cNvPr>
          <p:cNvSpPr txBox="1"/>
          <p:nvPr/>
        </p:nvSpPr>
        <p:spPr>
          <a:xfrm>
            <a:off x="979347" y="2468893"/>
            <a:ext cx="4780476" cy="307777"/>
          </a:xfrm>
          <a:prstGeom prst="rect">
            <a:avLst/>
          </a:prstGeom>
          <a:noFill/>
        </p:spPr>
        <p:txBody>
          <a:bodyPr wrap="none" rtlCol="0">
            <a:spAutoFit/>
          </a:bodyPr>
          <a:lstStyle/>
          <a:p>
            <a:r>
              <a:rPr lang="en-US" dirty="0"/>
              <a:t>Here x stands for all the possible binary strings of length n</a:t>
            </a:r>
          </a:p>
        </p:txBody>
      </p:sp>
      <p:sp>
        <p:nvSpPr>
          <p:cNvPr id="16" name="TextBox 15">
            <a:extLst>
              <a:ext uri="{FF2B5EF4-FFF2-40B4-BE49-F238E27FC236}">
                <a16:creationId xmlns:a16="http://schemas.microsoft.com/office/drawing/2014/main" id="{7442BAE1-FD3B-4BF9-AE0B-72693764686C}"/>
              </a:ext>
            </a:extLst>
          </p:cNvPr>
          <p:cNvSpPr txBox="1"/>
          <p:nvPr/>
        </p:nvSpPr>
        <p:spPr>
          <a:xfrm>
            <a:off x="931333" y="3019306"/>
            <a:ext cx="3318537" cy="600164"/>
          </a:xfrm>
          <a:prstGeom prst="rect">
            <a:avLst/>
          </a:prstGeom>
          <a:noFill/>
        </p:spPr>
        <p:txBody>
          <a:bodyPr wrap="none" rtlCol="0">
            <a:spAutoFit/>
          </a:bodyPr>
          <a:lstStyle/>
          <a:p>
            <a:r>
              <a:rPr lang="en-US" sz="1100" dirty="0">
                <a:solidFill>
                  <a:schemeClr val="bg2"/>
                </a:solidFill>
              </a:rPr>
              <a:t>Take 2 qubits as example, |00&gt; will be turned into </a:t>
            </a:r>
          </a:p>
          <a:p>
            <a:r>
              <a:rPr lang="en-US" sz="1100" dirty="0">
                <a:solidFill>
                  <a:schemeClr val="bg2"/>
                </a:solidFill>
              </a:rPr>
              <a:t>(|0&gt;+|1&gt;)*(|0&gt;+|1&gt;)=|00&gt;+|01&gt;+|10&gt;+|11&gt; </a:t>
            </a:r>
          </a:p>
          <a:p>
            <a:r>
              <a:rPr lang="en-US" sz="1100" dirty="0">
                <a:solidFill>
                  <a:schemeClr val="bg2"/>
                </a:solidFill>
              </a:rPr>
              <a:t>Normalization constant ignored here</a:t>
            </a:r>
          </a:p>
        </p:txBody>
      </p:sp>
      <p:pic>
        <p:nvPicPr>
          <p:cNvPr id="8" name="Picture 7">
            <a:extLst>
              <a:ext uri="{FF2B5EF4-FFF2-40B4-BE49-F238E27FC236}">
                <a16:creationId xmlns:a16="http://schemas.microsoft.com/office/drawing/2014/main" id="{686F6F79-D137-41B5-8A08-FF65FE7CC79C}"/>
              </a:ext>
            </a:extLst>
          </p:cNvPr>
          <p:cNvPicPr>
            <a:picLocks noChangeAspect="1"/>
          </p:cNvPicPr>
          <p:nvPr/>
        </p:nvPicPr>
        <p:blipFill>
          <a:blip r:embed="rId4"/>
          <a:stretch>
            <a:fillRect/>
          </a:stretch>
        </p:blipFill>
        <p:spPr>
          <a:xfrm>
            <a:off x="5952813" y="1504322"/>
            <a:ext cx="1519020" cy="3140676"/>
          </a:xfrm>
          <a:prstGeom prst="rect">
            <a:avLst/>
          </a:prstGeom>
        </p:spPr>
      </p:pic>
      <p:sp>
        <p:nvSpPr>
          <p:cNvPr id="3" name="Rectangle 2">
            <a:extLst>
              <a:ext uri="{FF2B5EF4-FFF2-40B4-BE49-F238E27FC236}">
                <a16:creationId xmlns:a16="http://schemas.microsoft.com/office/drawing/2014/main" id="{A099D5FE-A07B-467D-B406-1816A389BF13}"/>
              </a:ext>
            </a:extLst>
          </p:cNvPr>
          <p:cNvSpPr/>
          <p:nvPr/>
        </p:nvSpPr>
        <p:spPr>
          <a:xfrm>
            <a:off x="6129580" y="4163482"/>
            <a:ext cx="1519020" cy="4815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2823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147438" y="-32786"/>
            <a:ext cx="9438876"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Bernstein-Vazirani algorithm: The implementation</a:t>
            </a:r>
            <a:endParaRPr dirty="0"/>
          </a:p>
        </p:txBody>
      </p:sp>
      <p:sp>
        <p:nvSpPr>
          <p:cNvPr id="2" name="TextBox 1">
            <a:extLst>
              <a:ext uri="{FF2B5EF4-FFF2-40B4-BE49-F238E27FC236}">
                <a16:creationId xmlns:a16="http://schemas.microsoft.com/office/drawing/2014/main" id="{1B38272E-92B8-4076-8312-F5963EB63455}"/>
              </a:ext>
            </a:extLst>
          </p:cNvPr>
          <p:cNvSpPr txBox="1"/>
          <p:nvPr/>
        </p:nvSpPr>
        <p:spPr>
          <a:xfrm>
            <a:off x="1045576" y="1350434"/>
            <a:ext cx="234360" cy="307777"/>
          </a:xfrm>
          <a:prstGeom prst="rect">
            <a:avLst/>
          </a:prstGeom>
          <a:noFill/>
        </p:spPr>
        <p:txBody>
          <a:bodyPr wrap="none" rtlCol="0">
            <a:spAutoFit/>
          </a:bodyPr>
          <a:lstStyle/>
          <a:p>
            <a:r>
              <a:rPr lang="en-US" dirty="0">
                <a:solidFill>
                  <a:schemeClr val="bg2"/>
                </a:solidFill>
              </a:rPr>
              <a:t> </a:t>
            </a:r>
          </a:p>
        </p:txBody>
      </p:sp>
      <p:pic>
        <p:nvPicPr>
          <p:cNvPr id="5" name="Picture 4">
            <a:extLst>
              <a:ext uri="{FF2B5EF4-FFF2-40B4-BE49-F238E27FC236}">
                <a16:creationId xmlns:a16="http://schemas.microsoft.com/office/drawing/2014/main" id="{E3B78123-42E0-416F-96C2-C4B6BBA02906}"/>
              </a:ext>
            </a:extLst>
          </p:cNvPr>
          <p:cNvPicPr>
            <a:picLocks noChangeAspect="1"/>
          </p:cNvPicPr>
          <p:nvPr/>
        </p:nvPicPr>
        <p:blipFill>
          <a:blip r:embed="rId3"/>
          <a:stretch>
            <a:fillRect/>
          </a:stretch>
        </p:blipFill>
        <p:spPr>
          <a:xfrm>
            <a:off x="6162028" y="1095684"/>
            <a:ext cx="2190340" cy="3298516"/>
          </a:xfrm>
          <a:prstGeom prst="rect">
            <a:avLst/>
          </a:prstGeom>
        </p:spPr>
      </p:pic>
      <p:sp>
        <p:nvSpPr>
          <p:cNvPr id="11" name="TextBox 10">
            <a:extLst>
              <a:ext uri="{FF2B5EF4-FFF2-40B4-BE49-F238E27FC236}">
                <a16:creationId xmlns:a16="http://schemas.microsoft.com/office/drawing/2014/main" id="{9BDB2E58-601B-4C0F-ACBC-EE41A31AD17C}"/>
              </a:ext>
            </a:extLst>
          </p:cNvPr>
          <p:cNvSpPr txBox="1"/>
          <p:nvPr/>
        </p:nvSpPr>
        <p:spPr>
          <a:xfrm>
            <a:off x="158362" y="649543"/>
            <a:ext cx="6003665" cy="523220"/>
          </a:xfrm>
          <a:prstGeom prst="rect">
            <a:avLst/>
          </a:prstGeom>
          <a:noFill/>
        </p:spPr>
        <p:txBody>
          <a:bodyPr wrap="square" rtlCol="0">
            <a:spAutoFit/>
          </a:bodyPr>
          <a:lstStyle/>
          <a:p>
            <a:r>
              <a:rPr lang="en-US" dirty="0">
                <a:solidFill>
                  <a:schemeClr val="bg2"/>
                </a:solidFill>
              </a:rPr>
              <a:t>The next step is to parallelly compute all the binary strings in the form of the superposition using the quantum oracle.</a:t>
            </a:r>
          </a:p>
        </p:txBody>
      </p:sp>
      <p:sp>
        <p:nvSpPr>
          <p:cNvPr id="7" name="TextBox 6">
            <a:extLst>
              <a:ext uri="{FF2B5EF4-FFF2-40B4-BE49-F238E27FC236}">
                <a16:creationId xmlns:a16="http://schemas.microsoft.com/office/drawing/2014/main" id="{B9D7F0DA-6512-4700-BBBE-2A8A6A08E3CE}"/>
              </a:ext>
            </a:extLst>
          </p:cNvPr>
          <p:cNvSpPr txBox="1"/>
          <p:nvPr/>
        </p:nvSpPr>
        <p:spPr>
          <a:xfrm>
            <a:off x="158361" y="1419553"/>
            <a:ext cx="6003666" cy="738664"/>
          </a:xfrm>
          <a:prstGeom prst="rect">
            <a:avLst/>
          </a:prstGeom>
          <a:noFill/>
        </p:spPr>
        <p:txBody>
          <a:bodyPr wrap="square" rtlCol="0">
            <a:spAutoFit/>
          </a:bodyPr>
          <a:lstStyle/>
          <a:p>
            <a:r>
              <a:rPr lang="en-US" dirty="0">
                <a:solidFill>
                  <a:schemeClr val="bg2"/>
                </a:solidFill>
              </a:rPr>
              <a:t>But this time, instead of using 0 as the input state of the ancilla, we use |-&gt;=|0&gt;-|1&gt; as the input for the ancilla.  Again, normalization constant is ignored here.</a:t>
            </a:r>
          </a:p>
        </p:txBody>
      </p:sp>
      <p:sp>
        <p:nvSpPr>
          <p:cNvPr id="8" name="TextBox 7">
            <a:extLst>
              <a:ext uri="{FF2B5EF4-FFF2-40B4-BE49-F238E27FC236}">
                <a16:creationId xmlns:a16="http://schemas.microsoft.com/office/drawing/2014/main" id="{45713341-11EE-496C-A690-AF93E5DCB269}"/>
              </a:ext>
            </a:extLst>
          </p:cNvPr>
          <p:cNvSpPr txBox="1"/>
          <p:nvPr/>
        </p:nvSpPr>
        <p:spPr>
          <a:xfrm>
            <a:off x="158361" y="2295473"/>
            <a:ext cx="6003666" cy="523220"/>
          </a:xfrm>
          <a:prstGeom prst="rect">
            <a:avLst/>
          </a:prstGeom>
          <a:noFill/>
        </p:spPr>
        <p:txBody>
          <a:bodyPr wrap="square" rtlCol="0">
            <a:spAutoFit/>
          </a:bodyPr>
          <a:lstStyle/>
          <a:p>
            <a:r>
              <a:rPr lang="en-US" dirty="0">
                <a:solidFill>
                  <a:schemeClr val="bg2"/>
                </a:solidFill>
              </a:rPr>
              <a:t>What does the oracle do to our superposition?</a:t>
            </a:r>
          </a:p>
          <a:p>
            <a:endParaRPr lang="en-US" dirty="0">
              <a:solidFill>
                <a:schemeClr val="bg2"/>
              </a:solidFill>
            </a:endParaRPr>
          </a:p>
        </p:txBody>
      </p:sp>
      <p:grpSp>
        <p:nvGrpSpPr>
          <p:cNvPr id="16" name="Group 15">
            <a:extLst>
              <a:ext uri="{FF2B5EF4-FFF2-40B4-BE49-F238E27FC236}">
                <a16:creationId xmlns:a16="http://schemas.microsoft.com/office/drawing/2014/main" id="{D6E04C63-E88E-4EF5-80EF-73B0562FE35D}"/>
              </a:ext>
            </a:extLst>
          </p:cNvPr>
          <p:cNvGrpSpPr/>
          <p:nvPr/>
        </p:nvGrpSpPr>
        <p:grpSpPr>
          <a:xfrm>
            <a:off x="158361" y="2731731"/>
            <a:ext cx="6003666" cy="905174"/>
            <a:chOff x="158361" y="3293366"/>
            <a:chExt cx="6003666" cy="905174"/>
          </a:xfrm>
        </p:grpSpPr>
        <p:sp>
          <p:nvSpPr>
            <p:cNvPr id="13" name="TextBox 12">
              <a:extLst>
                <a:ext uri="{FF2B5EF4-FFF2-40B4-BE49-F238E27FC236}">
                  <a16:creationId xmlns:a16="http://schemas.microsoft.com/office/drawing/2014/main" id="{A570F27C-2BA2-4D01-8318-5DF764E8376C}"/>
                </a:ext>
              </a:extLst>
            </p:cNvPr>
            <p:cNvSpPr txBox="1"/>
            <p:nvPr/>
          </p:nvSpPr>
          <p:spPr>
            <a:xfrm>
              <a:off x="158361" y="3293366"/>
              <a:ext cx="6003666" cy="738664"/>
            </a:xfrm>
            <a:prstGeom prst="rect">
              <a:avLst/>
            </a:prstGeom>
            <a:noFill/>
          </p:spPr>
          <p:txBody>
            <a:bodyPr wrap="square" rtlCol="0">
              <a:spAutoFit/>
            </a:bodyPr>
            <a:lstStyle/>
            <a:p>
              <a:r>
                <a:rPr lang="en-US" dirty="0">
                  <a:solidFill>
                    <a:schemeClr val="bg2"/>
                  </a:solidFill>
                </a:rPr>
                <a:t>For those X*S=0, the oracle does nothing, but for X*S=1(mod 2), the oracle flip |0&gt; with |1&gt;, thus:</a:t>
              </a:r>
            </a:p>
            <a:p>
              <a:endParaRPr lang="en-US" dirty="0">
                <a:solidFill>
                  <a:schemeClr val="bg2"/>
                </a:solidFill>
              </a:endParaRPr>
            </a:p>
          </p:txBody>
        </p:sp>
        <p:pic>
          <p:nvPicPr>
            <p:cNvPr id="9" name="Picture 8">
              <a:extLst>
                <a:ext uri="{FF2B5EF4-FFF2-40B4-BE49-F238E27FC236}">
                  <a16:creationId xmlns:a16="http://schemas.microsoft.com/office/drawing/2014/main" id="{EF92C43A-8F9F-4798-98DF-B3A948001166}"/>
                </a:ext>
              </a:extLst>
            </p:cNvPr>
            <p:cNvPicPr>
              <a:picLocks noChangeAspect="1"/>
            </p:cNvPicPr>
            <p:nvPr/>
          </p:nvPicPr>
          <p:blipFill>
            <a:blip r:embed="rId4"/>
            <a:stretch>
              <a:fillRect/>
            </a:stretch>
          </p:blipFill>
          <p:spPr>
            <a:xfrm>
              <a:off x="791632" y="3779382"/>
              <a:ext cx="4934639" cy="419158"/>
            </a:xfrm>
            <a:prstGeom prst="rect">
              <a:avLst/>
            </a:prstGeom>
          </p:spPr>
        </p:pic>
      </p:grpSp>
      <p:sp>
        <p:nvSpPr>
          <p:cNvPr id="14" name="TextBox 13">
            <a:extLst>
              <a:ext uri="{FF2B5EF4-FFF2-40B4-BE49-F238E27FC236}">
                <a16:creationId xmlns:a16="http://schemas.microsoft.com/office/drawing/2014/main" id="{15BE5658-591C-4DA7-95D1-18D37412000F}"/>
              </a:ext>
            </a:extLst>
          </p:cNvPr>
          <p:cNvSpPr txBox="1"/>
          <p:nvPr/>
        </p:nvSpPr>
        <p:spPr>
          <a:xfrm>
            <a:off x="158361" y="3714109"/>
            <a:ext cx="6003666" cy="523220"/>
          </a:xfrm>
          <a:prstGeom prst="rect">
            <a:avLst/>
          </a:prstGeom>
          <a:noFill/>
        </p:spPr>
        <p:txBody>
          <a:bodyPr wrap="square" rtlCol="0">
            <a:spAutoFit/>
          </a:bodyPr>
          <a:lstStyle/>
          <a:p>
            <a:r>
              <a:rPr lang="en-US" dirty="0">
                <a:solidFill>
                  <a:schemeClr val="bg2"/>
                </a:solidFill>
              </a:rPr>
              <a:t>So the superposition become </a:t>
            </a:r>
          </a:p>
          <a:p>
            <a:endParaRPr lang="en-US" dirty="0">
              <a:solidFill>
                <a:schemeClr val="bg2"/>
              </a:solidFill>
            </a:endParaRPr>
          </a:p>
        </p:txBody>
      </p:sp>
      <p:pic>
        <p:nvPicPr>
          <p:cNvPr id="15" name="Picture 14">
            <a:extLst>
              <a:ext uri="{FF2B5EF4-FFF2-40B4-BE49-F238E27FC236}">
                <a16:creationId xmlns:a16="http://schemas.microsoft.com/office/drawing/2014/main" id="{D8EC8568-2D2B-4F6E-AD84-5E4BA024A33E}"/>
              </a:ext>
            </a:extLst>
          </p:cNvPr>
          <p:cNvPicPr>
            <a:picLocks noChangeAspect="1"/>
          </p:cNvPicPr>
          <p:nvPr/>
        </p:nvPicPr>
        <p:blipFill>
          <a:blip r:embed="rId5"/>
          <a:stretch>
            <a:fillRect/>
          </a:stretch>
        </p:blipFill>
        <p:spPr>
          <a:xfrm>
            <a:off x="180720" y="3975719"/>
            <a:ext cx="5763429" cy="628738"/>
          </a:xfrm>
          <a:prstGeom prst="rect">
            <a:avLst/>
          </a:prstGeom>
        </p:spPr>
      </p:pic>
      <p:sp>
        <p:nvSpPr>
          <p:cNvPr id="18" name="TextBox 17">
            <a:extLst>
              <a:ext uri="{FF2B5EF4-FFF2-40B4-BE49-F238E27FC236}">
                <a16:creationId xmlns:a16="http://schemas.microsoft.com/office/drawing/2014/main" id="{A4014E25-135F-4FBF-B85C-FC22E1F0BBBF}"/>
              </a:ext>
            </a:extLst>
          </p:cNvPr>
          <p:cNvSpPr txBox="1"/>
          <p:nvPr/>
        </p:nvSpPr>
        <p:spPr>
          <a:xfrm>
            <a:off x="158361" y="4670529"/>
            <a:ext cx="8536188" cy="307777"/>
          </a:xfrm>
          <a:prstGeom prst="rect">
            <a:avLst/>
          </a:prstGeom>
          <a:noFill/>
        </p:spPr>
        <p:txBody>
          <a:bodyPr wrap="square" rtlCol="0">
            <a:spAutoFit/>
          </a:bodyPr>
          <a:lstStyle/>
          <a:p>
            <a:r>
              <a:rPr lang="en-US" dirty="0">
                <a:solidFill>
                  <a:schemeClr val="bg2"/>
                </a:solidFill>
              </a:rPr>
              <a:t>This is known as the phase kickback</a:t>
            </a:r>
          </a:p>
        </p:txBody>
      </p:sp>
    </p:spTree>
    <p:extLst>
      <p:ext uri="{BB962C8B-B14F-4D97-AF65-F5344CB8AC3E}">
        <p14:creationId xmlns:p14="http://schemas.microsoft.com/office/powerpoint/2010/main" val="75305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147438" y="-32786"/>
            <a:ext cx="9438876" cy="9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Bernstein-Vazirani algorithm: The implementation</a:t>
            </a:r>
            <a:endParaRPr dirty="0"/>
          </a:p>
        </p:txBody>
      </p:sp>
      <p:sp>
        <p:nvSpPr>
          <p:cNvPr id="2" name="TextBox 1">
            <a:extLst>
              <a:ext uri="{FF2B5EF4-FFF2-40B4-BE49-F238E27FC236}">
                <a16:creationId xmlns:a16="http://schemas.microsoft.com/office/drawing/2014/main" id="{1B38272E-92B8-4076-8312-F5963EB63455}"/>
              </a:ext>
            </a:extLst>
          </p:cNvPr>
          <p:cNvSpPr txBox="1"/>
          <p:nvPr/>
        </p:nvSpPr>
        <p:spPr>
          <a:xfrm>
            <a:off x="1045576" y="1350434"/>
            <a:ext cx="234360" cy="307777"/>
          </a:xfrm>
          <a:prstGeom prst="rect">
            <a:avLst/>
          </a:prstGeom>
          <a:noFill/>
        </p:spPr>
        <p:txBody>
          <a:bodyPr wrap="none" rtlCol="0">
            <a:spAutoFit/>
          </a:bodyPr>
          <a:lstStyle/>
          <a:p>
            <a:r>
              <a:rPr lang="en-US" dirty="0">
                <a:solidFill>
                  <a:schemeClr val="bg2"/>
                </a:solidFill>
              </a:rPr>
              <a:t> </a:t>
            </a:r>
          </a:p>
        </p:txBody>
      </p:sp>
      <p:sp>
        <p:nvSpPr>
          <p:cNvPr id="18" name="TextBox 17">
            <a:extLst>
              <a:ext uri="{FF2B5EF4-FFF2-40B4-BE49-F238E27FC236}">
                <a16:creationId xmlns:a16="http://schemas.microsoft.com/office/drawing/2014/main" id="{A4014E25-135F-4FBF-B85C-FC22E1F0BBBF}"/>
              </a:ext>
            </a:extLst>
          </p:cNvPr>
          <p:cNvSpPr txBox="1"/>
          <p:nvPr/>
        </p:nvSpPr>
        <p:spPr>
          <a:xfrm>
            <a:off x="109104" y="925507"/>
            <a:ext cx="6221953" cy="1815882"/>
          </a:xfrm>
          <a:prstGeom prst="rect">
            <a:avLst/>
          </a:prstGeom>
          <a:noFill/>
        </p:spPr>
        <p:txBody>
          <a:bodyPr wrap="square" rtlCol="0">
            <a:spAutoFit/>
          </a:bodyPr>
          <a:lstStyle/>
          <a:p>
            <a:r>
              <a:rPr lang="en-US" dirty="0">
                <a:solidFill>
                  <a:schemeClr val="bg2"/>
                </a:solidFill>
              </a:rPr>
              <a:t>Finally, we finish the algorithm with another round of Hadamard gates of all the input qubits. What does this do to our state?</a:t>
            </a:r>
          </a:p>
          <a:p>
            <a:endParaRPr lang="en-US" dirty="0">
              <a:solidFill>
                <a:schemeClr val="bg2"/>
              </a:solidFill>
            </a:endParaRPr>
          </a:p>
          <a:p>
            <a:r>
              <a:rPr lang="en-US" dirty="0">
                <a:solidFill>
                  <a:schemeClr val="bg2"/>
                </a:solidFill>
              </a:rPr>
              <a:t>To answer this, let’s see what a layer of Hadamard gate does to an arbitrary state |P&gt;</a:t>
            </a:r>
          </a:p>
          <a:p>
            <a:endParaRPr lang="en-US" dirty="0">
              <a:solidFill>
                <a:schemeClr val="bg2"/>
              </a:solidFill>
            </a:endParaRPr>
          </a:p>
          <a:p>
            <a:endParaRPr lang="en-US" dirty="0">
              <a:solidFill>
                <a:schemeClr val="bg2"/>
              </a:solidFill>
            </a:endParaRPr>
          </a:p>
          <a:p>
            <a:endParaRPr lang="en-US" dirty="0">
              <a:solidFill>
                <a:schemeClr val="bg2"/>
              </a:solidFill>
            </a:endParaRPr>
          </a:p>
        </p:txBody>
      </p:sp>
      <p:pic>
        <p:nvPicPr>
          <p:cNvPr id="4" name="Picture 3">
            <a:extLst>
              <a:ext uri="{FF2B5EF4-FFF2-40B4-BE49-F238E27FC236}">
                <a16:creationId xmlns:a16="http://schemas.microsoft.com/office/drawing/2014/main" id="{7034F7EA-FFA5-48A8-9EEA-D4CE491D547E}"/>
              </a:ext>
            </a:extLst>
          </p:cNvPr>
          <p:cNvPicPr>
            <a:picLocks noChangeAspect="1"/>
          </p:cNvPicPr>
          <p:nvPr/>
        </p:nvPicPr>
        <p:blipFill>
          <a:blip r:embed="rId3"/>
          <a:stretch>
            <a:fillRect/>
          </a:stretch>
        </p:blipFill>
        <p:spPr>
          <a:xfrm>
            <a:off x="6051068" y="913919"/>
            <a:ext cx="2805549" cy="2180281"/>
          </a:xfrm>
          <a:prstGeom prst="rect">
            <a:avLst/>
          </a:prstGeom>
        </p:spPr>
      </p:pic>
      <p:pic>
        <p:nvPicPr>
          <p:cNvPr id="10" name="Picture 9">
            <a:extLst>
              <a:ext uri="{FF2B5EF4-FFF2-40B4-BE49-F238E27FC236}">
                <a16:creationId xmlns:a16="http://schemas.microsoft.com/office/drawing/2014/main" id="{57F588CD-CC75-46CC-9C96-1E3C3B6E7EF1}"/>
              </a:ext>
            </a:extLst>
          </p:cNvPr>
          <p:cNvPicPr>
            <a:picLocks noChangeAspect="1"/>
          </p:cNvPicPr>
          <p:nvPr/>
        </p:nvPicPr>
        <p:blipFill>
          <a:blip r:embed="rId4"/>
          <a:stretch>
            <a:fillRect/>
          </a:stretch>
        </p:blipFill>
        <p:spPr>
          <a:xfrm>
            <a:off x="80561" y="2122254"/>
            <a:ext cx="6024460" cy="472208"/>
          </a:xfrm>
          <a:prstGeom prst="rect">
            <a:avLst/>
          </a:prstGeom>
        </p:spPr>
      </p:pic>
      <p:pic>
        <p:nvPicPr>
          <p:cNvPr id="19" name="Picture 18">
            <a:extLst>
              <a:ext uri="{FF2B5EF4-FFF2-40B4-BE49-F238E27FC236}">
                <a16:creationId xmlns:a16="http://schemas.microsoft.com/office/drawing/2014/main" id="{8A6F3366-0D82-4712-9172-7835CA6049B2}"/>
              </a:ext>
            </a:extLst>
          </p:cNvPr>
          <p:cNvPicPr>
            <a:picLocks noChangeAspect="1"/>
          </p:cNvPicPr>
          <p:nvPr/>
        </p:nvPicPr>
        <p:blipFill>
          <a:blip r:embed="rId5"/>
          <a:stretch>
            <a:fillRect/>
          </a:stretch>
        </p:blipFill>
        <p:spPr>
          <a:xfrm>
            <a:off x="911007" y="2677368"/>
            <a:ext cx="1739203" cy="547008"/>
          </a:xfrm>
          <a:prstGeom prst="rect">
            <a:avLst/>
          </a:prstGeom>
        </p:spPr>
      </p:pic>
      <p:sp>
        <p:nvSpPr>
          <p:cNvPr id="23" name="TextBox 22">
            <a:extLst>
              <a:ext uri="{FF2B5EF4-FFF2-40B4-BE49-F238E27FC236}">
                <a16:creationId xmlns:a16="http://schemas.microsoft.com/office/drawing/2014/main" id="{F5F75353-2B89-4407-B3F0-161FA57C8598}"/>
              </a:ext>
            </a:extLst>
          </p:cNvPr>
          <p:cNvSpPr txBox="1"/>
          <p:nvPr/>
        </p:nvSpPr>
        <p:spPr>
          <a:xfrm>
            <a:off x="80561" y="3376826"/>
            <a:ext cx="6311343" cy="307777"/>
          </a:xfrm>
          <a:prstGeom prst="rect">
            <a:avLst/>
          </a:prstGeom>
          <a:noFill/>
        </p:spPr>
        <p:txBody>
          <a:bodyPr wrap="none" rtlCol="0">
            <a:spAutoFit/>
          </a:bodyPr>
          <a:lstStyle/>
          <a:p>
            <a:r>
              <a:rPr lang="en-US" dirty="0">
                <a:solidFill>
                  <a:schemeClr val="bg2"/>
                </a:solidFill>
              </a:rPr>
              <a:t>Recall from the previous slide, the superposition after the oracle is turned into</a:t>
            </a:r>
          </a:p>
        </p:txBody>
      </p:sp>
      <p:pic>
        <p:nvPicPr>
          <p:cNvPr id="25" name="Picture 24">
            <a:extLst>
              <a:ext uri="{FF2B5EF4-FFF2-40B4-BE49-F238E27FC236}">
                <a16:creationId xmlns:a16="http://schemas.microsoft.com/office/drawing/2014/main" id="{4DF5D937-CC71-4037-A705-B53446F12865}"/>
              </a:ext>
            </a:extLst>
          </p:cNvPr>
          <p:cNvPicPr>
            <a:picLocks noChangeAspect="1"/>
          </p:cNvPicPr>
          <p:nvPr/>
        </p:nvPicPr>
        <p:blipFill>
          <a:blip r:embed="rId6"/>
          <a:stretch>
            <a:fillRect/>
          </a:stretch>
        </p:blipFill>
        <p:spPr>
          <a:xfrm>
            <a:off x="6537456" y="3390254"/>
            <a:ext cx="2162573" cy="490351"/>
          </a:xfrm>
          <a:prstGeom prst="rect">
            <a:avLst/>
          </a:prstGeom>
        </p:spPr>
      </p:pic>
      <p:sp>
        <p:nvSpPr>
          <p:cNvPr id="27" name="TextBox 26">
            <a:extLst>
              <a:ext uri="{FF2B5EF4-FFF2-40B4-BE49-F238E27FC236}">
                <a16:creationId xmlns:a16="http://schemas.microsoft.com/office/drawing/2014/main" id="{2EACAB80-2E13-4E2C-8425-0BFBD10B65F7}"/>
              </a:ext>
            </a:extLst>
          </p:cNvPr>
          <p:cNvSpPr txBox="1"/>
          <p:nvPr/>
        </p:nvSpPr>
        <p:spPr>
          <a:xfrm>
            <a:off x="109104" y="3956383"/>
            <a:ext cx="8895411" cy="523220"/>
          </a:xfrm>
          <a:prstGeom prst="rect">
            <a:avLst/>
          </a:prstGeom>
          <a:noFill/>
        </p:spPr>
        <p:txBody>
          <a:bodyPr wrap="square" rtlCol="0">
            <a:spAutoFit/>
          </a:bodyPr>
          <a:lstStyle/>
          <a:p>
            <a:r>
              <a:rPr lang="en-US" dirty="0">
                <a:solidFill>
                  <a:schemeClr val="bg2"/>
                </a:solidFill>
              </a:rPr>
              <a:t>Comparing what a layer of Hadamard does to |S&gt;, and note Hadamard gate is self-conjugate, we know the final laser of the Hadamard gates is going to turn the super position into:</a:t>
            </a:r>
          </a:p>
        </p:txBody>
      </p:sp>
      <p:pic>
        <p:nvPicPr>
          <p:cNvPr id="5" name="Graphic 4">
            <a:extLst>
              <a:ext uri="{FF2B5EF4-FFF2-40B4-BE49-F238E27FC236}">
                <a16:creationId xmlns:a16="http://schemas.microsoft.com/office/drawing/2014/main" id="{0A1355A2-03F6-4547-B399-BB6EA0D7D6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32550" y="4335752"/>
            <a:ext cx="1979083" cy="356235"/>
          </a:xfrm>
          <a:prstGeom prst="rect">
            <a:avLst/>
          </a:prstGeom>
        </p:spPr>
      </p:pic>
    </p:spTree>
    <p:extLst>
      <p:ext uri="{BB962C8B-B14F-4D97-AF65-F5344CB8AC3E}">
        <p14:creationId xmlns:p14="http://schemas.microsoft.com/office/powerpoint/2010/main" val="14111067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1176</TotalTime>
  <Words>1503</Words>
  <Application>Microsoft Office PowerPoint</Application>
  <PresentationFormat>On-screen Show (16:9)</PresentationFormat>
  <Paragraphs>121</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Helvetica Neue</vt:lpstr>
      <vt:lpstr>Arial</vt:lpstr>
      <vt:lpstr>Simple Light</vt:lpstr>
      <vt:lpstr>Bernstein Vazirani Algortihm</vt:lpstr>
      <vt:lpstr>The Bernstein-Vazirani problem</vt:lpstr>
      <vt:lpstr>The Bernstein-Vazirani problem</vt:lpstr>
      <vt:lpstr>Bernstein-Vazirani problem, Classical solutions</vt:lpstr>
      <vt:lpstr>Quantum Solution: Bernstein-Vazirani algorithm</vt:lpstr>
      <vt:lpstr>Bernstein-Vazirani algorithm: the intuition</vt:lpstr>
      <vt:lpstr>Bernstein-Vazirani algorithm: The implementation</vt:lpstr>
      <vt:lpstr>Bernstein-Vazirani algorithm: The implementation</vt:lpstr>
      <vt:lpstr>Bernstein-Vazirani algorithm: The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Daiwei Zhu</dc:creator>
  <cp:lastModifiedBy>Daiwei</cp:lastModifiedBy>
  <cp:revision>14</cp:revision>
  <dcterms:modified xsi:type="dcterms:W3CDTF">2022-01-25T19:07:19Z</dcterms:modified>
</cp:coreProperties>
</file>