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Тема: </a:t>
            </a:r>
            <a:r>
              <a:rPr lang="ru-RU" dirty="0" err="1"/>
              <a:t>Скиллбокс</a:t>
            </a:r>
            <a:r>
              <a:rPr lang="ru-RU" dirty="0"/>
              <a:t> часть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Антонюк Вадим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77521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CDE24-9F1D-4295-96F8-E7120E5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CC779-6B75-4F1F-88D7-BAED6A7C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F17A96-DB5B-4EF2-B4CF-9285A033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5" y="1264555"/>
            <a:ext cx="11712955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D3E0-C782-4856-8BB6-A7312186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способы сбора информации о процессе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2C7C6-BD86-4500-9ACB-B6B26CFD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Анкетирование</a:t>
            </a:r>
          </a:p>
          <a:p>
            <a:r>
              <a:rPr lang="ru-RU" dirty="0" err="1"/>
              <a:t>Интерьюирирование</a:t>
            </a:r>
            <a:endParaRPr lang="ru-RU" dirty="0"/>
          </a:p>
          <a:p>
            <a:r>
              <a:rPr lang="ru-RU" dirty="0"/>
              <a:t>Моделирующая сессия</a:t>
            </a:r>
          </a:p>
        </p:txBody>
      </p:sp>
    </p:spTree>
    <p:extLst>
      <p:ext uri="{BB962C8B-B14F-4D97-AF65-F5344CB8AC3E}">
        <p14:creationId xmlns:p14="http://schemas.microsoft.com/office/powerpoint/2010/main" val="15744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29F63-C681-47C7-B3D3-C3A68AE5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нотацию?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D2BE0-B393-4D48-8140-A63885CF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Нотация – это </a:t>
            </a:r>
            <a:r>
              <a:rPr lang="ru-RU" dirty="0">
                <a:solidFill>
                  <a:schemeClr val="tx1"/>
                </a:solidFill>
              </a:rPr>
              <a:t>м</a:t>
            </a:r>
            <a:r>
              <a:rPr lang="ru-RU" b="0" i="0" dirty="0">
                <a:solidFill>
                  <a:schemeClr val="tx1"/>
                </a:solidFill>
                <a:effectLst/>
              </a:rPr>
              <a:t>ножество символов и правила их применения, используемые для представления лексических единиц и их взаимоотношений.</a:t>
            </a:r>
          </a:p>
          <a:p>
            <a:r>
              <a:rPr lang="ru-RU" dirty="0">
                <a:solidFill>
                  <a:schemeClr val="tx1"/>
                </a:solidFill>
              </a:rPr>
              <a:t>Регламентация</a:t>
            </a:r>
          </a:p>
          <a:p>
            <a:r>
              <a:rPr lang="ru-RU" dirty="0">
                <a:solidFill>
                  <a:schemeClr val="tx1"/>
                </a:solidFill>
              </a:rPr>
              <a:t>Анализ и оптимизация</a:t>
            </a:r>
          </a:p>
          <a:p>
            <a:r>
              <a:rPr lang="ru-RU" dirty="0">
                <a:solidFill>
                  <a:schemeClr val="tx1"/>
                </a:solidFill>
              </a:rPr>
              <a:t>Автоматизация </a:t>
            </a:r>
          </a:p>
        </p:txBody>
      </p:sp>
    </p:spTree>
    <p:extLst>
      <p:ext uri="{BB962C8B-B14F-4D97-AF65-F5344CB8AC3E}">
        <p14:creationId xmlns:p14="http://schemas.microsoft.com/office/powerpoint/2010/main" val="308370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AA26E-4575-44A2-A728-6F135E4D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моделирующей сессии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3BDAF-3962-41FE-8E4C-6398EF2E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Строгая последовательность</a:t>
            </a:r>
          </a:p>
          <a:p>
            <a:r>
              <a:rPr lang="ru-RU" dirty="0"/>
              <a:t>Правило двух минут</a:t>
            </a:r>
          </a:p>
          <a:p>
            <a:r>
              <a:rPr lang="ru-RU" dirty="0"/>
              <a:t>Говорит один</a:t>
            </a:r>
          </a:p>
          <a:p>
            <a:r>
              <a:rPr lang="ru-RU" dirty="0"/>
              <a:t>Только один человек, принимает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217983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D1F97-A274-4A3A-8BBA-A832C575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2. Почему Аналитики будут востребованы до сих пор?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A6BC8-EA77-43DD-9014-AA9D4AE3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Во-первых у них достойный заработок</a:t>
            </a:r>
          </a:p>
          <a:p>
            <a:r>
              <a:rPr lang="ru-RU" dirty="0"/>
              <a:t>Много вакансий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23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F2D4-C723-4E8F-9796-E35B809E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профессии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F2020-5B5C-4562-8910-E5C9CE20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Востребована сейчас и будет востребована долго</a:t>
            </a:r>
          </a:p>
          <a:p>
            <a:r>
              <a:rPr lang="ru-RU" dirty="0"/>
              <a:t>Вакансий больше, чем специалистов</a:t>
            </a:r>
          </a:p>
          <a:p>
            <a:r>
              <a:rPr lang="ru-RU" dirty="0"/>
              <a:t>Достойная зарплата на старте</a:t>
            </a:r>
          </a:p>
          <a:p>
            <a:r>
              <a:rPr lang="ru-RU" dirty="0"/>
              <a:t>Нужно 6-7 месяцев, чтобы освоить процессию с нуля</a:t>
            </a:r>
          </a:p>
          <a:p>
            <a:r>
              <a:rPr lang="ru-RU" dirty="0"/>
              <a:t>Можно работать удаленно</a:t>
            </a:r>
          </a:p>
          <a:p>
            <a:r>
              <a:rPr lang="ru-RU" dirty="0"/>
              <a:t>Подходит как творческим людям, так и технарям</a:t>
            </a:r>
          </a:p>
          <a:p>
            <a:r>
              <a:rPr lang="ru-RU" dirty="0"/>
              <a:t>Легкий старт без опыта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376608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6321-9D9A-44C8-AF91-E95CC9C8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Бизнес-аналитик, идеальная работа для новичка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24B2B-5B61-4CBF-95D2-1180156B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начинать работать без опыта </a:t>
            </a:r>
          </a:p>
          <a:p>
            <a:r>
              <a:rPr lang="ru-RU" dirty="0"/>
              <a:t>Можно работать без высшего образования</a:t>
            </a:r>
          </a:p>
          <a:p>
            <a:r>
              <a:rPr lang="ru-RU" dirty="0"/>
              <a:t>Много бесплатных материалов по бизнес-анализу</a:t>
            </a:r>
          </a:p>
          <a:p>
            <a:r>
              <a:rPr lang="ru-RU" dirty="0"/>
              <a:t>Большое количество инструментов, которые легко и быстро освоить</a:t>
            </a:r>
          </a:p>
          <a:p>
            <a:r>
              <a:rPr lang="ru-RU" dirty="0"/>
              <a:t>Развитое </a:t>
            </a:r>
            <a:r>
              <a:rPr lang="ru-RU" dirty="0" err="1"/>
              <a:t>укомьюинити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15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0FE12-5294-4C83-B5A0-5FE18195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чем связан спрос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41E7C-C8D2-4344-B0F4-B3C1C4C4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из-за санкций</a:t>
            </a:r>
          </a:p>
          <a:p>
            <a:r>
              <a:rPr lang="ru-RU" dirty="0"/>
              <a:t>Импортозамещение</a:t>
            </a:r>
          </a:p>
          <a:p>
            <a:r>
              <a:rPr lang="ru-RU" dirty="0"/>
              <a:t>Инвестиция в </a:t>
            </a:r>
            <a:r>
              <a:rPr lang="en-US" dirty="0"/>
              <a:t>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01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1FCB8-402E-4EF2-AF14-AFA36087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интуицию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03B78-8F9B-4F3B-9EBF-1C4B94EA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2" y="2352854"/>
            <a:ext cx="8915400" cy="3777622"/>
          </a:xfrm>
        </p:spPr>
        <p:txBody>
          <a:bodyPr>
            <a:normAutofit/>
          </a:bodyPr>
          <a:lstStyle/>
          <a:p>
            <a:r>
              <a:rPr lang="ru-RU" sz="4000" dirty="0"/>
              <a:t>Нужен ли мощный компьютер для этой работы?</a:t>
            </a:r>
          </a:p>
          <a:p>
            <a:endParaRPr lang="ru-RU" sz="4000" dirty="0"/>
          </a:p>
          <a:p>
            <a:r>
              <a:rPr lang="ru-RU" sz="4000" dirty="0"/>
              <a:t>Миф или правда</a:t>
            </a:r>
          </a:p>
        </p:txBody>
      </p:sp>
    </p:spTree>
    <p:extLst>
      <p:ext uri="{BB962C8B-B14F-4D97-AF65-F5344CB8AC3E}">
        <p14:creationId xmlns:p14="http://schemas.microsoft.com/office/powerpoint/2010/main" val="229935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1FCB8-402E-4EF2-AF14-AFA36087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интуицию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03B78-8F9B-4F3B-9EBF-1C4B94EA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2" y="2352854"/>
            <a:ext cx="8915400" cy="3777622"/>
          </a:xfrm>
        </p:spPr>
        <p:txBody>
          <a:bodyPr>
            <a:normAutofit/>
          </a:bodyPr>
          <a:lstStyle/>
          <a:p>
            <a:r>
              <a:rPr lang="ru-RU" sz="4000" dirty="0"/>
              <a:t>Миф, это профессия не требует мощного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8220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Оптимизируем бизнес-процессы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Ключевые виды анализа бизнес-процессов</a:t>
            </a:r>
          </a:p>
          <a:p>
            <a:r>
              <a:rPr lang="ru-RU" dirty="0"/>
              <a:t>Визуальный анализ процесса</a:t>
            </a:r>
          </a:p>
          <a:p>
            <a:r>
              <a:rPr lang="ru-RU" dirty="0"/>
              <a:t>Статистический анализ процесса</a:t>
            </a:r>
          </a:p>
          <a:p>
            <a:r>
              <a:rPr lang="ru-RU" dirty="0"/>
              <a:t>Функционально-стоимостной анализ процесса</a:t>
            </a:r>
          </a:p>
          <a:p>
            <a:r>
              <a:rPr lang="ru-RU" dirty="0"/>
              <a:t>Стратегии по улучшению процесса: </a:t>
            </a:r>
            <a:r>
              <a:rPr lang="ru-RU" dirty="0" err="1"/>
              <a:t>кайдзен</a:t>
            </a:r>
            <a:r>
              <a:rPr lang="ru-RU" dirty="0"/>
              <a:t> и </a:t>
            </a:r>
            <a:r>
              <a:rPr lang="ru-RU" dirty="0" err="1"/>
              <a:t>реинженеринг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03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1FCB8-402E-4EF2-AF14-AFA36087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интуицию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03B78-8F9B-4F3B-9EBF-1C4B94EA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2" y="2352854"/>
            <a:ext cx="8915400" cy="3777622"/>
          </a:xfrm>
        </p:spPr>
        <p:txBody>
          <a:bodyPr>
            <a:normAutofit/>
          </a:bodyPr>
          <a:lstStyle/>
          <a:p>
            <a:r>
              <a:rPr lang="ru-RU" sz="4000" dirty="0"/>
              <a:t>Если вы из региона, но нет возможности переехать в большой город, поэтому я не смогу устроиться на работу</a:t>
            </a:r>
          </a:p>
        </p:txBody>
      </p:sp>
    </p:spTree>
    <p:extLst>
      <p:ext uri="{BB962C8B-B14F-4D97-AF65-F5344CB8AC3E}">
        <p14:creationId xmlns:p14="http://schemas.microsoft.com/office/powerpoint/2010/main" val="20021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1FCB8-402E-4EF2-AF14-AFA36087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интуицию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03B78-8F9B-4F3B-9EBF-1C4B94EA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2" y="2352854"/>
            <a:ext cx="8915400" cy="3777622"/>
          </a:xfrm>
        </p:spPr>
        <p:txBody>
          <a:bodyPr>
            <a:normAutofit/>
          </a:bodyPr>
          <a:lstStyle/>
          <a:p>
            <a:r>
              <a:rPr lang="ru-RU" sz="4000" dirty="0"/>
              <a:t>Миф, эта профессия входит в топ-50 дистанционных работ</a:t>
            </a:r>
          </a:p>
        </p:txBody>
      </p:sp>
    </p:spTree>
    <p:extLst>
      <p:ext uri="{BB962C8B-B14F-4D97-AF65-F5344CB8AC3E}">
        <p14:creationId xmlns:p14="http://schemas.microsoft.com/office/powerpoint/2010/main" val="2005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бизнес-процессов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Визуальный (навести порядок)</a:t>
            </a:r>
          </a:p>
          <a:p>
            <a:r>
              <a:rPr lang="ru-RU" dirty="0"/>
              <a:t>Статистический (стабилизировать результаты)</a:t>
            </a:r>
          </a:p>
          <a:p>
            <a:r>
              <a:rPr lang="ru-RU" dirty="0"/>
              <a:t>Функционально стоимостной (достичь совершенства)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5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визуальном анализе исследование процесса происходит с помощью диаграммы.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Статический анализ помогает исследовать процесс с помощью цифр 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38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Функционально-стоимостной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Имитационное моделирование — метод исследования, где изучаемая система заменяется имитирующей. С имитирующей системой проводят эксперименты и получают информацию об изучаемой системе. Эксперименты на реальном объекте не проводят.</a:t>
            </a:r>
          </a:p>
          <a:p>
            <a:r>
              <a:rPr lang="ru-RU" dirty="0"/>
              <a:t>Функционально-стоимостный анализ — метод операционно-ориентированного расчёта себестоимости продукта или услуги. Процесс - это действие. Стоимость процесса равна сумме расходов на выполнение каждого действия.</a:t>
            </a:r>
          </a:p>
          <a:p>
            <a:r>
              <a:rPr lang="ru-RU" dirty="0"/>
              <a:t>Алгоритм проведения анализа:</a:t>
            </a:r>
          </a:p>
          <a:p>
            <a:r>
              <a:rPr lang="ru-RU" dirty="0"/>
              <a:t>﻿﻿﻿Построить модель процесса с помощью набора диаграмм.</a:t>
            </a:r>
          </a:p>
          <a:p>
            <a:r>
              <a:rPr lang="ru-RU" dirty="0"/>
              <a:t>﻿﻿﻿Задать параметры запуска процесса через стартовые события.</a:t>
            </a:r>
          </a:p>
          <a:p>
            <a:r>
              <a:rPr lang="ru-RU" dirty="0"/>
              <a:t>﻿﻿﻿Указать время выполнения и ожидания для каждой операции.</a:t>
            </a:r>
          </a:p>
          <a:p>
            <a:r>
              <a:rPr lang="ru-RU" dirty="0"/>
              <a:t>﻿﻿﻿Отметить, как будет идти процесс в альтернативных ветках.</a:t>
            </a:r>
          </a:p>
          <a:p>
            <a:r>
              <a:rPr lang="ru-RU" dirty="0"/>
              <a:t>﻿﻿﻿Задать режим работы и количество временных ресурсов.</a:t>
            </a:r>
          </a:p>
          <a:p>
            <a:r>
              <a:rPr lang="ru-RU" dirty="0"/>
              <a:t>﻿﻿﻿Определить количество материальных ресурсов.</a:t>
            </a:r>
          </a:p>
          <a:p>
            <a:r>
              <a:rPr lang="ru-RU" dirty="0"/>
              <a:t>﻿﻿﻿Указать стоимость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70612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по улучшению процесса: </a:t>
            </a:r>
            <a:r>
              <a:rPr lang="ru-RU" dirty="0" err="1"/>
              <a:t>Кайдзен</a:t>
            </a:r>
            <a:r>
              <a:rPr lang="ru-RU" dirty="0"/>
              <a:t> и реинжиниринг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Реинжиниринг – революционные улучшения процесса требуют существенных вложений в его изменения. Основные характеристики изменений: быстро и дорого.</a:t>
            </a:r>
          </a:p>
          <a:p>
            <a:endParaRPr lang="ru-RU" dirty="0"/>
          </a:p>
          <a:p>
            <a:r>
              <a:rPr lang="ru-RU" dirty="0" err="1"/>
              <a:t>Кайдзен</a:t>
            </a:r>
            <a:r>
              <a:rPr lang="ru-RU" dirty="0"/>
              <a:t> – эволюционные улучшения процесса не требуют существенных вложений в его изменения. Основные характеристики изменений: долго и дешево.</a:t>
            </a:r>
          </a:p>
        </p:txBody>
      </p:sp>
    </p:spTree>
    <p:extLst>
      <p:ext uri="{BB962C8B-B14F-4D97-AF65-F5344CB8AC3E}">
        <p14:creationId xmlns:p14="http://schemas.microsoft.com/office/powerpoint/2010/main" val="314522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80E0C-6430-4370-8C7F-5D12800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6AE6C-B41C-45CA-9199-17FAAF0B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бизнес-процесс?</a:t>
            </a:r>
          </a:p>
          <a:p>
            <a:r>
              <a:rPr lang="ru-RU" dirty="0"/>
              <a:t>Как выбрать правильную нотацию для проекта?</a:t>
            </a:r>
          </a:p>
          <a:p>
            <a:r>
              <a:rPr lang="ru-RU" dirty="0"/>
              <a:t>Как собрать информацию о процессе</a:t>
            </a:r>
          </a:p>
          <a:p>
            <a:r>
              <a:rPr lang="ru-RU" dirty="0"/>
              <a:t>Учимся грамотно описывать бизнес-процесс</a:t>
            </a:r>
          </a:p>
          <a:p>
            <a:r>
              <a:rPr lang="ru-RU" dirty="0"/>
              <a:t>Основные графические языки по описанию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34267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7E09F-B6A6-4E01-8149-6EB8F9B9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процессы делают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338C6-4A48-4B51-9361-448EEFEB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Результативность – способность оказать услугу или продавать товар ожидаемого качества в ожидаемые сроки в ожидаемом количестве.</a:t>
            </a:r>
          </a:p>
          <a:p>
            <a:r>
              <a:rPr lang="ru-RU" dirty="0"/>
              <a:t>Эффективность – способность оказывать услугу или продавать товар ожидаемого качества в ожидаемые сроки в ожидаемом количестве наилучшим образом. И использовать минимальное количество ресурсов</a:t>
            </a:r>
          </a:p>
          <a:p>
            <a:r>
              <a:rPr lang="ru-RU" dirty="0"/>
              <a:t>Бизнес-целенаправленная периодически повторяющаяся последовательность взаимосвязанных действий. Она направлена на получение заданного результата, ценного для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253549108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571</Words>
  <Application>Microsoft Office PowerPoint</Application>
  <PresentationFormat>Широкоэкранный</PresentationFormat>
  <Paragraphs>86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Легкий дым</vt:lpstr>
      <vt:lpstr>Тема: Скиллбокс часть 2</vt:lpstr>
      <vt:lpstr>Оптимизируем бизнес-процессы  </vt:lpstr>
      <vt:lpstr>Анализ бизнес-процессов</vt:lpstr>
      <vt:lpstr>Визуальный анализ</vt:lpstr>
      <vt:lpstr>Статический анализ</vt:lpstr>
      <vt:lpstr>Функционально-стоимостной анализ</vt:lpstr>
      <vt:lpstr>Стратегии по улучшению процесса: Кайдзен и реинжиниринг</vt:lpstr>
      <vt:lpstr>Описание бизнес-процессов</vt:lpstr>
      <vt:lpstr>Все процессы делают это</vt:lpstr>
      <vt:lpstr>Презентация PowerPoint</vt:lpstr>
      <vt:lpstr>Основные способы сбора информации о процессе</vt:lpstr>
      <vt:lpstr>Как выбрать нотацию?</vt:lpstr>
      <vt:lpstr>Правила моделирующей сессии</vt:lpstr>
      <vt:lpstr>Блок 2. Почему Аналитики будут востребованы до сих пор?</vt:lpstr>
      <vt:lpstr>Преимущества профессии</vt:lpstr>
      <vt:lpstr>Бизнес-аналитик, идеальная работа для новичка</vt:lpstr>
      <vt:lpstr>С чем связан спрос ?</vt:lpstr>
      <vt:lpstr>Игра на интуицию</vt:lpstr>
      <vt:lpstr>Игра на интуицию</vt:lpstr>
      <vt:lpstr>Игра на интуицию</vt:lpstr>
      <vt:lpstr>Игра на интуицию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</dc:creator>
  <cp:lastModifiedBy>Вадим Антонюк</cp:lastModifiedBy>
  <cp:revision>8</cp:revision>
  <dcterms:created xsi:type="dcterms:W3CDTF">2024-02-07T18:14:24Z</dcterms:created>
  <dcterms:modified xsi:type="dcterms:W3CDTF">2024-02-08T07:08:14Z</dcterms:modified>
</cp:coreProperties>
</file>