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9" r:id="rId2"/>
    <p:sldId id="309" r:id="rId3"/>
    <p:sldId id="338" r:id="rId4"/>
    <p:sldId id="337" r:id="rId5"/>
    <p:sldId id="336" r:id="rId6"/>
    <p:sldId id="331" r:id="rId7"/>
    <p:sldId id="335" r:id="rId8"/>
    <p:sldId id="334" r:id="rId9"/>
    <p:sldId id="332" r:id="rId10"/>
    <p:sldId id="333" r:id="rId11"/>
    <p:sldId id="330" r:id="rId12"/>
    <p:sldId id="327" r:id="rId13"/>
    <p:sldId id="371" r:id="rId14"/>
    <p:sldId id="372" r:id="rId15"/>
    <p:sldId id="373" r:id="rId16"/>
    <p:sldId id="374" r:id="rId17"/>
    <p:sldId id="375" r:id="rId18"/>
    <p:sldId id="376" r:id="rId19"/>
    <p:sldId id="370" r:id="rId20"/>
    <p:sldId id="382" r:id="rId21"/>
    <p:sldId id="377" r:id="rId22"/>
    <p:sldId id="378" r:id="rId23"/>
    <p:sldId id="380" r:id="rId24"/>
    <p:sldId id="379" r:id="rId25"/>
    <p:sldId id="381" r:id="rId26"/>
    <p:sldId id="394" r:id="rId27"/>
    <p:sldId id="395" r:id="rId28"/>
    <p:sldId id="383" r:id="rId29"/>
    <p:sldId id="391" r:id="rId30"/>
    <p:sldId id="384" r:id="rId31"/>
    <p:sldId id="385" r:id="rId32"/>
    <p:sldId id="386" r:id="rId33"/>
    <p:sldId id="387" r:id="rId34"/>
    <p:sldId id="392" r:id="rId35"/>
    <p:sldId id="393" r:id="rId36"/>
    <p:sldId id="388" r:id="rId37"/>
    <p:sldId id="389" r:id="rId38"/>
    <p:sldId id="368" r:id="rId3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0AF247AF-21DA-4CE1-B739-FCEB6ECED253}">
          <p14:sldIdLst>
            <p14:sldId id="369"/>
            <p14:sldId id="309"/>
            <p14:sldId id="338"/>
            <p14:sldId id="337"/>
            <p14:sldId id="336"/>
            <p14:sldId id="331"/>
            <p14:sldId id="335"/>
            <p14:sldId id="334"/>
            <p14:sldId id="332"/>
            <p14:sldId id="333"/>
            <p14:sldId id="330"/>
            <p14:sldId id="327"/>
            <p14:sldId id="371"/>
            <p14:sldId id="372"/>
            <p14:sldId id="373"/>
            <p14:sldId id="374"/>
            <p14:sldId id="375"/>
            <p14:sldId id="376"/>
            <p14:sldId id="370"/>
            <p14:sldId id="382"/>
            <p14:sldId id="377"/>
            <p14:sldId id="378"/>
            <p14:sldId id="380"/>
            <p14:sldId id="379"/>
            <p14:sldId id="381"/>
            <p14:sldId id="394"/>
            <p14:sldId id="395"/>
            <p14:sldId id="383"/>
            <p14:sldId id="391"/>
            <p14:sldId id="384"/>
            <p14:sldId id="385"/>
            <p14:sldId id="386"/>
            <p14:sldId id="387"/>
            <p14:sldId id="392"/>
            <p14:sldId id="393"/>
            <p14:sldId id="388"/>
            <p14:sldId id="389"/>
            <p14:sldId id="3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A4D3"/>
    <a:srgbClr val="A2B2DA"/>
    <a:srgbClr val="99FFCC"/>
    <a:srgbClr val="ABF5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660"/>
  </p:normalViewPr>
  <p:slideViewPr>
    <p:cSldViewPr>
      <p:cViewPr varScale="1">
        <p:scale>
          <a:sx n="85" d="100"/>
          <a:sy n="85" d="100"/>
        </p:scale>
        <p:origin x="175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766A1CB9-1833-4D5D-B514-9DD25846CAB3}" type="datetimeFigureOut">
              <a:rPr lang="ru-RU" smtClean="0"/>
              <a:t>27.11.2018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CE0244-DA0D-410F-91D3-E5A76DB8C14F}" type="slidenum">
              <a:rPr lang="ru-RU" smtClean="0"/>
              <a:t>‹#›</a:t>
            </a:fld>
            <a:endParaRPr lang="ru-RU"/>
          </a:p>
        </p:txBody>
      </p:sp>
    </p:spTree>
    <p:extLst>
      <p:ext uri="{BB962C8B-B14F-4D97-AF65-F5344CB8AC3E}">
        <p14:creationId xmlns:p14="http://schemas.microsoft.com/office/powerpoint/2010/main" val="3089330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66A1CB9-1833-4D5D-B514-9DD25846CAB3}" type="datetimeFigureOut">
              <a:rPr lang="ru-RU" smtClean="0"/>
              <a:t>27.11.2018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CE0244-DA0D-410F-91D3-E5A76DB8C14F}" type="slidenum">
              <a:rPr lang="ru-RU" smtClean="0"/>
              <a:t>‹#›</a:t>
            </a:fld>
            <a:endParaRPr lang="ru-RU"/>
          </a:p>
        </p:txBody>
      </p:sp>
    </p:spTree>
    <p:extLst>
      <p:ext uri="{BB962C8B-B14F-4D97-AF65-F5344CB8AC3E}">
        <p14:creationId xmlns:p14="http://schemas.microsoft.com/office/powerpoint/2010/main" val="398420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66A1CB9-1833-4D5D-B514-9DD25846CAB3}" type="datetimeFigureOut">
              <a:rPr lang="ru-RU" smtClean="0"/>
              <a:t>27.11.2018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CE0244-DA0D-410F-91D3-E5A76DB8C14F}" type="slidenum">
              <a:rPr lang="ru-RU" smtClean="0"/>
              <a:t>‹#›</a:t>
            </a:fld>
            <a:endParaRPr lang="ru-RU"/>
          </a:p>
        </p:txBody>
      </p:sp>
    </p:spTree>
    <p:extLst>
      <p:ext uri="{BB962C8B-B14F-4D97-AF65-F5344CB8AC3E}">
        <p14:creationId xmlns:p14="http://schemas.microsoft.com/office/powerpoint/2010/main" val="225008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66A1CB9-1833-4D5D-B514-9DD25846CAB3}" type="datetimeFigureOut">
              <a:rPr lang="ru-RU" smtClean="0"/>
              <a:t>27.11.2018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CE0244-DA0D-410F-91D3-E5A76DB8C14F}" type="slidenum">
              <a:rPr lang="ru-RU" smtClean="0"/>
              <a:t>‹#›</a:t>
            </a:fld>
            <a:endParaRPr lang="ru-RU"/>
          </a:p>
        </p:txBody>
      </p:sp>
    </p:spTree>
    <p:extLst>
      <p:ext uri="{BB962C8B-B14F-4D97-AF65-F5344CB8AC3E}">
        <p14:creationId xmlns:p14="http://schemas.microsoft.com/office/powerpoint/2010/main" val="308090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66A1CB9-1833-4D5D-B514-9DD25846CAB3}" type="datetimeFigureOut">
              <a:rPr lang="ru-RU" smtClean="0"/>
              <a:t>27.11.2018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CE0244-DA0D-410F-91D3-E5A76DB8C14F}" type="slidenum">
              <a:rPr lang="ru-RU" smtClean="0"/>
              <a:t>‹#›</a:t>
            </a:fld>
            <a:endParaRPr lang="ru-RU"/>
          </a:p>
        </p:txBody>
      </p:sp>
    </p:spTree>
    <p:extLst>
      <p:ext uri="{BB962C8B-B14F-4D97-AF65-F5344CB8AC3E}">
        <p14:creationId xmlns:p14="http://schemas.microsoft.com/office/powerpoint/2010/main" val="373785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766A1CB9-1833-4D5D-B514-9DD25846CAB3}" type="datetimeFigureOut">
              <a:rPr lang="ru-RU" smtClean="0"/>
              <a:t>27.11.2018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5CE0244-DA0D-410F-91D3-E5A76DB8C14F}" type="slidenum">
              <a:rPr lang="ru-RU" smtClean="0"/>
              <a:t>‹#›</a:t>
            </a:fld>
            <a:endParaRPr lang="ru-RU"/>
          </a:p>
        </p:txBody>
      </p:sp>
    </p:spTree>
    <p:extLst>
      <p:ext uri="{BB962C8B-B14F-4D97-AF65-F5344CB8AC3E}">
        <p14:creationId xmlns:p14="http://schemas.microsoft.com/office/powerpoint/2010/main" val="554649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766A1CB9-1833-4D5D-B514-9DD25846CAB3}" type="datetimeFigureOut">
              <a:rPr lang="ru-RU" smtClean="0"/>
              <a:t>27.11.2018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5CE0244-DA0D-410F-91D3-E5A76DB8C14F}" type="slidenum">
              <a:rPr lang="ru-RU" smtClean="0"/>
              <a:t>‹#›</a:t>
            </a:fld>
            <a:endParaRPr lang="ru-RU"/>
          </a:p>
        </p:txBody>
      </p:sp>
    </p:spTree>
    <p:extLst>
      <p:ext uri="{BB962C8B-B14F-4D97-AF65-F5344CB8AC3E}">
        <p14:creationId xmlns:p14="http://schemas.microsoft.com/office/powerpoint/2010/main" val="284654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766A1CB9-1833-4D5D-B514-9DD25846CAB3}" type="datetimeFigureOut">
              <a:rPr lang="ru-RU" smtClean="0"/>
              <a:t>27.11.2018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5CE0244-DA0D-410F-91D3-E5A76DB8C14F}" type="slidenum">
              <a:rPr lang="ru-RU" smtClean="0"/>
              <a:t>‹#›</a:t>
            </a:fld>
            <a:endParaRPr lang="ru-RU"/>
          </a:p>
        </p:txBody>
      </p:sp>
    </p:spTree>
    <p:extLst>
      <p:ext uri="{BB962C8B-B14F-4D97-AF65-F5344CB8AC3E}">
        <p14:creationId xmlns:p14="http://schemas.microsoft.com/office/powerpoint/2010/main" val="316178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66A1CB9-1833-4D5D-B514-9DD25846CAB3}" type="datetimeFigureOut">
              <a:rPr lang="ru-RU" smtClean="0"/>
              <a:t>27.11.2018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5CE0244-DA0D-410F-91D3-E5A76DB8C14F}" type="slidenum">
              <a:rPr lang="ru-RU" smtClean="0"/>
              <a:t>‹#›</a:t>
            </a:fld>
            <a:endParaRPr lang="ru-RU"/>
          </a:p>
        </p:txBody>
      </p:sp>
    </p:spTree>
    <p:extLst>
      <p:ext uri="{BB962C8B-B14F-4D97-AF65-F5344CB8AC3E}">
        <p14:creationId xmlns:p14="http://schemas.microsoft.com/office/powerpoint/2010/main" val="212376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66A1CB9-1833-4D5D-B514-9DD25846CAB3}" type="datetimeFigureOut">
              <a:rPr lang="ru-RU" smtClean="0"/>
              <a:t>27.11.2018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5CE0244-DA0D-410F-91D3-E5A76DB8C14F}" type="slidenum">
              <a:rPr lang="ru-RU" smtClean="0"/>
              <a:t>‹#›</a:t>
            </a:fld>
            <a:endParaRPr lang="ru-RU"/>
          </a:p>
        </p:txBody>
      </p:sp>
    </p:spTree>
    <p:extLst>
      <p:ext uri="{BB962C8B-B14F-4D97-AF65-F5344CB8AC3E}">
        <p14:creationId xmlns:p14="http://schemas.microsoft.com/office/powerpoint/2010/main" val="1473319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66A1CB9-1833-4D5D-B514-9DD25846CAB3}" type="datetimeFigureOut">
              <a:rPr lang="ru-RU" smtClean="0"/>
              <a:t>27.11.2018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5CE0244-DA0D-410F-91D3-E5A76DB8C14F}" type="slidenum">
              <a:rPr lang="ru-RU" smtClean="0"/>
              <a:t>‹#›</a:t>
            </a:fld>
            <a:endParaRPr lang="ru-RU"/>
          </a:p>
        </p:txBody>
      </p:sp>
    </p:spTree>
    <p:extLst>
      <p:ext uri="{BB962C8B-B14F-4D97-AF65-F5344CB8AC3E}">
        <p14:creationId xmlns:p14="http://schemas.microsoft.com/office/powerpoint/2010/main" val="895149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61000">
              <a:schemeClr val="bg2">
                <a:tint val="45000"/>
                <a:shade val="99000"/>
                <a:satMod val="350000"/>
              </a:schemeClr>
            </a:gs>
            <a:gs pos="100000">
              <a:srgbClr val="91A4D3"/>
            </a:gs>
          </a:gsLst>
          <a:path path="circle">
            <a:fillToRect l="100000" b="100000"/>
          </a:path>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A1CB9-1833-4D5D-B514-9DD25846CAB3}" type="datetimeFigureOut">
              <a:rPr lang="ru-RU" smtClean="0"/>
              <a:t>27.11.2018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E0244-DA0D-410F-91D3-E5A76DB8C14F}" type="slidenum">
              <a:rPr lang="ru-RU" smtClean="0"/>
              <a:t>‹#›</a:t>
            </a:fld>
            <a:endParaRPr lang="ru-RU"/>
          </a:p>
        </p:txBody>
      </p:sp>
    </p:spTree>
    <p:extLst>
      <p:ext uri="{BB962C8B-B14F-4D97-AF65-F5344CB8AC3E}">
        <p14:creationId xmlns:p14="http://schemas.microsoft.com/office/powerpoint/2010/main" val="384124161"/>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rgbClr val="002060"/>
                </a:solidFill>
              </a:rPr>
              <a:t>Компьютерные языки разметки</a:t>
            </a:r>
            <a:endParaRPr lang="ru-RU" b="1" dirty="0">
              <a:solidFill>
                <a:srgbClr val="002060"/>
              </a:solidFill>
            </a:endParaRPr>
          </a:p>
        </p:txBody>
      </p:sp>
      <p:sp>
        <p:nvSpPr>
          <p:cNvPr id="3" name="Объект 2"/>
          <p:cNvSpPr>
            <a:spLocks noGrp="1"/>
          </p:cNvSpPr>
          <p:nvPr>
            <p:ph idx="1"/>
          </p:nvPr>
        </p:nvSpPr>
        <p:spPr>
          <a:xfrm>
            <a:off x="457200" y="4653136"/>
            <a:ext cx="8229600" cy="1112987"/>
          </a:xfrm>
        </p:spPr>
        <p:txBody>
          <a:bodyPr>
            <a:normAutofit/>
          </a:bodyPr>
          <a:lstStyle/>
          <a:p>
            <a:pPr marL="0" indent="0" algn="r">
              <a:buNone/>
            </a:pPr>
            <a:r>
              <a:rPr lang="ru-RU" sz="2800" dirty="0" smtClean="0">
                <a:solidFill>
                  <a:srgbClr val="002060"/>
                </a:solidFill>
              </a:rPr>
              <a:t>Доц. каф. </a:t>
            </a:r>
            <a:r>
              <a:rPr lang="ru-RU" sz="2800" dirty="0" err="1" smtClean="0">
                <a:solidFill>
                  <a:srgbClr val="002060"/>
                </a:solidFill>
              </a:rPr>
              <a:t>ИСиТ</a:t>
            </a:r>
            <a:r>
              <a:rPr lang="ru-RU" sz="2800" dirty="0" smtClean="0">
                <a:solidFill>
                  <a:srgbClr val="002060"/>
                </a:solidFill>
              </a:rPr>
              <a:t> </a:t>
            </a:r>
            <a:r>
              <a:rPr lang="ru-RU" sz="2800" dirty="0" err="1" smtClean="0">
                <a:solidFill>
                  <a:srgbClr val="002060"/>
                </a:solidFill>
              </a:rPr>
              <a:t>Жиляк</a:t>
            </a:r>
            <a:r>
              <a:rPr lang="ru-RU" sz="2800" dirty="0" smtClean="0">
                <a:solidFill>
                  <a:srgbClr val="002060"/>
                </a:solidFill>
              </a:rPr>
              <a:t> Надежда Александровна</a:t>
            </a:r>
            <a:endParaRPr lang="en-US" sz="2800" dirty="0" smtClean="0">
              <a:solidFill>
                <a:srgbClr val="002060"/>
              </a:solidFill>
            </a:endParaRPr>
          </a:p>
          <a:p>
            <a:pPr marL="0" indent="0" algn="r">
              <a:buNone/>
            </a:pPr>
            <a:r>
              <a:rPr lang="en-US" sz="2800" b="1" u="sng" dirty="0" smtClean="0">
                <a:solidFill>
                  <a:srgbClr val="7030A0"/>
                </a:solidFill>
              </a:rPr>
              <a:t>311-1</a:t>
            </a:r>
            <a:endParaRPr lang="ru-RU" sz="2800" b="1" u="sng" dirty="0" smtClean="0">
              <a:solidFill>
                <a:srgbClr val="7030A0"/>
              </a:solidFill>
            </a:endParaRPr>
          </a:p>
          <a:p>
            <a:pPr algn="r"/>
            <a:endParaRPr lang="ru-RU" sz="2800" dirty="0">
              <a:solidFill>
                <a:srgbClr val="002060"/>
              </a:solidFill>
            </a:endParaRPr>
          </a:p>
        </p:txBody>
      </p:sp>
      <p:sp>
        <p:nvSpPr>
          <p:cNvPr id="4" name="Заголовок 1"/>
          <p:cNvSpPr txBox="1">
            <a:spLocks/>
          </p:cNvSpPr>
          <p:nvPr/>
        </p:nvSpPr>
        <p:spPr>
          <a:xfrm>
            <a:off x="457200" y="131013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b="1" dirty="0" smtClean="0">
                <a:solidFill>
                  <a:srgbClr val="002060"/>
                </a:solidFill>
              </a:rPr>
              <a:t>ОИТ</a:t>
            </a:r>
            <a:endParaRPr lang="ru-RU" b="1" dirty="0">
              <a:solidFill>
                <a:srgbClr val="002060"/>
              </a:solidFill>
            </a:endParaRPr>
          </a:p>
        </p:txBody>
      </p:sp>
      <p:sp>
        <p:nvSpPr>
          <p:cNvPr id="5" name="Заголовок 1"/>
          <p:cNvSpPr txBox="1">
            <a:spLocks/>
          </p:cNvSpPr>
          <p:nvPr/>
        </p:nvSpPr>
        <p:spPr>
          <a:xfrm>
            <a:off x="539552" y="21328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b="1" dirty="0" smtClean="0">
                <a:solidFill>
                  <a:srgbClr val="C00000"/>
                </a:solidFill>
              </a:rPr>
              <a:t>ЭКЗАМЕН</a:t>
            </a:r>
            <a:endParaRPr lang="ru-RU" b="1" dirty="0">
              <a:solidFill>
                <a:srgbClr val="C00000"/>
              </a:solidFill>
            </a:endParaRPr>
          </a:p>
        </p:txBody>
      </p:sp>
      <p:sp>
        <p:nvSpPr>
          <p:cNvPr id="6" name="Заголовок 1"/>
          <p:cNvSpPr txBox="1">
            <a:spLocks/>
          </p:cNvSpPr>
          <p:nvPr/>
        </p:nvSpPr>
        <p:spPr>
          <a:xfrm>
            <a:off x="474577" y="30461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2060"/>
                </a:solidFill>
              </a:rPr>
              <a:t>HTML, CSS, JS, XML, HTML-5</a:t>
            </a:r>
            <a:endParaRPr lang="ru-RU" b="1" dirty="0">
              <a:solidFill>
                <a:srgbClr val="002060"/>
              </a:solidFill>
            </a:endParaRPr>
          </a:p>
        </p:txBody>
      </p:sp>
    </p:spTree>
    <p:extLst>
      <p:ext uri="{BB962C8B-B14F-4D97-AF65-F5344CB8AC3E}">
        <p14:creationId xmlns:p14="http://schemas.microsoft.com/office/powerpoint/2010/main" val="770111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11560" y="399971"/>
            <a:ext cx="6984776" cy="461665"/>
          </a:xfrm>
          <a:prstGeom prst="rect">
            <a:avLst/>
          </a:prstGeom>
        </p:spPr>
        <p:txBody>
          <a:bodyPr wrap="square">
            <a:spAutoFit/>
          </a:bodyPr>
          <a:lstStyle/>
          <a:p>
            <a:r>
              <a:rPr lang="ru-RU" sz="2400" dirty="0">
                <a:solidFill>
                  <a:schemeClr val="bg1"/>
                </a:solidFill>
              </a:rPr>
              <a:t>Теперь составим простенькую таблицу из 4 ячеек:</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4744"/>
            <a:ext cx="5616624" cy="2309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Прямоугольник 2"/>
          <p:cNvSpPr/>
          <p:nvPr/>
        </p:nvSpPr>
        <p:spPr>
          <a:xfrm>
            <a:off x="611560" y="3801039"/>
            <a:ext cx="7920880" cy="461665"/>
          </a:xfrm>
          <a:prstGeom prst="rect">
            <a:avLst/>
          </a:prstGeom>
        </p:spPr>
        <p:txBody>
          <a:bodyPr wrap="square">
            <a:spAutoFit/>
          </a:bodyPr>
          <a:lstStyle/>
          <a:p>
            <a:r>
              <a:rPr lang="ru-RU" sz="2400" dirty="0">
                <a:solidFill>
                  <a:schemeClr val="bg1"/>
                </a:solidFill>
              </a:rPr>
              <a:t>На </a:t>
            </a:r>
            <a:r>
              <a:rPr lang="ru-RU" sz="2400" dirty="0" err="1">
                <a:solidFill>
                  <a:schemeClr val="bg1"/>
                </a:solidFill>
              </a:rPr>
              <a:t>вебстранице</a:t>
            </a:r>
            <a:r>
              <a:rPr lang="ru-RU" sz="2400" dirty="0">
                <a:solidFill>
                  <a:schemeClr val="bg1"/>
                </a:solidFill>
              </a:rPr>
              <a:t> она будет выглядеть следующим образом:</a:t>
            </a:r>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924" y="4437113"/>
            <a:ext cx="3337087"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6196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11560" y="620688"/>
            <a:ext cx="7920880" cy="1938992"/>
          </a:xfrm>
          <a:prstGeom prst="rect">
            <a:avLst/>
          </a:prstGeom>
        </p:spPr>
        <p:txBody>
          <a:bodyPr wrap="square">
            <a:spAutoFit/>
          </a:bodyPr>
          <a:lstStyle/>
          <a:p>
            <a:r>
              <a:rPr lang="ru-RU" sz="2400" dirty="0">
                <a:solidFill>
                  <a:schemeClr val="bg1"/>
                </a:solidFill>
              </a:rPr>
              <a:t>Для данной таблицы установлен зеленый цвет текста, поэтому в ячейках слова приняли этот оттенок. Это следствие того, что дочерний элемент тег </a:t>
            </a:r>
            <a:r>
              <a:rPr lang="ru-RU" sz="2400" dirty="0" err="1">
                <a:solidFill>
                  <a:schemeClr val="bg1"/>
                </a:solidFill>
              </a:rPr>
              <a:t>td</a:t>
            </a:r>
            <a:r>
              <a:rPr lang="ru-RU" sz="2400" dirty="0">
                <a:solidFill>
                  <a:schemeClr val="bg1"/>
                </a:solidFill>
              </a:rPr>
              <a:t> наследует свойства своего родителя тега </a:t>
            </a:r>
            <a:r>
              <a:rPr lang="ru-RU" sz="2400" dirty="0" err="1">
                <a:solidFill>
                  <a:schemeClr val="bg1"/>
                </a:solidFill>
              </a:rPr>
              <a:t>table</a:t>
            </a:r>
            <a:r>
              <a:rPr lang="ru-RU" sz="2400" dirty="0">
                <a:solidFill>
                  <a:schemeClr val="bg1"/>
                </a:solidFill>
              </a:rPr>
              <a:t>. </a:t>
            </a:r>
            <a:r>
              <a:rPr lang="ru-RU" sz="2400" dirty="0" smtClean="0">
                <a:solidFill>
                  <a:schemeClr val="bg1"/>
                </a:solidFill>
              </a:rPr>
              <a:t> </a:t>
            </a:r>
            <a:r>
              <a:rPr lang="ru-RU" sz="2400" dirty="0">
                <a:solidFill>
                  <a:schemeClr val="bg1"/>
                </a:solidFill>
              </a:rPr>
              <a:t>Но нужно понимать, что не все стилевые свойства подвержены наследованию.</a:t>
            </a:r>
          </a:p>
        </p:txBody>
      </p:sp>
      <p:sp>
        <p:nvSpPr>
          <p:cNvPr id="4" name="Прямоугольник 3"/>
          <p:cNvSpPr/>
          <p:nvPr/>
        </p:nvSpPr>
        <p:spPr>
          <a:xfrm>
            <a:off x="611560" y="3452760"/>
            <a:ext cx="8208912" cy="2677656"/>
          </a:xfrm>
          <a:prstGeom prst="rect">
            <a:avLst/>
          </a:prstGeom>
        </p:spPr>
        <p:txBody>
          <a:bodyPr wrap="square">
            <a:spAutoFit/>
          </a:bodyPr>
          <a:lstStyle/>
          <a:p>
            <a:r>
              <a:rPr lang="ru-RU" sz="2400" dirty="0">
                <a:solidFill>
                  <a:schemeClr val="bg1"/>
                </a:solidFill>
              </a:rPr>
              <a:t>Например, </a:t>
            </a:r>
            <a:r>
              <a:rPr lang="ru-RU" sz="2400" dirty="0" err="1">
                <a:solidFill>
                  <a:schemeClr val="bg1"/>
                </a:solidFill>
              </a:rPr>
              <a:t>border</a:t>
            </a:r>
            <a:r>
              <a:rPr lang="ru-RU" sz="2400" dirty="0">
                <a:solidFill>
                  <a:schemeClr val="bg1"/>
                </a:solidFill>
              </a:rPr>
              <a:t> определяет рамку вокруг таблицы, но не вокруг ячеек, поэтому эти ячейки не выделены рамкой внутри таблицы. Также не наследуется свойство </a:t>
            </a:r>
            <a:r>
              <a:rPr lang="ru-RU" sz="2400" dirty="0" err="1">
                <a:solidFill>
                  <a:schemeClr val="bg1"/>
                </a:solidFill>
              </a:rPr>
              <a:t>background</a:t>
            </a:r>
            <a:r>
              <a:rPr lang="ru-RU" sz="2400" dirty="0">
                <a:solidFill>
                  <a:schemeClr val="bg1"/>
                </a:solidFill>
              </a:rPr>
              <a:t>. Однако, в этом случае возникает вопрос: почему же цвет фона ячеек приобрел песочный цвет, который указан в качестве значения родительского тега </a:t>
            </a:r>
            <a:r>
              <a:rPr lang="ru-RU" sz="2400" dirty="0" err="1">
                <a:solidFill>
                  <a:schemeClr val="bg1"/>
                </a:solidFill>
              </a:rPr>
              <a:t>table</a:t>
            </a:r>
            <a:r>
              <a:rPr lang="ru-RU" sz="2400" dirty="0">
                <a:solidFill>
                  <a:schemeClr val="bg1"/>
                </a:solidFill>
              </a:rPr>
              <a:t>, если он не наследуется?</a:t>
            </a:r>
          </a:p>
        </p:txBody>
      </p:sp>
    </p:spTree>
    <p:extLst>
      <p:ext uri="{BB962C8B-B14F-4D97-AF65-F5344CB8AC3E}">
        <p14:creationId xmlns:p14="http://schemas.microsoft.com/office/powerpoint/2010/main" val="2743107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11560" y="1052736"/>
            <a:ext cx="8064896" cy="3416320"/>
          </a:xfrm>
          <a:prstGeom prst="rect">
            <a:avLst/>
          </a:prstGeom>
        </p:spPr>
        <p:txBody>
          <a:bodyPr wrap="square">
            <a:spAutoFit/>
          </a:bodyPr>
          <a:lstStyle/>
          <a:p>
            <a:r>
              <a:rPr lang="ru-RU" sz="2400" dirty="0">
                <a:solidFill>
                  <a:schemeClr val="bg1"/>
                </a:solidFill>
              </a:rPr>
              <a:t>Здесь все дело в том, что у свойства </a:t>
            </a:r>
            <a:r>
              <a:rPr lang="ru-RU" sz="2400" dirty="0" err="1">
                <a:solidFill>
                  <a:schemeClr val="bg1"/>
                </a:solidFill>
              </a:rPr>
              <a:t>background</a:t>
            </a:r>
            <a:r>
              <a:rPr lang="ru-RU" sz="2400" dirty="0">
                <a:solidFill>
                  <a:schemeClr val="bg1"/>
                </a:solidFill>
              </a:rPr>
              <a:t> в качестве значения по умолчанию для тега </a:t>
            </a:r>
            <a:r>
              <a:rPr lang="ru-RU" sz="2400" dirty="0" err="1">
                <a:solidFill>
                  <a:schemeClr val="bg1"/>
                </a:solidFill>
              </a:rPr>
              <a:t>td</a:t>
            </a:r>
            <a:r>
              <a:rPr lang="ru-RU" sz="2400" dirty="0">
                <a:solidFill>
                  <a:schemeClr val="bg1"/>
                </a:solidFill>
              </a:rPr>
              <a:t> выступает </a:t>
            </a:r>
            <a:r>
              <a:rPr lang="ru-RU" sz="2400" dirty="0" err="1">
                <a:solidFill>
                  <a:schemeClr val="bg1"/>
                </a:solidFill>
              </a:rPr>
              <a:t>transparent</a:t>
            </a:r>
            <a:r>
              <a:rPr lang="ru-RU" sz="2400" dirty="0">
                <a:solidFill>
                  <a:schemeClr val="bg1"/>
                </a:solidFill>
              </a:rPr>
              <a:t>, то есть прозрачность. Таким образом, цвет фона родительского элемента “просматривается” сквозь фон дочернего элемента, который является прозрачным. Отмечу, что во многих случаях для большинства свойств CSS предусмотрены значения по умолчанию. Поэтому, если для какого-то свойства явно не заданы параметры, до вступает в силу предусмотренное значение по умолчанию.</a:t>
            </a:r>
          </a:p>
        </p:txBody>
      </p:sp>
      <p:sp>
        <p:nvSpPr>
          <p:cNvPr id="3" name="Прямоугольник 2"/>
          <p:cNvSpPr/>
          <p:nvPr/>
        </p:nvSpPr>
        <p:spPr>
          <a:xfrm>
            <a:off x="611561" y="4793542"/>
            <a:ext cx="8064896" cy="830997"/>
          </a:xfrm>
          <a:prstGeom prst="rect">
            <a:avLst/>
          </a:prstGeom>
        </p:spPr>
        <p:txBody>
          <a:bodyPr wrap="square">
            <a:spAutoFit/>
          </a:bodyPr>
          <a:lstStyle/>
          <a:p>
            <a:r>
              <a:rPr lang="ru-RU" sz="2400" dirty="0">
                <a:solidFill>
                  <a:schemeClr val="bg1"/>
                </a:solidFill>
              </a:rPr>
              <a:t>Наследование позволяет определять значения один раз, задавая их для родительского элемента верхнего уровня.</a:t>
            </a:r>
          </a:p>
        </p:txBody>
      </p:sp>
    </p:spTree>
    <p:extLst>
      <p:ext uri="{BB962C8B-B14F-4D97-AF65-F5344CB8AC3E}">
        <p14:creationId xmlns:p14="http://schemas.microsoft.com/office/powerpoint/2010/main" val="402567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solidFill>
                  <a:schemeClr val="bg1">
                    <a:lumMod val="95000"/>
                    <a:lumOff val="5000"/>
                  </a:schemeClr>
                </a:solidFill>
              </a:rPr>
              <a:t>Соседние селекторы</a:t>
            </a:r>
            <a:br>
              <a:rPr lang="ru-RU" b="1" dirty="0">
                <a:solidFill>
                  <a:schemeClr val="bg1">
                    <a:lumMod val="95000"/>
                    <a:lumOff val="5000"/>
                  </a:schemeClr>
                </a:solidFill>
              </a:rPr>
            </a:br>
            <a:endParaRPr lang="ru-RU" dirty="0">
              <a:solidFill>
                <a:schemeClr val="bg1">
                  <a:lumMod val="95000"/>
                  <a:lumOff val="5000"/>
                </a:schemeClr>
              </a:solidFill>
            </a:endParaRPr>
          </a:p>
        </p:txBody>
      </p:sp>
      <p:sp>
        <p:nvSpPr>
          <p:cNvPr id="3" name="Объект 2"/>
          <p:cNvSpPr>
            <a:spLocks noGrp="1"/>
          </p:cNvSpPr>
          <p:nvPr>
            <p:ph idx="1"/>
          </p:nvPr>
        </p:nvSpPr>
        <p:spPr/>
        <p:txBody>
          <a:bodyPr/>
          <a:lstStyle/>
          <a:p>
            <a:r>
              <a:rPr lang="ru-RU" dirty="0">
                <a:solidFill>
                  <a:schemeClr val="bg1">
                    <a:lumMod val="95000"/>
                    <a:lumOff val="5000"/>
                  </a:schemeClr>
                </a:solidFill>
              </a:rPr>
              <a:t>Соседними называются элементы веб-страницы, когда они следуют непосредственно друг за другом в коде </a:t>
            </a:r>
            <a:r>
              <a:rPr lang="ru-RU" dirty="0" smtClean="0">
                <a:solidFill>
                  <a:schemeClr val="bg1">
                    <a:lumMod val="95000"/>
                    <a:lumOff val="5000"/>
                  </a:schemeClr>
                </a:solidFill>
              </a:rPr>
              <a:t>документа.</a:t>
            </a:r>
          </a:p>
          <a:p>
            <a:endParaRPr lang="ru-RU" dirty="0" smtClean="0">
              <a:solidFill>
                <a:schemeClr val="bg1">
                  <a:lumMod val="95000"/>
                  <a:lumOff val="5000"/>
                </a:schemeClr>
              </a:solidFill>
            </a:endParaRPr>
          </a:p>
          <a:p>
            <a:pPr marL="0" indent="0" algn="ctr">
              <a:buNone/>
            </a:pPr>
            <a:r>
              <a:rPr lang="ru-RU" dirty="0">
                <a:solidFill>
                  <a:srgbClr val="C00000"/>
                </a:solidFill>
              </a:rPr>
              <a:t>E + F { Описание правил стиля }</a:t>
            </a:r>
            <a:endParaRPr lang="ru-RU" dirty="0">
              <a:solidFill>
                <a:srgbClr val="C00000"/>
              </a:solidFill>
            </a:endParaRPr>
          </a:p>
        </p:txBody>
      </p:sp>
    </p:spTree>
    <p:extLst>
      <p:ext uri="{BB962C8B-B14F-4D97-AF65-F5344CB8AC3E}">
        <p14:creationId xmlns:p14="http://schemas.microsoft.com/office/powerpoint/2010/main" val="1432625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620688"/>
            <a:ext cx="8712968" cy="4525963"/>
          </a:xfrm>
        </p:spPr>
        <p:txBody>
          <a:bodyPr>
            <a:noAutofit/>
          </a:bodyPr>
          <a:lstStyle/>
          <a:p>
            <a:pPr algn="just"/>
            <a:r>
              <a:rPr lang="ru-RU" dirty="0">
                <a:solidFill>
                  <a:schemeClr val="bg1"/>
                </a:solidFill>
              </a:rPr>
              <a:t>Для управления стилем соседних элементов используется символ плюса (+), который устанавливается между двумя селекторами E и F. </a:t>
            </a:r>
            <a:endParaRPr lang="ru-RU" dirty="0" smtClean="0">
              <a:solidFill>
                <a:schemeClr val="bg1"/>
              </a:solidFill>
            </a:endParaRPr>
          </a:p>
          <a:p>
            <a:pPr algn="just"/>
            <a:endParaRPr lang="ru-RU" dirty="0" smtClean="0">
              <a:solidFill>
                <a:schemeClr val="bg1"/>
              </a:solidFill>
            </a:endParaRPr>
          </a:p>
          <a:p>
            <a:pPr algn="just"/>
            <a:r>
              <a:rPr lang="ru-RU" dirty="0" smtClean="0">
                <a:solidFill>
                  <a:schemeClr val="bg1"/>
                </a:solidFill>
              </a:rPr>
              <a:t>Пробелы </a:t>
            </a:r>
            <a:r>
              <a:rPr lang="ru-RU" dirty="0">
                <a:solidFill>
                  <a:schemeClr val="bg1"/>
                </a:solidFill>
              </a:rPr>
              <a:t>вокруг плюса не обязательны</a:t>
            </a:r>
            <a:r>
              <a:rPr lang="ru-RU" dirty="0" smtClean="0">
                <a:solidFill>
                  <a:schemeClr val="bg1"/>
                </a:solidFill>
              </a:rPr>
              <a:t>.</a:t>
            </a:r>
          </a:p>
          <a:p>
            <a:pPr algn="just"/>
            <a:endParaRPr lang="ru-RU" dirty="0" smtClean="0">
              <a:solidFill>
                <a:schemeClr val="bg1"/>
              </a:solidFill>
            </a:endParaRPr>
          </a:p>
          <a:p>
            <a:pPr algn="just"/>
            <a:r>
              <a:rPr lang="ru-RU" dirty="0" smtClean="0">
                <a:solidFill>
                  <a:schemeClr val="bg1"/>
                </a:solidFill>
              </a:rPr>
              <a:t> </a:t>
            </a:r>
            <a:r>
              <a:rPr lang="ru-RU" dirty="0">
                <a:solidFill>
                  <a:schemeClr val="bg1"/>
                </a:solidFill>
              </a:rPr>
              <a:t>Стиль при такой записи применяется к элементу F, но только в том случае, если он является соседним для элемента E и следует сразу после него.</a:t>
            </a:r>
            <a:endParaRPr lang="ru-RU" dirty="0">
              <a:solidFill>
                <a:schemeClr val="bg1"/>
              </a:solidFill>
            </a:endParaRPr>
          </a:p>
        </p:txBody>
      </p:sp>
    </p:spTree>
    <p:extLst>
      <p:ext uri="{BB962C8B-B14F-4D97-AF65-F5344CB8AC3E}">
        <p14:creationId xmlns:p14="http://schemas.microsoft.com/office/powerpoint/2010/main" val="963094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u="sng" dirty="0" smtClean="0">
                <a:solidFill>
                  <a:schemeClr val="bg1"/>
                </a:solidFill>
              </a:rPr>
              <a:t>Примеры:</a:t>
            </a:r>
            <a:r>
              <a:rPr lang="ru-RU" dirty="0" smtClean="0"/>
              <a:t/>
            </a:r>
            <a:br>
              <a:rPr lang="ru-RU" dirty="0" smtClean="0"/>
            </a:br>
            <a:endParaRPr lang="ru-RU" dirty="0"/>
          </a:p>
        </p:txBody>
      </p:sp>
      <p:sp>
        <p:nvSpPr>
          <p:cNvPr id="3" name="Объект 2"/>
          <p:cNvSpPr>
            <a:spLocks noGrp="1"/>
          </p:cNvSpPr>
          <p:nvPr>
            <p:ph idx="1"/>
          </p:nvPr>
        </p:nvSpPr>
        <p:spPr>
          <a:xfrm>
            <a:off x="179512" y="1340768"/>
            <a:ext cx="8661648" cy="2808312"/>
          </a:xfrm>
        </p:spPr>
        <p:txBody>
          <a:bodyPr>
            <a:noAutofit/>
          </a:bodyPr>
          <a:lstStyle/>
          <a:p>
            <a:pPr marL="0" indent="0">
              <a:buNone/>
            </a:pPr>
            <a:r>
              <a:rPr lang="da-DK" sz="3600" b="1" dirty="0">
                <a:solidFill>
                  <a:srgbClr val="C00000"/>
                </a:solidFill>
              </a:rPr>
              <a:t>&lt;p&gt;</a:t>
            </a:r>
            <a:r>
              <a:rPr lang="da-DK" sz="3600" dirty="0">
                <a:solidFill>
                  <a:schemeClr val="bg1"/>
                </a:solidFill>
              </a:rPr>
              <a:t>Lorem ipsum </a:t>
            </a:r>
            <a:r>
              <a:rPr lang="da-DK" sz="3600" b="1" dirty="0">
                <a:solidFill>
                  <a:srgbClr val="C00000"/>
                </a:solidFill>
              </a:rPr>
              <a:t>&lt;b&gt;</a:t>
            </a:r>
            <a:r>
              <a:rPr lang="da-DK" sz="3600" dirty="0">
                <a:solidFill>
                  <a:schemeClr val="bg1"/>
                </a:solidFill>
              </a:rPr>
              <a:t>dolor</a:t>
            </a:r>
            <a:r>
              <a:rPr lang="da-DK" sz="3600" b="1" dirty="0">
                <a:solidFill>
                  <a:srgbClr val="C00000"/>
                </a:solidFill>
              </a:rPr>
              <a:t>&lt;/b&gt; </a:t>
            </a:r>
            <a:r>
              <a:rPr lang="da-DK" sz="3600" dirty="0">
                <a:solidFill>
                  <a:schemeClr val="bg1"/>
                </a:solidFill>
              </a:rPr>
              <a:t>sit amet</a:t>
            </a:r>
            <a:r>
              <a:rPr lang="da-DK" sz="3600" b="1" dirty="0">
                <a:solidFill>
                  <a:srgbClr val="C00000"/>
                </a:solidFill>
              </a:rPr>
              <a:t>.&lt;/p</a:t>
            </a:r>
            <a:r>
              <a:rPr lang="da-DK" sz="3600" b="1" dirty="0" smtClean="0">
                <a:solidFill>
                  <a:srgbClr val="C00000"/>
                </a:solidFill>
              </a:rPr>
              <a:t>&gt;</a:t>
            </a:r>
            <a:endParaRPr lang="ru-RU" sz="3600" b="1" dirty="0" smtClean="0">
              <a:solidFill>
                <a:srgbClr val="C00000"/>
              </a:solidFill>
            </a:endParaRPr>
          </a:p>
          <a:p>
            <a:pPr marL="0" indent="0">
              <a:buNone/>
            </a:pPr>
            <a:endParaRPr lang="ru-RU" sz="3600" i="1" dirty="0" smtClean="0">
              <a:solidFill>
                <a:schemeClr val="bg1">
                  <a:lumMod val="95000"/>
                  <a:lumOff val="5000"/>
                </a:schemeClr>
              </a:solidFill>
            </a:endParaRPr>
          </a:p>
          <a:p>
            <a:pPr marL="0" indent="0">
              <a:buNone/>
            </a:pPr>
            <a:r>
              <a:rPr lang="ru-RU" sz="3600" i="1" dirty="0" smtClean="0">
                <a:solidFill>
                  <a:schemeClr val="bg1">
                    <a:lumMod val="95000"/>
                    <a:lumOff val="5000"/>
                  </a:schemeClr>
                </a:solidFill>
              </a:rPr>
              <a:t>Тег</a:t>
            </a:r>
            <a:r>
              <a:rPr lang="ru-RU" sz="3600" i="1" dirty="0">
                <a:solidFill>
                  <a:schemeClr val="bg1">
                    <a:lumMod val="95000"/>
                    <a:lumOff val="5000"/>
                  </a:schemeClr>
                </a:solidFill>
              </a:rPr>
              <a:t> </a:t>
            </a:r>
            <a:r>
              <a:rPr lang="ru-RU" sz="3600" b="1" i="1" dirty="0">
                <a:solidFill>
                  <a:schemeClr val="bg1">
                    <a:lumMod val="95000"/>
                    <a:lumOff val="5000"/>
                  </a:schemeClr>
                </a:solidFill>
              </a:rPr>
              <a:t>&lt;b&gt;</a:t>
            </a:r>
            <a:r>
              <a:rPr lang="ru-RU" sz="3600" i="1" dirty="0">
                <a:solidFill>
                  <a:schemeClr val="bg1">
                    <a:lumMod val="95000"/>
                    <a:lumOff val="5000"/>
                  </a:schemeClr>
                </a:solidFill>
              </a:rPr>
              <a:t> является дочерним по отношению к тегу </a:t>
            </a:r>
            <a:r>
              <a:rPr lang="ru-RU" sz="3600" b="1" i="1" dirty="0">
                <a:solidFill>
                  <a:schemeClr val="bg1">
                    <a:lumMod val="95000"/>
                    <a:lumOff val="5000"/>
                  </a:schemeClr>
                </a:solidFill>
              </a:rPr>
              <a:t>&lt;p&gt;</a:t>
            </a:r>
            <a:r>
              <a:rPr lang="ru-RU" sz="3600" i="1" dirty="0">
                <a:solidFill>
                  <a:schemeClr val="bg1">
                    <a:lumMod val="95000"/>
                    <a:lumOff val="5000"/>
                  </a:schemeClr>
                </a:solidFill>
              </a:rPr>
              <a:t>, поскольку он находится внутри этого контейнера. </a:t>
            </a:r>
            <a:r>
              <a:rPr lang="ru-RU" sz="3600" i="1" dirty="0" smtClean="0">
                <a:solidFill>
                  <a:schemeClr val="bg1">
                    <a:lumMod val="95000"/>
                    <a:lumOff val="5000"/>
                  </a:schemeClr>
                </a:solidFill>
              </a:rPr>
              <a:t>Соответственно</a:t>
            </a:r>
            <a:r>
              <a:rPr lang="ru-RU" sz="3600" i="1" dirty="0">
                <a:solidFill>
                  <a:schemeClr val="bg1">
                    <a:lumMod val="95000"/>
                    <a:lumOff val="5000"/>
                  </a:schemeClr>
                </a:solidFill>
              </a:rPr>
              <a:t> </a:t>
            </a:r>
            <a:r>
              <a:rPr lang="ru-RU" sz="3600" b="1" i="1" dirty="0">
                <a:solidFill>
                  <a:schemeClr val="bg1">
                    <a:lumMod val="95000"/>
                    <a:lumOff val="5000"/>
                  </a:schemeClr>
                </a:solidFill>
              </a:rPr>
              <a:t>&lt;p&gt;</a:t>
            </a:r>
            <a:r>
              <a:rPr lang="ru-RU" sz="3600" i="1" dirty="0">
                <a:solidFill>
                  <a:schemeClr val="bg1">
                    <a:lumMod val="95000"/>
                    <a:lumOff val="5000"/>
                  </a:schemeClr>
                </a:solidFill>
              </a:rPr>
              <a:t> выступает в качестве родителя </a:t>
            </a:r>
            <a:r>
              <a:rPr lang="ru-RU" sz="3600" b="1" i="1" dirty="0">
                <a:solidFill>
                  <a:schemeClr val="bg1">
                    <a:lumMod val="95000"/>
                    <a:lumOff val="5000"/>
                  </a:schemeClr>
                </a:solidFill>
              </a:rPr>
              <a:t>&lt;b&gt;</a:t>
            </a:r>
            <a:r>
              <a:rPr lang="ru-RU" sz="3600" i="1" dirty="0">
                <a:solidFill>
                  <a:schemeClr val="bg1">
                    <a:lumMod val="95000"/>
                    <a:lumOff val="5000"/>
                  </a:schemeClr>
                </a:solidFill>
              </a:rPr>
              <a:t>.</a:t>
            </a:r>
            <a:endParaRPr lang="ru-RU" sz="3600" i="1" dirty="0">
              <a:solidFill>
                <a:schemeClr val="bg1">
                  <a:lumMod val="95000"/>
                  <a:lumOff val="5000"/>
                </a:schemeClr>
              </a:solidFill>
            </a:endParaRPr>
          </a:p>
          <a:p>
            <a:pPr marL="0" indent="0">
              <a:buNone/>
            </a:pPr>
            <a:endParaRPr lang="ru-RU" sz="3600" dirty="0">
              <a:solidFill>
                <a:schemeClr val="bg1"/>
              </a:solidFill>
            </a:endParaRPr>
          </a:p>
        </p:txBody>
      </p:sp>
    </p:spTree>
    <p:extLst>
      <p:ext uri="{BB962C8B-B14F-4D97-AF65-F5344CB8AC3E}">
        <p14:creationId xmlns:p14="http://schemas.microsoft.com/office/powerpoint/2010/main" val="3061117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764704"/>
            <a:ext cx="8229600" cy="1143000"/>
          </a:xfrm>
        </p:spPr>
        <p:txBody>
          <a:bodyPr>
            <a:normAutofit fontScale="90000"/>
          </a:bodyPr>
          <a:lstStyle/>
          <a:p>
            <a:pPr algn="l"/>
            <a:r>
              <a:rPr lang="da-DK" b="1" dirty="0">
                <a:solidFill>
                  <a:srgbClr val="C00000"/>
                </a:solidFill>
              </a:rPr>
              <a:t>&lt;p&gt;</a:t>
            </a:r>
            <a:r>
              <a:rPr lang="da-DK" dirty="0">
                <a:solidFill>
                  <a:schemeClr val="bg1">
                    <a:lumMod val="95000"/>
                    <a:lumOff val="5000"/>
                  </a:schemeClr>
                </a:solidFill>
              </a:rPr>
              <a:t>Lorem ipsum </a:t>
            </a:r>
            <a:r>
              <a:rPr lang="ru-RU" dirty="0" smtClean="0">
                <a:solidFill>
                  <a:schemeClr val="bg1">
                    <a:lumMod val="95000"/>
                    <a:lumOff val="5000"/>
                  </a:schemeClr>
                </a:solidFill>
              </a:rPr>
              <a:t/>
            </a:r>
            <a:br>
              <a:rPr lang="ru-RU" dirty="0" smtClean="0">
                <a:solidFill>
                  <a:schemeClr val="bg1">
                    <a:lumMod val="95000"/>
                    <a:lumOff val="5000"/>
                  </a:schemeClr>
                </a:solidFill>
              </a:rPr>
            </a:br>
            <a:r>
              <a:rPr lang="da-DK" b="1" dirty="0" smtClean="0">
                <a:solidFill>
                  <a:srgbClr val="C00000"/>
                </a:solidFill>
              </a:rPr>
              <a:t>&lt;</a:t>
            </a:r>
            <a:r>
              <a:rPr lang="da-DK" b="1" dirty="0">
                <a:solidFill>
                  <a:srgbClr val="C00000"/>
                </a:solidFill>
              </a:rPr>
              <a:t>b&gt;</a:t>
            </a:r>
            <a:r>
              <a:rPr lang="da-DK" dirty="0">
                <a:solidFill>
                  <a:schemeClr val="bg1">
                    <a:lumMod val="95000"/>
                    <a:lumOff val="5000"/>
                  </a:schemeClr>
                </a:solidFill>
              </a:rPr>
              <a:t>dolor</a:t>
            </a:r>
            <a:r>
              <a:rPr lang="da-DK" b="1" dirty="0">
                <a:solidFill>
                  <a:srgbClr val="C00000"/>
                </a:solidFill>
              </a:rPr>
              <a:t>&lt;/b&gt;</a:t>
            </a:r>
            <a:r>
              <a:rPr lang="da-DK" dirty="0">
                <a:solidFill>
                  <a:schemeClr val="bg1">
                    <a:lumMod val="95000"/>
                    <a:lumOff val="5000"/>
                  </a:schemeClr>
                </a:solidFill>
              </a:rPr>
              <a:t> </a:t>
            </a:r>
            <a:r>
              <a:rPr lang="ru-RU" dirty="0" smtClean="0">
                <a:solidFill>
                  <a:schemeClr val="bg1">
                    <a:lumMod val="95000"/>
                    <a:lumOff val="5000"/>
                  </a:schemeClr>
                </a:solidFill>
              </a:rPr>
              <a:t/>
            </a:r>
            <a:br>
              <a:rPr lang="ru-RU" dirty="0" smtClean="0">
                <a:solidFill>
                  <a:schemeClr val="bg1">
                    <a:lumMod val="95000"/>
                    <a:lumOff val="5000"/>
                  </a:schemeClr>
                </a:solidFill>
              </a:rPr>
            </a:br>
            <a:r>
              <a:rPr lang="da-DK" b="1" dirty="0" smtClean="0">
                <a:solidFill>
                  <a:srgbClr val="C00000"/>
                </a:solidFill>
              </a:rPr>
              <a:t>&lt;</a:t>
            </a:r>
            <a:r>
              <a:rPr lang="da-DK" b="1" dirty="0">
                <a:solidFill>
                  <a:srgbClr val="C00000"/>
                </a:solidFill>
              </a:rPr>
              <a:t>var&gt;</a:t>
            </a:r>
            <a:r>
              <a:rPr lang="da-DK" dirty="0">
                <a:solidFill>
                  <a:schemeClr val="bg1">
                    <a:lumMod val="95000"/>
                    <a:lumOff val="5000"/>
                  </a:schemeClr>
                </a:solidFill>
              </a:rPr>
              <a:t>sit</a:t>
            </a:r>
            <a:r>
              <a:rPr lang="da-DK" b="1" dirty="0">
                <a:solidFill>
                  <a:srgbClr val="C00000"/>
                </a:solidFill>
              </a:rPr>
              <a:t>&lt;/var&gt; </a:t>
            </a:r>
            <a:r>
              <a:rPr lang="da-DK" dirty="0">
                <a:solidFill>
                  <a:schemeClr val="bg1">
                    <a:lumMod val="95000"/>
                    <a:lumOff val="5000"/>
                  </a:schemeClr>
                </a:solidFill>
              </a:rPr>
              <a:t>amet</a:t>
            </a:r>
            <a:r>
              <a:rPr lang="da-DK" dirty="0" smtClean="0">
                <a:solidFill>
                  <a:schemeClr val="bg1"/>
                </a:solidFill>
              </a:rPr>
              <a:t>.</a:t>
            </a:r>
            <a:r>
              <a:rPr lang="ru-RU" dirty="0">
                <a:solidFill>
                  <a:schemeClr val="bg1"/>
                </a:solidFill>
              </a:rPr>
              <a:t/>
            </a:r>
            <a:br>
              <a:rPr lang="ru-RU" dirty="0">
                <a:solidFill>
                  <a:schemeClr val="bg1"/>
                </a:solidFill>
              </a:rPr>
            </a:br>
            <a:r>
              <a:rPr lang="da-DK" b="1" dirty="0" smtClean="0">
                <a:solidFill>
                  <a:srgbClr val="C00000"/>
                </a:solidFill>
              </a:rPr>
              <a:t>&lt;/</a:t>
            </a:r>
            <a:r>
              <a:rPr lang="da-DK" b="1" dirty="0">
                <a:solidFill>
                  <a:srgbClr val="C00000"/>
                </a:solidFill>
              </a:rPr>
              <a:t>p&gt;</a:t>
            </a:r>
            <a:endParaRPr lang="ru-RU" b="1" dirty="0">
              <a:solidFill>
                <a:srgbClr val="C00000"/>
              </a:solidFill>
            </a:endParaRPr>
          </a:p>
        </p:txBody>
      </p:sp>
      <p:sp>
        <p:nvSpPr>
          <p:cNvPr id="3" name="Объект 2"/>
          <p:cNvSpPr>
            <a:spLocks noGrp="1"/>
          </p:cNvSpPr>
          <p:nvPr>
            <p:ph idx="1"/>
          </p:nvPr>
        </p:nvSpPr>
        <p:spPr>
          <a:xfrm>
            <a:off x="606557" y="3284984"/>
            <a:ext cx="8229600" cy="4525963"/>
          </a:xfrm>
        </p:spPr>
        <p:txBody>
          <a:bodyPr/>
          <a:lstStyle/>
          <a:p>
            <a:r>
              <a:rPr lang="ru-RU" dirty="0">
                <a:solidFill>
                  <a:schemeClr val="bg1"/>
                </a:solidFill>
              </a:rPr>
              <a:t>Теги </a:t>
            </a:r>
            <a:r>
              <a:rPr lang="ru-RU" b="1" dirty="0">
                <a:solidFill>
                  <a:schemeClr val="bg1"/>
                </a:solidFill>
              </a:rPr>
              <a:t>&lt;</a:t>
            </a:r>
            <a:r>
              <a:rPr lang="ru-RU" b="1" dirty="0" err="1">
                <a:solidFill>
                  <a:schemeClr val="bg1"/>
                </a:solidFill>
              </a:rPr>
              <a:t>var</a:t>
            </a:r>
            <a:r>
              <a:rPr lang="ru-RU" b="1" dirty="0">
                <a:solidFill>
                  <a:schemeClr val="bg1"/>
                </a:solidFill>
              </a:rPr>
              <a:t>&gt;</a:t>
            </a:r>
            <a:r>
              <a:rPr lang="ru-RU" dirty="0">
                <a:solidFill>
                  <a:schemeClr val="bg1"/>
                </a:solidFill>
              </a:rPr>
              <a:t> и </a:t>
            </a:r>
            <a:r>
              <a:rPr lang="ru-RU" b="1" dirty="0">
                <a:solidFill>
                  <a:schemeClr val="bg1"/>
                </a:solidFill>
              </a:rPr>
              <a:t>&lt;b&gt;</a:t>
            </a:r>
            <a:r>
              <a:rPr lang="ru-RU" dirty="0">
                <a:solidFill>
                  <a:schemeClr val="bg1"/>
                </a:solidFill>
              </a:rPr>
              <a:t> никак не перекрываются и представляют собой соседние элементы. То, что они расположены внутри контейнера </a:t>
            </a:r>
            <a:r>
              <a:rPr lang="ru-RU" b="1" dirty="0">
                <a:solidFill>
                  <a:schemeClr val="bg1"/>
                </a:solidFill>
              </a:rPr>
              <a:t>&lt;p&gt;</a:t>
            </a:r>
            <a:r>
              <a:rPr lang="ru-RU" dirty="0">
                <a:solidFill>
                  <a:schemeClr val="bg1"/>
                </a:solidFill>
              </a:rPr>
              <a:t>, не влияет на их отношение.</a:t>
            </a:r>
            <a:endParaRPr lang="ru-RU" dirty="0">
              <a:solidFill>
                <a:schemeClr val="bg1"/>
              </a:solidFill>
            </a:endParaRPr>
          </a:p>
        </p:txBody>
      </p:sp>
    </p:spTree>
    <p:extLst>
      <p:ext uri="{BB962C8B-B14F-4D97-AF65-F5344CB8AC3E}">
        <p14:creationId xmlns:p14="http://schemas.microsoft.com/office/powerpoint/2010/main" val="4204456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19603" y="116632"/>
            <a:ext cx="5184576" cy="4464496"/>
          </a:xfrm>
        </p:spPr>
        <p:txBody>
          <a:bodyPr>
            <a:normAutofit fontScale="90000"/>
          </a:bodyPr>
          <a:lstStyle/>
          <a:p>
            <a:pPr algn="l"/>
            <a:r>
              <a:rPr lang="en-US" b="1" dirty="0">
                <a:solidFill>
                  <a:srgbClr val="C00000"/>
                </a:solidFill>
              </a:rPr>
              <a:t>&lt;p&gt;</a:t>
            </a:r>
            <a:r>
              <a:rPr lang="en-US" dirty="0" err="1">
                <a:solidFill>
                  <a:schemeClr val="bg1"/>
                </a:solidFill>
              </a:rPr>
              <a:t>Lorem</a:t>
            </a:r>
            <a:r>
              <a:rPr lang="en-US" dirty="0">
                <a:solidFill>
                  <a:schemeClr val="bg1"/>
                </a:solidFill>
              </a:rPr>
              <a:t> </a:t>
            </a:r>
            <a:r>
              <a:rPr lang="ru-RU" dirty="0" smtClean="0">
                <a:solidFill>
                  <a:schemeClr val="bg1"/>
                </a:solidFill>
              </a:rPr>
              <a:t/>
            </a:r>
            <a:br>
              <a:rPr lang="ru-RU" dirty="0" smtClean="0">
                <a:solidFill>
                  <a:schemeClr val="bg1"/>
                </a:solidFill>
              </a:rPr>
            </a:br>
            <a:r>
              <a:rPr lang="en-US" b="1" dirty="0" smtClean="0">
                <a:solidFill>
                  <a:srgbClr val="C00000"/>
                </a:solidFill>
              </a:rPr>
              <a:t>&lt;</a:t>
            </a:r>
            <a:r>
              <a:rPr lang="en-US" b="1" dirty="0">
                <a:solidFill>
                  <a:srgbClr val="C00000"/>
                </a:solidFill>
              </a:rPr>
              <a:t>b&gt;</a:t>
            </a:r>
            <a:r>
              <a:rPr lang="en-US" dirty="0" err="1">
                <a:solidFill>
                  <a:schemeClr val="bg1"/>
                </a:solidFill>
              </a:rPr>
              <a:t>ipsum</a:t>
            </a:r>
            <a:r>
              <a:rPr lang="en-US" dirty="0">
                <a:solidFill>
                  <a:schemeClr val="bg1"/>
                </a:solidFill>
              </a:rPr>
              <a:t> </a:t>
            </a:r>
            <a:r>
              <a:rPr lang="en-US" b="1" dirty="0">
                <a:solidFill>
                  <a:srgbClr val="C00000"/>
                </a:solidFill>
              </a:rPr>
              <a:t>&lt;/b&gt;</a:t>
            </a:r>
            <a:r>
              <a:rPr lang="en-US" dirty="0">
                <a:solidFill>
                  <a:schemeClr val="bg1"/>
                </a:solidFill>
              </a:rPr>
              <a:t> </a:t>
            </a:r>
            <a:r>
              <a:rPr lang="ru-RU" dirty="0" smtClean="0">
                <a:solidFill>
                  <a:schemeClr val="bg1"/>
                </a:solidFill>
              </a:rPr>
              <a:t/>
            </a:r>
            <a:br>
              <a:rPr lang="ru-RU" dirty="0" smtClean="0">
                <a:solidFill>
                  <a:schemeClr val="bg1"/>
                </a:solidFill>
              </a:rPr>
            </a:br>
            <a:r>
              <a:rPr lang="en-US" dirty="0" smtClean="0">
                <a:solidFill>
                  <a:schemeClr val="bg1"/>
                </a:solidFill>
              </a:rPr>
              <a:t>dolor </a:t>
            </a:r>
            <a:r>
              <a:rPr lang="en-US" dirty="0">
                <a:solidFill>
                  <a:schemeClr val="bg1"/>
                </a:solidFill>
              </a:rPr>
              <a:t>sit </a:t>
            </a:r>
            <a:r>
              <a:rPr lang="en-US" dirty="0" err="1">
                <a:solidFill>
                  <a:schemeClr val="bg1"/>
                </a:solidFill>
              </a:rPr>
              <a:t>amet</a:t>
            </a:r>
            <a:r>
              <a:rPr lang="en-US" dirty="0">
                <a:solidFill>
                  <a:schemeClr val="bg1"/>
                </a:solidFill>
              </a:rPr>
              <a:t>, </a:t>
            </a:r>
            <a:r>
              <a:rPr lang="ru-RU" dirty="0" smtClean="0">
                <a:solidFill>
                  <a:schemeClr val="bg1"/>
                </a:solidFill>
              </a:rPr>
              <a:t/>
            </a:r>
            <a:br>
              <a:rPr lang="ru-RU" dirty="0" smtClean="0">
                <a:solidFill>
                  <a:schemeClr val="bg1"/>
                </a:solidFill>
              </a:rPr>
            </a:br>
            <a:r>
              <a:rPr lang="en-US" b="1" dirty="0" smtClean="0">
                <a:solidFill>
                  <a:srgbClr val="C00000"/>
                </a:solidFill>
              </a:rPr>
              <a:t>&lt;</a:t>
            </a:r>
            <a:r>
              <a:rPr lang="en-US" b="1" dirty="0" err="1">
                <a:solidFill>
                  <a:srgbClr val="C00000"/>
                </a:solidFill>
              </a:rPr>
              <a:t>i</a:t>
            </a:r>
            <a:r>
              <a:rPr lang="en-US" b="1" dirty="0">
                <a:solidFill>
                  <a:srgbClr val="C00000"/>
                </a:solidFill>
              </a:rPr>
              <a:t>&gt;</a:t>
            </a:r>
            <a:r>
              <a:rPr lang="en-US" dirty="0" err="1">
                <a:solidFill>
                  <a:schemeClr val="bg1"/>
                </a:solidFill>
              </a:rPr>
              <a:t>consectetuer</a:t>
            </a:r>
            <a:r>
              <a:rPr lang="en-US" b="1" dirty="0">
                <a:solidFill>
                  <a:srgbClr val="C00000"/>
                </a:solidFill>
              </a:rPr>
              <a:t>&lt;/</a:t>
            </a:r>
            <a:r>
              <a:rPr lang="en-US" b="1" dirty="0" err="1">
                <a:solidFill>
                  <a:srgbClr val="C00000"/>
                </a:solidFill>
              </a:rPr>
              <a:t>i</a:t>
            </a:r>
            <a:r>
              <a:rPr lang="en-US" b="1" dirty="0">
                <a:solidFill>
                  <a:srgbClr val="C00000"/>
                </a:solidFill>
              </a:rPr>
              <a:t>&gt;</a:t>
            </a:r>
            <a:r>
              <a:rPr lang="en-US" dirty="0">
                <a:solidFill>
                  <a:schemeClr val="bg1"/>
                </a:solidFill>
              </a:rPr>
              <a:t> </a:t>
            </a:r>
            <a:r>
              <a:rPr lang="ru-RU" dirty="0" smtClean="0">
                <a:solidFill>
                  <a:schemeClr val="bg1"/>
                </a:solidFill>
              </a:rPr>
              <a:t/>
            </a:r>
            <a:br>
              <a:rPr lang="ru-RU" dirty="0" smtClean="0">
                <a:solidFill>
                  <a:schemeClr val="bg1"/>
                </a:solidFill>
              </a:rPr>
            </a:br>
            <a:r>
              <a:rPr lang="en-US" dirty="0" err="1" smtClean="0">
                <a:solidFill>
                  <a:schemeClr val="bg1"/>
                </a:solidFill>
              </a:rPr>
              <a:t>adipiscing</a:t>
            </a:r>
            <a:r>
              <a:rPr lang="en-US" dirty="0" smtClean="0">
                <a:solidFill>
                  <a:schemeClr val="bg1"/>
                </a:solidFill>
              </a:rPr>
              <a:t> </a:t>
            </a:r>
            <a:r>
              <a:rPr lang="ru-RU" dirty="0" smtClean="0">
                <a:solidFill>
                  <a:schemeClr val="bg1"/>
                </a:solidFill>
              </a:rPr>
              <a:t/>
            </a:r>
            <a:br>
              <a:rPr lang="ru-RU" dirty="0" smtClean="0">
                <a:solidFill>
                  <a:schemeClr val="bg1"/>
                </a:solidFill>
              </a:rPr>
            </a:br>
            <a:r>
              <a:rPr lang="en-US" b="1" dirty="0" smtClean="0">
                <a:solidFill>
                  <a:srgbClr val="C00000"/>
                </a:solidFill>
              </a:rPr>
              <a:t>&lt;</a:t>
            </a:r>
            <a:r>
              <a:rPr lang="en-US" b="1" dirty="0" err="1">
                <a:solidFill>
                  <a:srgbClr val="C00000"/>
                </a:solidFill>
              </a:rPr>
              <a:t>tt</a:t>
            </a:r>
            <a:r>
              <a:rPr lang="en-US" b="1" dirty="0">
                <a:solidFill>
                  <a:srgbClr val="C00000"/>
                </a:solidFill>
              </a:rPr>
              <a:t>&gt;</a:t>
            </a:r>
            <a:r>
              <a:rPr lang="en-US" dirty="0" err="1">
                <a:solidFill>
                  <a:schemeClr val="bg1"/>
                </a:solidFill>
              </a:rPr>
              <a:t>elit</a:t>
            </a:r>
            <a:r>
              <a:rPr lang="en-US" b="1" dirty="0">
                <a:solidFill>
                  <a:srgbClr val="C00000"/>
                </a:solidFill>
              </a:rPr>
              <a:t>&lt;/</a:t>
            </a:r>
            <a:r>
              <a:rPr lang="en-US" b="1" dirty="0" err="1">
                <a:solidFill>
                  <a:srgbClr val="C00000"/>
                </a:solidFill>
              </a:rPr>
              <a:t>tt</a:t>
            </a:r>
            <a:r>
              <a:rPr lang="en-US" b="1" dirty="0" smtClean="0">
                <a:solidFill>
                  <a:srgbClr val="C00000"/>
                </a:solidFill>
              </a:rPr>
              <a:t>&gt;</a:t>
            </a:r>
            <a:r>
              <a:rPr lang="ru-RU" b="1" dirty="0" smtClean="0">
                <a:solidFill>
                  <a:srgbClr val="C00000"/>
                </a:solidFill>
              </a:rPr>
              <a:t/>
            </a:r>
            <a:br>
              <a:rPr lang="ru-RU" b="1" dirty="0" smtClean="0">
                <a:solidFill>
                  <a:srgbClr val="C00000"/>
                </a:solidFill>
              </a:rPr>
            </a:br>
            <a:r>
              <a:rPr lang="en-US" b="1" dirty="0" smtClean="0">
                <a:solidFill>
                  <a:srgbClr val="C00000"/>
                </a:solidFill>
              </a:rPr>
              <a:t>&lt;/</a:t>
            </a:r>
            <a:r>
              <a:rPr lang="en-US" b="1" dirty="0">
                <a:solidFill>
                  <a:srgbClr val="C00000"/>
                </a:solidFill>
              </a:rPr>
              <a:t>p&gt;</a:t>
            </a:r>
            <a:endParaRPr lang="ru-RU" b="1" dirty="0">
              <a:solidFill>
                <a:srgbClr val="C00000"/>
              </a:solidFill>
            </a:endParaRPr>
          </a:p>
        </p:txBody>
      </p:sp>
      <p:sp>
        <p:nvSpPr>
          <p:cNvPr id="3" name="Объект 2"/>
          <p:cNvSpPr>
            <a:spLocks noGrp="1"/>
          </p:cNvSpPr>
          <p:nvPr>
            <p:ph idx="1"/>
          </p:nvPr>
        </p:nvSpPr>
        <p:spPr>
          <a:xfrm>
            <a:off x="197091" y="4581128"/>
            <a:ext cx="8229600" cy="2146350"/>
          </a:xfrm>
        </p:spPr>
        <p:txBody>
          <a:bodyPr>
            <a:normAutofit fontScale="92500"/>
          </a:bodyPr>
          <a:lstStyle/>
          <a:p>
            <a:r>
              <a:rPr lang="ru-RU" dirty="0">
                <a:solidFill>
                  <a:schemeClr val="bg1"/>
                </a:solidFill>
              </a:rPr>
              <a:t>Соседними здесь являются теги </a:t>
            </a:r>
            <a:r>
              <a:rPr lang="ru-RU" b="1" dirty="0">
                <a:solidFill>
                  <a:schemeClr val="bg1"/>
                </a:solidFill>
              </a:rPr>
              <a:t>&lt;b&gt;</a:t>
            </a:r>
            <a:r>
              <a:rPr lang="ru-RU" dirty="0">
                <a:solidFill>
                  <a:schemeClr val="bg1"/>
                </a:solidFill>
              </a:rPr>
              <a:t> и </a:t>
            </a:r>
            <a:r>
              <a:rPr lang="ru-RU" b="1" dirty="0">
                <a:solidFill>
                  <a:schemeClr val="bg1"/>
                </a:solidFill>
              </a:rPr>
              <a:t>&lt;i&gt;</a:t>
            </a:r>
            <a:r>
              <a:rPr lang="ru-RU" dirty="0">
                <a:solidFill>
                  <a:schemeClr val="bg1"/>
                </a:solidFill>
              </a:rPr>
              <a:t>, а также </a:t>
            </a:r>
            <a:r>
              <a:rPr lang="ru-RU" b="1" dirty="0">
                <a:solidFill>
                  <a:schemeClr val="bg1"/>
                </a:solidFill>
              </a:rPr>
              <a:t>&lt;i&gt;</a:t>
            </a:r>
            <a:r>
              <a:rPr lang="ru-RU" dirty="0">
                <a:solidFill>
                  <a:schemeClr val="bg1"/>
                </a:solidFill>
              </a:rPr>
              <a:t> и </a:t>
            </a:r>
            <a:r>
              <a:rPr lang="ru-RU" b="1" dirty="0">
                <a:solidFill>
                  <a:schemeClr val="bg1"/>
                </a:solidFill>
              </a:rPr>
              <a:t>&lt;</a:t>
            </a:r>
            <a:r>
              <a:rPr lang="ru-RU" b="1" dirty="0" err="1">
                <a:solidFill>
                  <a:schemeClr val="bg1"/>
                </a:solidFill>
              </a:rPr>
              <a:t>tt</a:t>
            </a:r>
            <a:r>
              <a:rPr lang="ru-RU" b="1" dirty="0">
                <a:solidFill>
                  <a:schemeClr val="bg1"/>
                </a:solidFill>
              </a:rPr>
              <a:t>&gt;</a:t>
            </a:r>
            <a:r>
              <a:rPr lang="ru-RU" dirty="0">
                <a:solidFill>
                  <a:schemeClr val="bg1"/>
                </a:solidFill>
              </a:rPr>
              <a:t>. При этом </a:t>
            </a:r>
            <a:r>
              <a:rPr lang="ru-RU" b="1" dirty="0">
                <a:solidFill>
                  <a:schemeClr val="bg1"/>
                </a:solidFill>
              </a:rPr>
              <a:t>&lt;b&gt;</a:t>
            </a:r>
            <a:r>
              <a:rPr lang="ru-RU" dirty="0">
                <a:solidFill>
                  <a:schemeClr val="bg1"/>
                </a:solidFill>
              </a:rPr>
              <a:t> и </a:t>
            </a:r>
            <a:r>
              <a:rPr lang="ru-RU" b="1" dirty="0">
                <a:solidFill>
                  <a:schemeClr val="bg1"/>
                </a:solidFill>
              </a:rPr>
              <a:t>&lt;</a:t>
            </a:r>
            <a:r>
              <a:rPr lang="ru-RU" b="1" dirty="0" err="1">
                <a:solidFill>
                  <a:schemeClr val="bg1"/>
                </a:solidFill>
              </a:rPr>
              <a:t>tt</a:t>
            </a:r>
            <a:r>
              <a:rPr lang="ru-RU" b="1" dirty="0">
                <a:solidFill>
                  <a:schemeClr val="bg1"/>
                </a:solidFill>
              </a:rPr>
              <a:t>&gt;</a:t>
            </a:r>
            <a:r>
              <a:rPr lang="ru-RU" dirty="0">
                <a:solidFill>
                  <a:schemeClr val="bg1"/>
                </a:solidFill>
              </a:rPr>
              <a:t> к соседним элементам не относятся из-за того, что между ними расположен контейнер </a:t>
            </a:r>
            <a:r>
              <a:rPr lang="ru-RU" b="1" dirty="0">
                <a:solidFill>
                  <a:schemeClr val="bg1"/>
                </a:solidFill>
              </a:rPr>
              <a:t>&lt;i&gt;</a:t>
            </a:r>
            <a:r>
              <a:rPr lang="ru-RU" dirty="0">
                <a:solidFill>
                  <a:schemeClr val="bg1"/>
                </a:solidFill>
              </a:rPr>
              <a:t>.</a:t>
            </a:r>
            <a:endParaRPr lang="ru-RU" dirty="0">
              <a:solidFill>
                <a:schemeClr val="bg1"/>
              </a:solidFill>
            </a:endParaRPr>
          </a:p>
        </p:txBody>
      </p:sp>
    </p:spTree>
    <p:extLst>
      <p:ext uri="{BB962C8B-B14F-4D97-AF65-F5344CB8AC3E}">
        <p14:creationId xmlns:p14="http://schemas.microsoft.com/office/powerpoint/2010/main" val="2187195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88640"/>
            <a:ext cx="8712968" cy="4525963"/>
          </a:xfrm>
        </p:spPr>
        <p:txBody>
          <a:bodyPr>
            <a:noAutofit/>
          </a:bodyPr>
          <a:lstStyle/>
          <a:p>
            <a:pPr marL="0" indent="0">
              <a:buNone/>
            </a:pPr>
            <a:r>
              <a:rPr lang="en-US" sz="2000" dirty="0">
                <a:solidFill>
                  <a:schemeClr val="bg1"/>
                </a:solidFill>
              </a:rPr>
              <a:t>&lt;!DOCTYPE html&gt;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html&gt;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head&gt;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meta</a:t>
            </a:r>
            <a:r>
              <a:rPr lang="en-US" sz="2000" dirty="0">
                <a:solidFill>
                  <a:schemeClr val="bg1"/>
                </a:solidFill>
              </a:rPr>
              <a:t> charset="utf-8</a:t>
            </a:r>
            <a:r>
              <a:rPr lang="en-US" sz="2000" dirty="0" smtClean="0">
                <a:solidFill>
                  <a:schemeClr val="bg1"/>
                </a:solidFill>
              </a:rPr>
              <a:t>"</a:t>
            </a:r>
            <a:r>
              <a:rPr lang="en-US" sz="2000" b="1" dirty="0" smtClean="0">
                <a:solidFill>
                  <a:schemeClr val="bg1"/>
                </a:solidFill>
              </a:rPr>
              <a:t>&gt;</a:t>
            </a:r>
            <a:endParaRPr lang="ru-RU" sz="2000" b="1" dirty="0" smtClean="0">
              <a:solidFill>
                <a:schemeClr val="bg1"/>
              </a:solidFill>
            </a:endParaRPr>
          </a:p>
          <a:p>
            <a:pPr marL="0" indent="0">
              <a:buNone/>
            </a:pPr>
            <a:r>
              <a:rPr lang="en-US" sz="2000" dirty="0" smtClean="0">
                <a:solidFill>
                  <a:schemeClr val="bg1"/>
                </a:solidFill>
              </a:rPr>
              <a:t> </a:t>
            </a:r>
            <a:r>
              <a:rPr lang="en-US" sz="2000" b="1" dirty="0">
                <a:solidFill>
                  <a:schemeClr val="bg1"/>
                </a:solidFill>
              </a:rPr>
              <a:t>&lt;title&gt;</a:t>
            </a:r>
            <a:r>
              <a:rPr lang="ru-RU" sz="2000" dirty="0">
                <a:solidFill>
                  <a:schemeClr val="bg1"/>
                </a:solidFill>
              </a:rPr>
              <a:t>Соседние селекторы</a:t>
            </a:r>
            <a:r>
              <a:rPr lang="ru-RU" sz="2000" b="1" dirty="0">
                <a:solidFill>
                  <a:schemeClr val="bg1"/>
                </a:solidFill>
              </a:rPr>
              <a:t>&lt;/</a:t>
            </a:r>
            <a:r>
              <a:rPr lang="en-US" sz="2000" b="1" dirty="0">
                <a:solidFill>
                  <a:schemeClr val="bg1"/>
                </a:solidFill>
              </a:rPr>
              <a:t>title&gt;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style</a:t>
            </a:r>
            <a:r>
              <a:rPr lang="en-US" sz="2000" b="1" dirty="0" smtClean="0">
                <a:solidFill>
                  <a:schemeClr val="bg1"/>
                </a:solidFill>
              </a:rPr>
              <a:t>&gt;</a:t>
            </a:r>
            <a:endParaRPr lang="ru-RU" sz="2000" b="1" dirty="0" smtClean="0">
              <a:solidFill>
                <a:schemeClr val="bg1"/>
              </a:solidFill>
            </a:endParaRPr>
          </a:p>
          <a:p>
            <a:pPr marL="0" indent="0">
              <a:buNone/>
            </a:pPr>
            <a:r>
              <a:rPr lang="en-US" sz="2000" dirty="0" smtClean="0">
                <a:solidFill>
                  <a:schemeClr val="bg1"/>
                </a:solidFill>
              </a:rPr>
              <a:t> </a:t>
            </a:r>
            <a:r>
              <a:rPr lang="en-US" sz="2000" b="1" dirty="0">
                <a:solidFill>
                  <a:schemeClr val="bg1"/>
                </a:solidFill>
              </a:rPr>
              <a:t>b</a:t>
            </a:r>
            <a:r>
              <a:rPr lang="en-US" sz="2000" dirty="0">
                <a:solidFill>
                  <a:schemeClr val="bg1"/>
                </a:solidFill>
              </a:rPr>
              <a:t> + </a:t>
            </a:r>
            <a:r>
              <a:rPr lang="en-US" sz="2000" b="1" dirty="0" err="1">
                <a:solidFill>
                  <a:schemeClr val="bg1"/>
                </a:solidFill>
              </a:rPr>
              <a:t>i</a:t>
            </a:r>
            <a:r>
              <a:rPr lang="en-US" sz="2000" dirty="0">
                <a:solidFill>
                  <a:schemeClr val="bg1"/>
                </a:solidFill>
              </a:rPr>
              <a:t> </a:t>
            </a:r>
            <a:endParaRPr lang="ru-RU" sz="2000" dirty="0" smtClean="0">
              <a:solidFill>
                <a:schemeClr val="bg1"/>
              </a:solidFill>
            </a:endParaRPr>
          </a:p>
          <a:p>
            <a:pPr marL="0" indent="0">
              <a:buNone/>
            </a:pPr>
            <a:r>
              <a:rPr lang="en-US" sz="2000" dirty="0" smtClean="0">
                <a:solidFill>
                  <a:schemeClr val="bg1"/>
                </a:solidFill>
              </a:rPr>
              <a:t>{ </a:t>
            </a:r>
            <a:r>
              <a:rPr lang="en-US" sz="2000" dirty="0">
                <a:solidFill>
                  <a:schemeClr val="bg1"/>
                </a:solidFill>
              </a:rPr>
              <a:t>color: red; /* </a:t>
            </a:r>
            <a:r>
              <a:rPr lang="ru-RU" sz="2000" dirty="0">
                <a:solidFill>
                  <a:schemeClr val="bg1"/>
                </a:solidFill>
              </a:rPr>
              <a:t>Красный цвет текста */ } </a:t>
            </a:r>
            <a:endParaRPr lang="ru-RU" sz="2000" dirty="0" smtClean="0">
              <a:solidFill>
                <a:schemeClr val="bg1"/>
              </a:solidFill>
            </a:endParaRPr>
          </a:p>
          <a:p>
            <a:pPr marL="0" indent="0">
              <a:buNone/>
            </a:pPr>
            <a:r>
              <a:rPr lang="ru-RU" sz="2000" b="1" dirty="0" smtClean="0">
                <a:solidFill>
                  <a:schemeClr val="bg1"/>
                </a:solidFill>
              </a:rPr>
              <a:t>&lt;/</a:t>
            </a:r>
            <a:r>
              <a:rPr lang="en-US" sz="2000" b="1" dirty="0">
                <a:solidFill>
                  <a:schemeClr val="bg1"/>
                </a:solidFill>
              </a:rPr>
              <a:t>style&gt;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head&gt;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body&gt;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p&gt;</a:t>
            </a:r>
            <a:r>
              <a:rPr lang="en-US" sz="2000" dirty="0" err="1">
                <a:solidFill>
                  <a:schemeClr val="bg1"/>
                </a:solidFill>
              </a:rPr>
              <a:t>Lorem</a:t>
            </a:r>
            <a:r>
              <a:rPr lang="en-US" sz="2000" dirty="0">
                <a:solidFill>
                  <a:schemeClr val="bg1"/>
                </a:solidFill>
              </a:rPr>
              <a:t> </a:t>
            </a:r>
            <a:r>
              <a:rPr lang="en-US" sz="2000" b="1" dirty="0">
                <a:solidFill>
                  <a:schemeClr val="bg1"/>
                </a:solidFill>
              </a:rPr>
              <a:t>&lt;b&gt;</a:t>
            </a:r>
            <a:r>
              <a:rPr lang="en-US" sz="2000" dirty="0" err="1">
                <a:solidFill>
                  <a:schemeClr val="bg1"/>
                </a:solidFill>
              </a:rPr>
              <a:t>ipsum</a:t>
            </a:r>
            <a:r>
              <a:rPr lang="en-US" sz="2000" dirty="0">
                <a:solidFill>
                  <a:schemeClr val="bg1"/>
                </a:solidFill>
              </a:rPr>
              <a:t> </a:t>
            </a:r>
            <a:r>
              <a:rPr lang="en-US" sz="2000" b="1" dirty="0">
                <a:solidFill>
                  <a:schemeClr val="bg1"/>
                </a:solidFill>
              </a:rPr>
              <a:t>&lt;/b&gt;</a:t>
            </a:r>
            <a:r>
              <a:rPr lang="en-US" sz="2000" dirty="0">
                <a:solidFill>
                  <a:schemeClr val="bg1"/>
                </a:solidFill>
              </a:rPr>
              <a:t> dolor sit </a:t>
            </a:r>
            <a:r>
              <a:rPr lang="en-US" sz="2000" dirty="0" err="1">
                <a:solidFill>
                  <a:schemeClr val="bg1"/>
                </a:solidFill>
              </a:rPr>
              <a:t>amet</a:t>
            </a:r>
            <a:r>
              <a:rPr lang="en-US" sz="2000" dirty="0">
                <a:solidFill>
                  <a:schemeClr val="bg1"/>
                </a:solidFill>
              </a:rPr>
              <a:t>, </a:t>
            </a:r>
            <a:r>
              <a:rPr lang="en-US" sz="2000" b="1" dirty="0">
                <a:solidFill>
                  <a:schemeClr val="bg1"/>
                </a:solidFill>
              </a:rPr>
              <a:t>&lt;</a:t>
            </a:r>
            <a:r>
              <a:rPr lang="en-US" sz="2000" b="1" dirty="0" err="1">
                <a:solidFill>
                  <a:schemeClr val="bg1"/>
                </a:solidFill>
              </a:rPr>
              <a:t>i</a:t>
            </a:r>
            <a:r>
              <a:rPr lang="en-US" sz="2000" b="1" dirty="0">
                <a:solidFill>
                  <a:schemeClr val="bg1"/>
                </a:solidFill>
              </a:rPr>
              <a:t>&gt;</a:t>
            </a:r>
            <a:r>
              <a:rPr lang="en-US" sz="2000" dirty="0" err="1">
                <a:solidFill>
                  <a:schemeClr val="bg1"/>
                </a:solidFill>
              </a:rPr>
              <a:t>consectetuer</a:t>
            </a:r>
            <a:r>
              <a:rPr lang="en-US" sz="2000" b="1" dirty="0">
                <a:solidFill>
                  <a:schemeClr val="bg1"/>
                </a:solidFill>
              </a:rPr>
              <a:t>&lt;/</a:t>
            </a:r>
            <a:r>
              <a:rPr lang="en-US" sz="2000" b="1" dirty="0" err="1">
                <a:solidFill>
                  <a:schemeClr val="bg1"/>
                </a:solidFill>
              </a:rPr>
              <a:t>i</a:t>
            </a:r>
            <a:r>
              <a:rPr lang="en-US" sz="2000" b="1" dirty="0">
                <a:solidFill>
                  <a:schemeClr val="bg1"/>
                </a:solidFill>
              </a:rPr>
              <a:t>&gt;</a:t>
            </a:r>
            <a:r>
              <a:rPr lang="en-US" sz="2000" dirty="0">
                <a:solidFill>
                  <a:schemeClr val="bg1"/>
                </a:solidFill>
              </a:rPr>
              <a:t> </a:t>
            </a:r>
            <a:r>
              <a:rPr lang="en-US" sz="2000" dirty="0" err="1">
                <a:solidFill>
                  <a:schemeClr val="bg1"/>
                </a:solidFill>
              </a:rPr>
              <a:t>adipiscing</a:t>
            </a:r>
            <a:r>
              <a:rPr lang="en-US" sz="2000" dirty="0">
                <a:solidFill>
                  <a:schemeClr val="bg1"/>
                </a:solidFill>
              </a:rPr>
              <a:t> </a:t>
            </a:r>
            <a:r>
              <a:rPr lang="en-US" sz="2000" dirty="0" err="1">
                <a:solidFill>
                  <a:schemeClr val="bg1"/>
                </a:solidFill>
              </a:rPr>
              <a:t>elit</a:t>
            </a:r>
            <a:r>
              <a:rPr lang="en-US" sz="2000" dirty="0" smtClean="0">
                <a:solidFill>
                  <a:schemeClr val="bg1"/>
                </a:solidFill>
              </a:rPr>
              <a:t>.</a:t>
            </a:r>
            <a:r>
              <a:rPr lang="en-US" sz="2000" b="1" dirty="0" smtClean="0">
                <a:solidFill>
                  <a:schemeClr val="bg1"/>
                </a:solidFill>
              </a:rPr>
              <a:t>&lt;/</a:t>
            </a:r>
            <a:r>
              <a:rPr lang="en-US" sz="2000" b="1" dirty="0">
                <a:solidFill>
                  <a:schemeClr val="bg1"/>
                </a:solidFill>
              </a:rPr>
              <a:t>p&gt;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p&gt;</a:t>
            </a:r>
            <a:r>
              <a:rPr lang="en-US" sz="2000" dirty="0" err="1">
                <a:solidFill>
                  <a:schemeClr val="bg1"/>
                </a:solidFill>
              </a:rPr>
              <a:t>Lorem</a:t>
            </a:r>
            <a:r>
              <a:rPr lang="en-US" sz="2000" dirty="0">
                <a:solidFill>
                  <a:schemeClr val="bg1"/>
                </a:solidFill>
              </a:rPr>
              <a:t> </a:t>
            </a:r>
            <a:r>
              <a:rPr lang="en-US" sz="2000" dirty="0" err="1">
                <a:solidFill>
                  <a:schemeClr val="bg1"/>
                </a:solidFill>
              </a:rPr>
              <a:t>ipsum</a:t>
            </a:r>
            <a:r>
              <a:rPr lang="en-US" sz="2000" dirty="0">
                <a:solidFill>
                  <a:schemeClr val="bg1"/>
                </a:solidFill>
              </a:rPr>
              <a:t> dolor sit </a:t>
            </a:r>
            <a:r>
              <a:rPr lang="en-US" sz="2000" dirty="0" err="1">
                <a:solidFill>
                  <a:schemeClr val="bg1"/>
                </a:solidFill>
              </a:rPr>
              <a:t>amet</a:t>
            </a:r>
            <a:r>
              <a:rPr lang="en-US" sz="2000" dirty="0">
                <a:solidFill>
                  <a:schemeClr val="bg1"/>
                </a:solidFill>
              </a:rPr>
              <a:t>, </a:t>
            </a:r>
            <a:r>
              <a:rPr lang="en-US" sz="2000" b="1" dirty="0" smtClean="0">
                <a:solidFill>
                  <a:schemeClr val="bg1"/>
                </a:solidFill>
              </a:rPr>
              <a:t>&lt;</a:t>
            </a:r>
            <a:r>
              <a:rPr lang="en-US" sz="2000" b="1" dirty="0" err="1">
                <a:solidFill>
                  <a:schemeClr val="bg1"/>
                </a:solidFill>
              </a:rPr>
              <a:t>i</a:t>
            </a:r>
            <a:r>
              <a:rPr lang="en-US" sz="2000" b="1" dirty="0">
                <a:solidFill>
                  <a:schemeClr val="bg1"/>
                </a:solidFill>
              </a:rPr>
              <a:t>&gt;</a:t>
            </a:r>
            <a:r>
              <a:rPr lang="en-US" sz="2000" dirty="0" err="1">
                <a:solidFill>
                  <a:schemeClr val="bg1"/>
                </a:solidFill>
              </a:rPr>
              <a:t>consectetuer</a:t>
            </a:r>
            <a:r>
              <a:rPr lang="en-US" sz="2000" b="1" dirty="0">
                <a:solidFill>
                  <a:schemeClr val="bg1"/>
                </a:solidFill>
              </a:rPr>
              <a:t>&lt;/</a:t>
            </a:r>
            <a:r>
              <a:rPr lang="en-US" sz="2000" b="1" dirty="0" err="1">
                <a:solidFill>
                  <a:schemeClr val="bg1"/>
                </a:solidFill>
              </a:rPr>
              <a:t>i</a:t>
            </a:r>
            <a:r>
              <a:rPr lang="en-US" sz="2000" b="1" dirty="0">
                <a:solidFill>
                  <a:schemeClr val="bg1"/>
                </a:solidFill>
              </a:rPr>
              <a:t>&gt;</a:t>
            </a:r>
            <a:r>
              <a:rPr lang="en-US" sz="2000" dirty="0">
                <a:solidFill>
                  <a:schemeClr val="bg1"/>
                </a:solidFill>
              </a:rPr>
              <a:t> </a:t>
            </a:r>
            <a:r>
              <a:rPr lang="en-US" sz="2000" dirty="0" err="1">
                <a:solidFill>
                  <a:schemeClr val="bg1"/>
                </a:solidFill>
              </a:rPr>
              <a:t>adipiscing</a:t>
            </a:r>
            <a:r>
              <a:rPr lang="en-US" sz="2000" dirty="0">
                <a:solidFill>
                  <a:schemeClr val="bg1"/>
                </a:solidFill>
              </a:rPr>
              <a:t> </a:t>
            </a:r>
            <a:r>
              <a:rPr lang="en-US" sz="2000" dirty="0" err="1">
                <a:solidFill>
                  <a:schemeClr val="bg1"/>
                </a:solidFill>
              </a:rPr>
              <a:t>elit</a:t>
            </a:r>
            <a:r>
              <a:rPr lang="en-US" sz="2000" dirty="0" smtClean="0">
                <a:solidFill>
                  <a:schemeClr val="bg1"/>
                </a:solidFill>
              </a:rPr>
              <a:t>.</a:t>
            </a:r>
            <a:r>
              <a:rPr lang="en-US" sz="2000" b="1" dirty="0" smtClean="0">
                <a:solidFill>
                  <a:schemeClr val="bg1"/>
                </a:solidFill>
              </a:rPr>
              <a:t>&lt;/</a:t>
            </a:r>
            <a:r>
              <a:rPr lang="en-US" sz="2000" b="1" dirty="0">
                <a:solidFill>
                  <a:schemeClr val="bg1"/>
                </a:solidFill>
              </a:rPr>
              <a:t>p&gt;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body</a:t>
            </a:r>
            <a:r>
              <a:rPr lang="en-US" sz="2000" b="1" dirty="0" smtClean="0">
                <a:solidFill>
                  <a:schemeClr val="bg1"/>
                </a:solidFill>
              </a:rPr>
              <a:t>&gt;</a:t>
            </a:r>
            <a:endParaRPr lang="ru-RU" sz="2000" b="1" dirty="0" smtClean="0">
              <a:solidFill>
                <a:schemeClr val="bg1"/>
              </a:solidFill>
            </a:endParaRPr>
          </a:p>
          <a:p>
            <a:pPr marL="0" indent="0">
              <a:buNone/>
            </a:pPr>
            <a:r>
              <a:rPr lang="en-US" sz="2000" dirty="0" smtClean="0">
                <a:solidFill>
                  <a:schemeClr val="bg1"/>
                </a:solidFill>
              </a:rPr>
              <a:t> </a:t>
            </a:r>
            <a:r>
              <a:rPr lang="en-US" sz="2000" b="1" dirty="0">
                <a:solidFill>
                  <a:schemeClr val="bg1"/>
                </a:solidFill>
              </a:rPr>
              <a:t>&lt;/html&gt;</a:t>
            </a:r>
            <a:endParaRPr lang="ru-RU" sz="2000" dirty="0">
              <a:solidFill>
                <a:schemeClr val="bg1"/>
              </a:solidFill>
            </a:endParaRPr>
          </a:p>
        </p:txBody>
      </p:sp>
      <p:pic>
        <p:nvPicPr>
          <p:cNvPr id="1026" name="Picture 2" descr="ÐÑÐ°ÑÐ½ÑÐ¹ ÑÐ²ÐµÑ ÑÐµÐºÑÑÐ° Ð´Ð»Ñ ÑÐ¾ÑÐµÐ´Ð½Ð¸Ñ ÑÐµÐ»ÐµÐºÑÐ¾ÑÐ¾Ð²"/>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537096"/>
            <a:ext cx="375285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269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solidFill>
                  <a:schemeClr val="bg1">
                    <a:lumMod val="95000"/>
                    <a:lumOff val="5000"/>
                  </a:schemeClr>
                </a:solidFill>
              </a:rPr>
              <a:t>Родственные селекторы</a:t>
            </a:r>
            <a:r>
              <a:rPr lang="ru-RU" b="1" dirty="0"/>
              <a:t/>
            </a:r>
            <a:br>
              <a:rPr lang="ru-RU" b="1" dirty="0"/>
            </a:br>
            <a:endParaRPr lang="ru-RU" dirty="0"/>
          </a:p>
        </p:txBody>
      </p:sp>
      <p:sp>
        <p:nvSpPr>
          <p:cNvPr id="3" name="Объект 2"/>
          <p:cNvSpPr>
            <a:spLocks noGrp="1"/>
          </p:cNvSpPr>
          <p:nvPr>
            <p:ph idx="1"/>
          </p:nvPr>
        </p:nvSpPr>
        <p:spPr>
          <a:xfrm>
            <a:off x="180020" y="3140968"/>
            <a:ext cx="8424936" cy="4525963"/>
          </a:xfrm>
        </p:spPr>
        <p:txBody>
          <a:bodyPr>
            <a:normAutofit/>
          </a:bodyPr>
          <a:lstStyle/>
          <a:p>
            <a:r>
              <a:rPr lang="ru-RU" dirty="0">
                <a:solidFill>
                  <a:schemeClr val="bg1"/>
                </a:solidFill>
              </a:rPr>
              <a:t>Родственные селекторы по своему поведению похожи на соседние селекторы (запись вида E + F), но в отличие от них стилевые правила применяются ко всем близлежащим элементам</a:t>
            </a:r>
            <a:r>
              <a:rPr lang="ru-RU" dirty="0" smtClean="0">
                <a:solidFill>
                  <a:schemeClr val="bg1"/>
                </a:solidFill>
              </a:rPr>
              <a:t>.</a:t>
            </a:r>
          </a:p>
          <a:p>
            <a:pPr marL="0" indent="0">
              <a:buNone/>
            </a:pPr>
            <a:endParaRPr lang="ru-RU" dirty="0">
              <a:solidFill>
                <a:schemeClr val="bg1"/>
              </a:solidFill>
            </a:endParaRPr>
          </a:p>
        </p:txBody>
      </p:sp>
      <p:sp>
        <p:nvSpPr>
          <p:cNvPr id="4" name="Прямоугольник 3"/>
          <p:cNvSpPr/>
          <p:nvPr/>
        </p:nvSpPr>
        <p:spPr>
          <a:xfrm>
            <a:off x="0" y="980728"/>
            <a:ext cx="8784976" cy="646331"/>
          </a:xfrm>
          <a:prstGeom prst="rect">
            <a:avLst/>
          </a:prstGeom>
        </p:spPr>
        <p:txBody>
          <a:bodyPr wrap="square">
            <a:spAutoFit/>
          </a:bodyPr>
          <a:lstStyle/>
          <a:p>
            <a:r>
              <a:rPr lang="ru-RU" sz="3600" b="1" dirty="0">
                <a:solidFill>
                  <a:srgbClr val="C00000"/>
                </a:solidFill>
                <a:latin typeface="Courier New" panose="02070309020205020404" pitchFamily="49" charset="0"/>
              </a:rPr>
              <a:t>E ~ F { Описание правил стиля }</a:t>
            </a:r>
            <a:endParaRPr lang="ru-RU" sz="3600" b="1" dirty="0">
              <a:solidFill>
                <a:srgbClr val="C00000"/>
              </a:solidFill>
            </a:endParaRPr>
          </a:p>
        </p:txBody>
      </p:sp>
      <p:sp>
        <p:nvSpPr>
          <p:cNvPr id="5" name="Прямоугольник 4"/>
          <p:cNvSpPr/>
          <p:nvPr/>
        </p:nvSpPr>
        <p:spPr>
          <a:xfrm>
            <a:off x="53752" y="2009983"/>
            <a:ext cx="9036496" cy="646331"/>
          </a:xfrm>
          <a:prstGeom prst="rect">
            <a:avLst/>
          </a:prstGeom>
        </p:spPr>
        <p:txBody>
          <a:bodyPr wrap="square">
            <a:spAutoFit/>
          </a:bodyPr>
          <a:lstStyle/>
          <a:p>
            <a:r>
              <a:rPr lang="ru-RU" dirty="0">
                <a:solidFill>
                  <a:srgbClr val="000000"/>
                </a:solidFill>
                <a:latin typeface="Arial" panose="020B0604020202020204" pitchFamily="34" charset="0"/>
              </a:rPr>
              <a:t> Стиль при такой записи применяется к элементу F в том случае, если он имеет того же родителя, что и элемент E и следует сразу после него.</a:t>
            </a:r>
            <a:endParaRPr lang="ru-RU" dirty="0"/>
          </a:p>
        </p:txBody>
      </p:sp>
    </p:spTree>
    <p:extLst>
      <p:ext uri="{BB962C8B-B14F-4D97-AF65-F5344CB8AC3E}">
        <p14:creationId xmlns:p14="http://schemas.microsoft.com/office/powerpoint/2010/main" val="38707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60116" y="2132856"/>
            <a:ext cx="8424936" cy="1938992"/>
          </a:xfrm>
          <a:prstGeom prst="rect">
            <a:avLst/>
          </a:prstGeom>
        </p:spPr>
        <p:txBody>
          <a:bodyPr wrap="square">
            <a:spAutoFit/>
          </a:bodyPr>
          <a:lstStyle/>
          <a:p>
            <a:pPr algn="ctr"/>
            <a:r>
              <a:rPr lang="ru-RU" sz="6000" dirty="0">
                <a:solidFill>
                  <a:schemeClr val="bg1"/>
                </a:solidFill>
                <a:effectLst>
                  <a:outerShdw blurRad="38100" dist="38100" dir="2700000" algn="tl">
                    <a:srgbClr val="000000">
                      <a:alpha val="43137"/>
                    </a:srgbClr>
                  </a:outerShdw>
                </a:effectLst>
              </a:rPr>
              <a:t> Вложенность и наследование в CSS.</a:t>
            </a:r>
          </a:p>
        </p:txBody>
      </p:sp>
    </p:spTree>
    <p:extLst>
      <p:ext uri="{BB962C8B-B14F-4D97-AF65-F5344CB8AC3E}">
        <p14:creationId xmlns:p14="http://schemas.microsoft.com/office/powerpoint/2010/main" val="85749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solidFill>
                  <a:schemeClr val="bg1">
                    <a:lumMod val="95000"/>
                    <a:lumOff val="5000"/>
                  </a:schemeClr>
                </a:solidFill>
              </a:rPr>
              <a:t>Родственные селекторы</a:t>
            </a:r>
            <a:r>
              <a:rPr lang="ru-RU" b="1" dirty="0"/>
              <a:t/>
            </a:r>
            <a:br>
              <a:rPr lang="ru-RU" b="1" dirty="0"/>
            </a:br>
            <a:endParaRPr lang="ru-RU" dirty="0"/>
          </a:p>
        </p:txBody>
      </p:sp>
      <p:sp>
        <p:nvSpPr>
          <p:cNvPr id="3" name="Объект 2"/>
          <p:cNvSpPr>
            <a:spLocks noGrp="1"/>
          </p:cNvSpPr>
          <p:nvPr>
            <p:ph idx="1"/>
          </p:nvPr>
        </p:nvSpPr>
        <p:spPr>
          <a:xfrm>
            <a:off x="180020" y="2123728"/>
            <a:ext cx="8424936" cy="4525963"/>
          </a:xfrm>
        </p:spPr>
        <p:txBody>
          <a:bodyPr>
            <a:normAutofit/>
          </a:bodyPr>
          <a:lstStyle/>
          <a:p>
            <a:r>
              <a:rPr lang="ru-RU" dirty="0" smtClean="0">
                <a:solidFill>
                  <a:schemeClr val="bg1"/>
                </a:solidFill>
              </a:rPr>
              <a:t>Стиль </a:t>
            </a:r>
            <a:r>
              <a:rPr lang="ru-RU" dirty="0">
                <a:solidFill>
                  <a:schemeClr val="bg1"/>
                </a:solidFill>
              </a:rPr>
              <a:t>будет применяться ко всем элементам </a:t>
            </a:r>
            <a:r>
              <a:rPr lang="ru-RU" b="1" dirty="0">
                <a:solidFill>
                  <a:schemeClr val="bg1"/>
                </a:solidFill>
              </a:rPr>
              <a:t>&lt;p&gt;</a:t>
            </a:r>
            <a:r>
              <a:rPr lang="ru-RU" dirty="0">
                <a:solidFill>
                  <a:schemeClr val="bg1"/>
                </a:solidFill>
              </a:rPr>
              <a:t>, располагающихся после заголовка </a:t>
            </a:r>
            <a:r>
              <a:rPr lang="ru-RU" b="1" dirty="0">
                <a:solidFill>
                  <a:schemeClr val="bg1"/>
                </a:solidFill>
              </a:rPr>
              <a:t>&lt;h1&gt;</a:t>
            </a:r>
            <a:r>
              <a:rPr lang="ru-RU" dirty="0">
                <a:solidFill>
                  <a:schemeClr val="bg1"/>
                </a:solidFill>
              </a:rPr>
              <a:t>. </a:t>
            </a:r>
            <a:endParaRPr lang="ru-RU" dirty="0" smtClean="0">
              <a:solidFill>
                <a:schemeClr val="bg1"/>
              </a:solidFill>
            </a:endParaRPr>
          </a:p>
          <a:p>
            <a:r>
              <a:rPr lang="ru-RU" dirty="0" smtClean="0">
                <a:solidFill>
                  <a:schemeClr val="bg1"/>
                </a:solidFill>
              </a:rPr>
              <a:t>При </a:t>
            </a:r>
            <a:r>
              <a:rPr lang="ru-RU" dirty="0">
                <a:solidFill>
                  <a:schemeClr val="bg1"/>
                </a:solidFill>
              </a:rPr>
              <a:t>этом </a:t>
            </a:r>
            <a:r>
              <a:rPr lang="ru-RU" b="1" dirty="0">
                <a:solidFill>
                  <a:schemeClr val="bg1"/>
                </a:solidFill>
              </a:rPr>
              <a:t>&lt;h1&gt;</a:t>
            </a:r>
            <a:r>
              <a:rPr lang="ru-RU" dirty="0">
                <a:solidFill>
                  <a:schemeClr val="bg1"/>
                </a:solidFill>
              </a:rPr>
              <a:t> и </a:t>
            </a:r>
            <a:r>
              <a:rPr lang="ru-RU" b="1" dirty="0">
                <a:solidFill>
                  <a:schemeClr val="bg1"/>
                </a:solidFill>
              </a:rPr>
              <a:t>&lt;p&gt;</a:t>
            </a:r>
            <a:r>
              <a:rPr lang="ru-RU" dirty="0">
                <a:solidFill>
                  <a:schemeClr val="bg1"/>
                </a:solidFill>
              </a:rPr>
              <a:t> должны иметь общего родителя, так что если </a:t>
            </a:r>
            <a:r>
              <a:rPr lang="ru-RU" b="1" dirty="0">
                <a:solidFill>
                  <a:schemeClr val="bg1"/>
                </a:solidFill>
              </a:rPr>
              <a:t>&lt;p&gt;</a:t>
            </a:r>
            <a:r>
              <a:rPr lang="ru-RU" dirty="0">
                <a:solidFill>
                  <a:schemeClr val="bg1"/>
                </a:solidFill>
              </a:rPr>
              <a:t> вставить внутрь </a:t>
            </a:r>
            <a:r>
              <a:rPr lang="ru-RU" b="1" dirty="0">
                <a:solidFill>
                  <a:schemeClr val="bg1"/>
                </a:solidFill>
              </a:rPr>
              <a:t>&lt;</a:t>
            </a:r>
            <a:r>
              <a:rPr lang="ru-RU" b="1" dirty="0" err="1">
                <a:solidFill>
                  <a:schemeClr val="bg1"/>
                </a:solidFill>
              </a:rPr>
              <a:t>div</a:t>
            </a:r>
            <a:r>
              <a:rPr lang="ru-RU" b="1" dirty="0">
                <a:solidFill>
                  <a:schemeClr val="bg1"/>
                </a:solidFill>
              </a:rPr>
              <a:t>&gt;</a:t>
            </a:r>
            <a:r>
              <a:rPr lang="ru-RU" dirty="0">
                <a:solidFill>
                  <a:schemeClr val="bg1"/>
                </a:solidFill>
              </a:rPr>
              <a:t>, то стили применяться уже не будут.</a:t>
            </a:r>
            <a:endParaRPr lang="ru-RU" dirty="0">
              <a:solidFill>
                <a:schemeClr val="bg1"/>
              </a:solidFill>
            </a:endParaRPr>
          </a:p>
        </p:txBody>
      </p:sp>
      <p:sp>
        <p:nvSpPr>
          <p:cNvPr id="4" name="Прямоугольник 3"/>
          <p:cNvSpPr/>
          <p:nvPr/>
        </p:nvSpPr>
        <p:spPr>
          <a:xfrm>
            <a:off x="0" y="980728"/>
            <a:ext cx="8784976" cy="646331"/>
          </a:xfrm>
          <a:prstGeom prst="rect">
            <a:avLst/>
          </a:prstGeom>
        </p:spPr>
        <p:txBody>
          <a:bodyPr wrap="square">
            <a:spAutoFit/>
          </a:bodyPr>
          <a:lstStyle/>
          <a:p>
            <a:r>
              <a:rPr lang="ru-RU" sz="3600" b="1" dirty="0">
                <a:solidFill>
                  <a:schemeClr val="bg1"/>
                </a:solidFill>
              </a:rPr>
              <a:t>h1~p</a:t>
            </a:r>
            <a:r>
              <a:rPr lang="ru-RU" sz="3600" b="1" dirty="0" smtClean="0">
                <a:solidFill>
                  <a:srgbClr val="C00000"/>
                </a:solidFill>
                <a:latin typeface="Courier New" panose="02070309020205020404" pitchFamily="49" charset="0"/>
              </a:rPr>
              <a:t>{ </a:t>
            </a:r>
            <a:r>
              <a:rPr lang="ru-RU" sz="3600" b="1" dirty="0">
                <a:solidFill>
                  <a:srgbClr val="C00000"/>
                </a:solidFill>
                <a:latin typeface="Courier New" panose="02070309020205020404" pitchFamily="49" charset="0"/>
              </a:rPr>
              <a:t>Описание правил стиля }</a:t>
            </a:r>
            <a:endParaRPr lang="ru-RU" sz="3600" b="1" dirty="0">
              <a:solidFill>
                <a:srgbClr val="C00000"/>
              </a:solidFill>
            </a:endParaRPr>
          </a:p>
        </p:txBody>
      </p:sp>
    </p:spTree>
    <p:extLst>
      <p:ext uri="{BB962C8B-B14F-4D97-AF65-F5344CB8AC3E}">
        <p14:creationId xmlns:p14="http://schemas.microsoft.com/office/powerpoint/2010/main" val="1537266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chemeClr val="bg1"/>
                </a:solidFill>
              </a:rPr>
              <a:t>Здесь красный цвет текста будет установлен для всех абзацев.</a:t>
            </a:r>
            <a:endParaRPr lang="ru-RU" dirty="0">
              <a:solidFill>
                <a:schemeClr val="bg1"/>
              </a:solidFill>
            </a:endParaRPr>
          </a:p>
        </p:txBody>
      </p:sp>
      <p:sp>
        <p:nvSpPr>
          <p:cNvPr id="3" name="Объект 2"/>
          <p:cNvSpPr>
            <a:spLocks noGrp="1"/>
          </p:cNvSpPr>
          <p:nvPr>
            <p:ph idx="1"/>
          </p:nvPr>
        </p:nvSpPr>
        <p:spPr>
          <a:xfrm>
            <a:off x="1686508" y="1844824"/>
            <a:ext cx="5770984" cy="4525963"/>
          </a:xfrm>
        </p:spPr>
        <p:txBody>
          <a:bodyPr/>
          <a:lstStyle/>
          <a:p>
            <a:pPr marL="0" indent="0">
              <a:buNone/>
            </a:pPr>
            <a:r>
              <a:rPr lang="en-US" b="1" dirty="0">
                <a:solidFill>
                  <a:srgbClr val="C00000"/>
                </a:solidFill>
              </a:rPr>
              <a:t>h1 ~ p </a:t>
            </a:r>
            <a:r>
              <a:rPr lang="en-US" dirty="0">
                <a:solidFill>
                  <a:schemeClr val="bg1"/>
                </a:solidFill>
              </a:rPr>
              <a:t>{ color: red; } </a:t>
            </a:r>
            <a:endParaRPr lang="ru-RU" dirty="0" smtClean="0">
              <a:solidFill>
                <a:schemeClr val="bg1"/>
              </a:solidFill>
            </a:endParaRPr>
          </a:p>
          <a:p>
            <a:pPr marL="0" indent="0">
              <a:buNone/>
            </a:pPr>
            <a:r>
              <a:rPr lang="en-US" b="1" dirty="0" smtClean="0">
                <a:solidFill>
                  <a:schemeClr val="bg1"/>
                </a:solidFill>
              </a:rPr>
              <a:t>&lt;</a:t>
            </a:r>
            <a:r>
              <a:rPr lang="en-US" b="1" dirty="0">
                <a:solidFill>
                  <a:schemeClr val="bg1"/>
                </a:solidFill>
              </a:rPr>
              <a:t>h1&gt;</a:t>
            </a:r>
            <a:r>
              <a:rPr lang="ru-RU" dirty="0">
                <a:solidFill>
                  <a:schemeClr val="bg1"/>
                </a:solidFill>
              </a:rPr>
              <a:t>Заголовок</a:t>
            </a:r>
            <a:r>
              <a:rPr lang="ru-RU" b="1" dirty="0">
                <a:solidFill>
                  <a:schemeClr val="bg1"/>
                </a:solidFill>
              </a:rPr>
              <a:t>&lt;/</a:t>
            </a:r>
            <a:r>
              <a:rPr lang="en-US" b="1" dirty="0">
                <a:solidFill>
                  <a:schemeClr val="bg1"/>
                </a:solidFill>
              </a:rPr>
              <a:t>h1&gt;</a:t>
            </a:r>
            <a:r>
              <a:rPr lang="en-US" dirty="0">
                <a:solidFill>
                  <a:schemeClr val="bg1"/>
                </a:solidFill>
              </a:rPr>
              <a:t> </a:t>
            </a:r>
            <a:endParaRPr lang="ru-RU" dirty="0" smtClean="0">
              <a:solidFill>
                <a:schemeClr val="bg1"/>
              </a:solidFill>
            </a:endParaRPr>
          </a:p>
          <a:p>
            <a:pPr marL="0" indent="0">
              <a:buNone/>
            </a:pPr>
            <a:r>
              <a:rPr lang="en-US" b="1" dirty="0" smtClean="0">
                <a:solidFill>
                  <a:schemeClr val="bg1"/>
                </a:solidFill>
              </a:rPr>
              <a:t>&lt;</a:t>
            </a:r>
            <a:r>
              <a:rPr lang="en-US" b="1" dirty="0">
                <a:solidFill>
                  <a:schemeClr val="bg1"/>
                </a:solidFill>
              </a:rPr>
              <a:t>p&gt;</a:t>
            </a:r>
            <a:r>
              <a:rPr lang="ru-RU" dirty="0">
                <a:solidFill>
                  <a:schemeClr val="bg1"/>
                </a:solidFill>
              </a:rPr>
              <a:t>Абзац 1</a:t>
            </a:r>
            <a:r>
              <a:rPr lang="ru-RU" b="1" dirty="0">
                <a:solidFill>
                  <a:schemeClr val="bg1"/>
                </a:solidFill>
              </a:rPr>
              <a:t>&lt;/</a:t>
            </a:r>
            <a:r>
              <a:rPr lang="en-US" b="1" dirty="0">
                <a:solidFill>
                  <a:schemeClr val="bg1"/>
                </a:solidFill>
              </a:rPr>
              <a:t>p&gt;</a:t>
            </a:r>
            <a:r>
              <a:rPr lang="en-US" dirty="0">
                <a:solidFill>
                  <a:schemeClr val="bg1"/>
                </a:solidFill>
              </a:rPr>
              <a:t> </a:t>
            </a:r>
            <a:endParaRPr lang="ru-RU" dirty="0" smtClean="0">
              <a:solidFill>
                <a:schemeClr val="bg1"/>
              </a:solidFill>
            </a:endParaRPr>
          </a:p>
          <a:p>
            <a:pPr marL="0" indent="0">
              <a:buNone/>
            </a:pPr>
            <a:r>
              <a:rPr lang="en-US" b="1" dirty="0" smtClean="0">
                <a:solidFill>
                  <a:schemeClr val="bg1"/>
                </a:solidFill>
              </a:rPr>
              <a:t>&lt;</a:t>
            </a:r>
            <a:r>
              <a:rPr lang="en-US" b="1" dirty="0">
                <a:solidFill>
                  <a:schemeClr val="bg1"/>
                </a:solidFill>
              </a:rPr>
              <a:t>p&gt;</a:t>
            </a:r>
            <a:r>
              <a:rPr lang="ru-RU" dirty="0">
                <a:solidFill>
                  <a:schemeClr val="bg1"/>
                </a:solidFill>
              </a:rPr>
              <a:t>Абзац 2</a:t>
            </a:r>
            <a:r>
              <a:rPr lang="ru-RU" b="1" dirty="0">
                <a:solidFill>
                  <a:schemeClr val="bg1"/>
                </a:solidFill>
              </a:rPr>
              <a:t>&lt;/</a:t>
            </a:r>
            <a:r>
              <a:rPr lang="en-US" b="1" dirty="0">
                <a:solidFill>
                  <a:schemeClr val="bg1"/>
                </a:solidFill>
              </a:rPr>
              <a:t>p&gt;</a:t>
            </a:r>
            <a:endParaRPr lang="ru-RU" dirty="0">
              <a:solidFill>
                <a:schemeClr val="bg1"/>
              </a:solidFill>
            </a:endParaRPr>
          </a:p>
        </p:txBody>
      </p:sp>
    </p:spTree>
    <p:extLst>
      <p:ext uri="{BB962C8B-B14F-4D97-AF65-F5344CB8AC3E}">
        <p14:creationId xmlns:p14="http://schemas.microsoft.com/office/powerpoint/2010/main" val="2587178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332656"/>
            <a:ext cx="8712968" cy="1143000"/>
          </a:xfrm>
        </p:spPr>
        <p:txBody>
          <a:bodyPr>
            <a:noAutofit/>
          </a:bodyPr>
          <a:lstStyle/>
          <a:p>
            <a:pPr algn="l"/>
            <a:r>
              <a:rPr lang="ru-RU" sz="2800" dirty="0">
                <a:solidFill>
                  <a:schemeClr val="bg1"/>
                </a:solidFill>
              </a:rPr>
              <a:t>Здесь красный цвет текста будет установлен для первого и третьего абзацев. Ко второму абзацу стиль не применяется, поскольку </a:t>
            </a:r>
            <a:r>
              <a:rPr lang="ru-RU" sz="2800" b="1" dirty="0">
                <a:solidFill>
                  <a:schemeClr val="bg1"/>
                </a:solidFill>
              </a:rPr>
              <a:t>&lt;h1&gt;</a:t>
            </a:r>
            <a:r>
              <a:rPr lang="ru-RU" sz="2800" dirty="0">
                <a:solidFill>
                  <a:schemeClr val="bg1"/>
                </a:solidFill>
              </a:rPr>
              <a:t> и </a:t>
            </a:r>
            <a:r>
              <a:rPr lang="ru-RU" sz="2800" b="1" dirty="0">
                <a:solidFill>
                  <a:schemeClr val="bg1"/>
                </a:solidFill>
              </a:rPr>
              <a:t>&lt;p&gt;</a:t>
            </a:r>
            <a:r>
              <a:rPr lang="ru-RU" sz="2800" dirty="0">
                <a:solidFill>
                  <a:schemeClr val="bg1"/>
                </a:solidFill>
              </a:rPr>
              <a:t> не имеют общего родителя.</a:t>
            </a:r>
            <a:endParaRPr lang="ru-RU" sz="2800" dirty="0">
              <a:solidFill>
                <a:schemeClr val="bg1"/>
              </a:solidFill>
            </a:endParaRPr>
          </a:p>
        </p:txBody>
      </p:sp>
      <p:sp>
        <p:nvSpPr>
          <p:cNvPr id="3" name="Объект 2"/>
          <p:cNvSpPr>
            <a:spLocks noGrp="1"/>
          </p:cNvSpPr>
          <p:nvPr>
            <p:ph idx="1"/>
          </p:nvPr>
        </p:nvSpPr>
        <p:spPr>
          <a:xfrm>
            <a:off x="2267744" y="2132856"/>
            <a:ext cx="4958815" cy="4525963"/>
          </a:xfrm>
        </p:spPr>
        <p:txBody>
          <a:bodyPr/>
          <a:lstStyle/>
          <a:p>
            <a:pPr marL="0" indent="0">
              <a:buNone/>
            </a:pPr>
            <a:r>
              <a:rPr lang="en-US" b="1" dirty="0">
                <a:solidFill>
                  <a:srgbClr val="C00000"/>
                </a:solidFill>
              </a:rPr>
              <a:t>h1 ~ p </a:t>
            </a:r>
            <a:r>
              <a:rPr lang="en-US" dirty="0">
                <a:solidFill>
                  <a:schemeClr val="bg1"/>
                </a:solidFill>
              </a:rPr>
              <a:t>{ color: red; </a:t>
            </a:r>
            <a:r>
              <a:rPr lang="en-US" dirty="0" smtClean="0">
                <a:solidFill>
                  <a:schemeClr val="bg1"/>
                </a:solidFill>
              </a:rPr>
              <a:t>}</a:t>
            </a:r>
            <a:endParaRPr lang="ru-RU" dirty="0" smtClean="0">
              <a:solidFill>
                <a:schemeClr val="bg1"/>
              </a:solidFill>
            </a:endParaRPr>
          </a:p>
          <a:p>
            <a:pPr marL="0" indent="0">
              <a:buNone/>
            </a:pPr>
            <a:r>
              <a:rPr lang="en-US" dirty="0" smtClean="0">
                <a:solidFill>
                  <a:schemeClr val="bg1"/>
                </a:solidFill>
              </a:rPr>
              <a:t> </a:t>
            </a:r>
            <a:r>
              <a:rPr lang="en-US" b="1" dirty="0">
                <a:solidFill>
                  <a:schemeClr val="bg1"/>
                </a:solidFill>
              </a:rPr>
              <a:t>&lt;h1&gt;</a:t>
            </a:r>
            <a:r>
              <a:rPr lang="ru-RU" dirty="0">
                <a:solidFill>
                  <a:schemeClr val="bg1"/>
                </a:solidFill>
              </a:rPr>
              <a:t>Заголовок</a:t>
            </a:r>
            <a:r>
              <a:rPr lang="ru-RU" b="1" dirty="0">
                <a:solidFill>
                  <a:schemeClr val="bg1"/>
                </a:solidFill>
              </a:rPr>
              <a:t>&lt;/</a:t>
            </a:r>
            <a:r>
              <a:rPr lang="en-US" b="1" dirty="0">
                <a:solidFill>
                  <a:schemeClr val="bg1"/>
                </a:solidFill>
              </a:rPr>
              <a:t>h1&gt;</a:t>
            </a:r>
            <a:r>
              <a:rPr lang="en-US" dirty="0">
                <a:solidFill>
                  <a:schemeClr val="bg1"/>
                </a:solidFill>
              </a:rPr>
              <a:t> </a:t>
            </a:r>
            <a:endParaRPr lang="ru-RU" dirty="0" smtClean="0">
              <a:solidFill>
                <a:schemeClr val="bg1"/>
              </a:solidFill>
            </a:endParaRPr>
          </a:p>
          <a:p>
            <a:pPr marL="0" indent="0">
              <a:buNone/>
            </a:pPr>
            <a:r>
              <a:rPr lang="en-US" b="1" dirty="0" smtClean="0">
                <a:solidFill>
                  <a:schemeClr val="bg1"/>
                </a:solidFill>
              </a:rPr>
              <a:t>&lt;</a:t>
            </a:r>
            <a:r>
              <a:rPr lang="en-US" b="1" dirty="0">
                <a:solidFill>
                  <a:schemeClr val="bg1"/>
                </a:solidFill>
              </a:rPr>
              <a:t>p&gt;</a:t>
            </a:r>
            <a:r>
              <a:rPr lang="ru-RU" dirty="0">
                <a:solidFill>
                  <a:schemeClr val="bg1"/>
                </a:solidFill>
              </a:rPr>
              <a:t>Абзац 1</a:t>
            </a:r>
            <a:r>
              <a:rPr lang="ru-RU" b="1" dirty="0">
                <a:solidFill>
                  <a:schemeClr val="bg1"/>
                </a:solidFill>
              </a:rPr>
              <a:t>&lt;/</a:t>
            </a:r>
            <a:r>
              <a:rPr lang="en-US" b="1" dirty="0">
                <a:solidFill>
                  <a:schemeClr val="bg1"/>
                </a:solidFill>
              </a:rPr>
              <a:t>p&gt;</a:t>
            </a:r>
            <a:r>
              <a:rPr lang="en-US" dirty="0">
                <a:solidFill>
                  <a:schemeClr val="bg1"/>
                </a:solidFill>
              </a:rPr>
              <a:t> </a:t>
            </a:r>
            <a:endParaRPr lang="ru-RU" dirty="0" smtClean="0">
              <a:solidFill>
                <a:schemeClr val="bg1"/>
              </a:solidFill>
            </a:endParaRPr>
          </a:p>
          <a:p>
            <a:pPr marL="0" indent="0">
              <a:buNone/>
            </a:pPr>
            <a:r>
              <a:rPr lang="en-US" b="1" dirty="0" smtClean="0">
                <a:solidFill>
                  <a:schemeClr val="bg1"/>
                </a:solidFill>
              </a:rPr>
              <a:t>&lt;</a:t>
            </a:r>
            <a:r>
              <a:rPr lang="en-US" b="1" dirty="0">
                <a:solidFill>
                  <a:schemeClr val="bg1"/>
                </a:solidFill>
              </a:rPr>
              <a:t>div</a:t>
            </a:r>
            <a:r>
              <a:rPr lang="en-US" b="1" dirty="0" smtClean="0">
                <a:solidFill>
                  <a:schemeClr val="bg1"/>
                </a:solidFill>
              </a:rPr>
              <a:t>&gt;</a:t>
            </a:r>
            <a:endParaRPr lang="ru-RU" b="1" dirty="0" smtClean="0">
              <a:solidFill>
                <a:schemeClr val="bg1"/>
              </a:solidFill>
            </a:endParaRPr>
          </a:p>
          <a:p>
            <a:pPr marL="0" indent="0">
              <a:buNone/>
            </a:pPr>
            <a:r>
              <a:rPr lang="en-US" b="1" dirty="0" smtClean="0">
                <a:solidFill>
                  <a:schemeClr val="bg1"/>
                </a:solidFill>
              </a:rPr>
              <a:t>&lt;</a:t>
            </a:r>
            <a:r>
              <a:rPr lang="en-US" b="1" dirty="0">
                <a:solidFill>
                  <a:schemeClr val="bg1"/>
                </a:solidFill>
              </a:rPr>
              <a:t>p&gt;</a:t>
            </a:r>
            <a:r>
              <a:rPr lang="ru-RU" dirty="0">
                <a:solidFill>
                  <a:schemeClr val="bg1"/>
                </a:solidFill>
              </a:rPr>
              <a:t>Абзац 2</a:t>
            </a:r>
            <a:r>
              <a:rPr lang="ru-RU" b="1" dirty="0">
                <a:solidFill>
                  <a:schemeClr val="bg1"/>
                </a:solidFill>
              </a:rPr>
              <a:t>&lt;/</a:t>
            </a:r>
            <a:r>
              <a:rPr lang="en-US" b="1" dirty="0">
                <a:solidFill>
                  <a:schemeClr val="bg1"/>
                </a:solidFill>
              </a:rPr>
              <a:t>p</a:t>
            </a:r>
            <a:r>
              <a:rPr lang="en-US" b="1" dirty="0" smtClean="0">
                <a:solidFill>
                  <a:schemeClr val="bg1"/>
                </a:solidFill>
              </a:rPr>
              <a:t>&gt;</a:t>
            </a:r>
            <a:endParaRPr lang="ru-RU" b="1" dirty="0" smtClean="0">
              <a:solidFill>
                <a:schemeClr val="bg1"/>
              </a:solidFill>
            </a:endParaRPr>
          </a:p>
          <a:p>
            <a:pPr marL="0" indent="0">
              <a:buNone/>
            </a:pPr>
            <a:r>
              <a:rPr lang="en-US" b="1" dirty="0" smtClean="0">
                <a:solidFill>
                  <a:schemeClr val="bg1"/>
                </a:solidFill>
              </a:rPr>
              <a:t>&lt;/</a:t>
            </a:r>
            <a:r>
              <a:rPr lang="en-US" b="1" dirty="0">
                <a:solidFill>
                  <a:schemeClr val="bg1"/>
                </a:solidFill>
              </a:rPr>
              <a:t>div&gt;</a:t>
            </a:r>
            <a:r>
              <a:rPr lang="en-US" dirty="0">
                <a:solidFill>
                  <a:schemeClr val="bg1"/>
                </a:solidFill>
              </a:rPr>
              <a:t> </a:t>
            </a:r>
            <a:endParaRPr lang="ru-RU" dirty="0" smtClean="0">
              <a:solidFill>
                <a:schemeClr val="bg1"/>
              </a:solidFill>
            </a:endParaRPr>
          </a:p>
          <a:p>
            <a:pPr marL="0" indent="0">
              <a:buNone/>
            </a:pPr>
            <a:r>
              <a:rPr lang="en-US" b="1" dirty="0" smtClean="0">
                <a:solidFill>
                  <a:schemeClr val="bg1"/>
                </a:solidFill>
              </a:rPr>
              <a:t>&lt;</a:t>
            </a:r>
            <a:r>
              <a:rPr lang="en-US" b="1" dirty="0">
                <a:solidFill>
                  <a:schemeClr val="bg1"/>
                </a:solidFill>
              </a:rPr>
              <a:t>p&gt;</a:t>
            </a:r>
            <a:r>
              <a:rPr lang="ru-RU" dirty="0">
                <a:solidFill>
                  <a:schemeClr val="bg1"/>
                </a:solidFill>
              </a:rPr>
              <a:t>Абзац 3</a:t>
            </a:r>
            <a:r>
              <a:rPr lang="ru-RU" b="1" dirty="0">
                <a:solidFill>
                  <a:schemeClr val="bg1"/>
                </a:solidFill>
              </a:rPr>
              <a:t>&lt;/</a:t>
            </a:r>
            <a:r>
              <a:rPr lang="en-US" b="1" dirty="0">
                <a:solidFill>
                  <a:schemeClr val="bg1"/>
                </a:solidFill>
              </a:rPr>
              <a:t>p&gt;</a:t>
            </a:r>
            <a:endParaRPr lang="ru-RU" dirty="0">
              <a:solidFill>
                <a:schemeClr val="bg1"/>
              </a:solidFill>
            </a:endParaRPr>
          </a:p>
        </p:txBody>
      </p:sp>
    </p:spTree>
    <p:extLst>
      <p:ext uri="{BB962C8B-B14F-4D97-AF65-F5344CB8AC3E}">
        <p14:creationId xmlns:p14="http://schemas.microsoft.com/office/powerpoint/2010/main" val="2839075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188640"/>
            <a:ext cx="8229600" cy="6480720"/>
          </a:xfrm>
        </p:spPr>
        <p:txBody>
          <a:bodyPr>
            <a:normAutofit fontScale="70000" lnSpcReduction="20000"/>
          </a:bodyPr>
          <a:lstStyle/>
          <a:p>
            <a:pPr marL="0" indent="0">
              <a:buNone/>
            </a:pPr>
            <a:r>
              <a:rPr lang="en-US" dirty="0">
                <a:solidFill>
                  <a:schemeClr val="bg1"/>
                </a:solidFill>
              </a:rPr>
              <a:t>&lt;!DOCTYPE </a:t>
            </a:r>
            <a:r>
              <a:rPr lang="en-US" dirty="0" err="1">
                <a:solidFill>
                  <a:schemeClr val="bg1"/>
                </a:solidFill>
              </a:rPr>
              <a:t>htm</a:t>
            </a:r>
            <a:r>
              <a:rPr lang="en-US" dirty="0">
                <a:solidFill>
                  <a:schemeClr val="bg1"/>
                </a:solidFill>
              </a:rPr>
              <a:t>&gt; </a:t>
            </a:r>
            <a:endParaRPr lang="ru-RU" dirty="0" smtClean="0">
              <a:solidFill>
                <a:schemeClr val="bg1"/>
              </a:solidFill>
            </a:endParaRPr>
          </a:p>
          <a:p>
            <a:pPr marL="0" indent="0">
              <a:buNone/>
            </a:pPr>
            <a:r>
              <a:rPr lang="en-US" b="1" dirty="0" smtClean="0">
                <a:solidFill>
                  <a:schemeClr val="bg1"/>
                </a:solidFill>
              </a:rPr>
              <a:t>&lt;</a:t>
            </a:r>
            <a:r>
              <a:rPr lang="en-US" b="1" dirty="0">
                <a:solidFill>
                  <a:schemeClr val="bg1"/>
                </a:solidFill>
              </a:rPr>
              <a:t>html&gt;</a:t>
            </a:r>
            <a:r>
              <a:rPr lang="en-US" dirty="0">
                <a:solidFill>
                  <a:schemeClr val="bg1"/>
                </a:solidFill>
              </a:rPr>
              <a:t> </a:t>
            </a:r>
            <a:endParaRPr lang="ru-RU" dirty="0" smtClean="0">
              <a:solidFill>
                <a:schemeClr val="bg1"/>
              </a:solidFill>
            </a:endParaRPr>
          </a:p>
          <a:p>
            <a:pPr marL="0" indent="0">
              <a:buNone/>
            </a:pPr>
            <a:r>
              <a:rPr lang="en-US" b="1" dirty="0" smtClean="0">
                <a:solidFill>
                  <a:schemeClr val="bg1"/>
                </a:solidFill>
              </a:rPr>
              <a:t>&lt;</a:t>
            </a:r>
            <a:r>
              <a:rPr lang="en-US" b="1" dirty="0">
                <a:solidFill>
                  <a:schemeClr val="bg1"/>
                </a:solidFill>
              </a:rPr>
              <a:t>head&gt;</a:t>
            </a:r>
            <a:r>
              <a:rPr lang="en-US" dirty="0">
                <a:solidFill>
                  <a:schemeClr val="bg1"/>
                </a:solidFill>
              </a:rPr>
              <a:t> </a:t>
            </a:r>
            <a:endParaRPr lang="ru-RU" dirty="0" smtClean="0">
              <a:solidFill>
                <a:schemeClr val="bg1"/>
              </a:solidFill>
            </a:endParaRPr>
          </a:p>
          <a:p>
            <a:pPr marL="0" indent="0">
              <a:buNone/>
            </a:pPr>
            <a:r>
              <a:rPr lang="en-US" b="1" dirty="0" smtClean="0">
                <a:solidFill>
                  <a:schemeClr val="bg1"/>
                </a:solidFill>
              </a:rPr>
              <a:t>&lt;</a:t>
            </a:r>
            <a:r>
              <a:rPr lang="en-US" b="1" dirty="0">
                <a:solidFill>
                  <a:schemeClr val="bg1"/>
                </a:solidFill>
              </a:rPr>
              <a:t>meta</a:t>
            </a:r>
            <a:r>
              <a:rPr lang="en-US" dirty="0">
                <a:solidFill>
                  <a:schemeClr val="bg1"/>
                </a:solidFill>
              </a:rPr>
              <a:t> charset="utf-8"</a:t>
            </a:r>
            <a:r>
              <a:rPr lang="en-US" b="1" dirty="0">
                <a:solidFill>
                  <a:schemeClr val="bg1"/>
                </a:solidFill>
              </a:rPr>
              <a:t>&gt;</a:t>
            </a:r>
            <a:r>
              <a:rPr lang="en-US" dirty="0">
                <a:solidFill>
                  <a:schemeClr val="bg1"/>
                </a:solidFill>
              </a:rPr>
              <a:t> </a:t>
            </a:r>
            <a:endParaRPr lang="ru-RU" dirty="0" smtClean="0">
              <a:solidFill>
                <a:schemeClr val="bg1"/>
              </a:solidFill>
            </a:endParaRPr>
          </a:p>
          <a:p>
            <a:pPr marL="0" indent="0">
              <a:buNone/>
            </a:pPr>
            <a:r>
              <a:rPr lang="en-US" b="1" dirty="0" smtClean="0">
                <a:solidFill>
                  <a:schemeClr val="bg1"/>
                </a:solidFill>
              </a:rPr>
              <a:t>&lt;</a:t>
            </a:r>
            <a:r>
              <a:rPr lang="en-US" b="1" dirty="0">
                <a:solidFill>
                  <a:schemeClr val="bg1"/>
                </a:solidFill>
              </a:rPr>
              <a:t>title&gt;</a:t>
            </a:r>
            <a:r>
              <a:rPr lang="ru-RU" dirty="0">
                <a:solidFill>
                  <a:schemeClr val="bg1"/>
                </a:solidFill>
              </a:rPr>
              <a:t>Селекторы</a:t>
            </a:r>
            <a:r>
              <a:rPr lang="ru-RU" b="1" dirty="0">
                <a:solidFill>
                  <a:schemeClr val="bg1"/>
                </a:solidFill>
              </a:rPr>
              <a:t>&lt;/</a:t>
            </a:r>
            <a:r>
              <a:rPr lang="en-US" b="1" dirty="0">
                <a:solidFill>
                  <a:schemeClr val="bg1"/>
                </a:solidFill>
              </a:rPr>
              <a:t>title&gt;</a:t>
            </a:r>
            <a:r>
              <a:rPr lang="en-US" dirty="0">
                <a:solidFill>
                  <a:schemeClr val="bg1"/>
                </a:solidFill>
              </a:rPr>
              <a:t> </a:t>
            </a:r>
            <a:endParaRPr lang="ru-RU" dirty="0" smtClean="0">
              <a:solidFill>
                <a:schemeClr val="bg1"/>
              </a:solidFill>
            </a:endParaRPr>
          </a:p>
          <a:p>
            <a:pPr marL="0" indent="0">
              <a:buNone/>
            </a:pPr>
            <a:r>
              <a:rPr lang="en-US" b="1" dirty="0" smtClean="0">
                <a:solidFill>
                  <a:schemeClr val="bg1"/>
                </a:solidFill>
              </a:rPr>
              <a:t>&lt;</a:t>
            </a:r>
            <a:r>
              <a:rPr lang="en-US" b="1" dirty="0">
                <a:solidFill>
                  <a:schemeClr val="bg1"/>
                </a:solidFill>
              </a:rPr>
              <a:t>style&gt;</a:t>
            </a:r>
            <a:r>
              <a:rPr lang="en-US" dirty="0">
                <a:solidFill>
                  <a:schemeClr val="bg1"/>
                </a:solidFill>
              </a:rPr>
              <a:t> </a:t>
            </a:r>
            <a:endParaRPr lang="ru-RU" dirty="0" smtClean="0">
              <a:solidFill>
                <a:schemeClr val="bg1"/>
              </a:solidFill>
            </a:endParaRPr>
          </a:p>
          <a:p>
            <a:pPr marL="0" indent="0">
              <a:buNone/>
            </a:pPr>
            <a:r>
              <a:rPr lang="en-US" b="1" dirty="0" err="1" smtClean="0">
                <a:solidFill>
                  <a:schemeClr val="bg1"/>
                </a:solidFill>
              </a:rPr>
              <a:t>img</a:t>
            </a:r>
            <a:r>
              <a:rPr lang="en-US" dirty="0" smtClean="0">
                <a:solidFill>
                  <a:schemeClr val="bg1"/>
                </a:solidFill>
              </a:rPr>
              <a:t> </a:t>
            </a:r>
            <a:r>
              <a:rPr lang="en-US" dirty="0">
                <a:solidFill>
                  <a:schemeClr val="bg1"/>
                </a:solidFill>
              </a:rPr>
              <a:t>{ display: none; } </a:t>
            </a:r>
            <a:endParaRPr lang="ru-RU" dirty="0" smtClean="0">
              <a:solidFill>
                <a:schemeClr val="bg1"/>
              </a:solidFill>
            </a:endParaRPr>
          </a:p>
          <a:p>
            <a:pPr marL="0" indent="0">
              <a:buNone/>
            </a:pPr>
            <a:r>
              <a:rPr lang="en-US" dirty="0" smtClean="0">
                <a:solidFill>
                  <a:schemeClr val="bg1"/>
                </a:solidFill>
              </a:rPr>
              <a:t>#switch:</a:t>
            </a:r>
            <a:r>
              <a:rPr lang="ru-RU" dirty="0" smtClean="0">
                <a:solidFill>
                  <a:schemeClr val="bg1"/>
                </a:solidFill>
              </a:rPr>
              <a:t> </a:t>
            </a:r>
            <a:r>
              <a:rPr lang="en-US" dirty="0" smtClean="0">
                <a:solidFill>
                  <a:srgbClr val="C00000"/>
                </a:solidFill>
              </a:rPr>
              <a:t>checked ~ </a:t>
            </a:r>
            <a:r>
              <a:rPr lang="en-US" b="1" dirty="0" err="1" smtClean="0">
                <a:solidFill>
                  <a:srgbClr val="C00000"/>
                </a:solidFill>
              </a:rPr>
              <a:t>img</a:t>
            </a:r>
            <a:r>
              <a:rPr lang="en-US" dirty="0" smtClean="0">
                <a:solidFill>
                  <a:srgbClr val="C00000"/>
                </a:solidFill>
              </a:rPr>
              <a:t> </a:t>
            </a:r>
            <a:r>
              <a:rPr lang="en-US" dirty="0" smtClean="0">
                <a:solidFill>
                  <a:schemeClr val="bg1"/>
                </a:solidFill>
              </a:rPr>
              <a:t>{ </a:t>
            </a:r>
            <a:r>
              <a:rPr lang="en-US" dirty="0">
                <a:solidFill>
                  <a:schemeClr val="bg1"/>
                </a:solidFill>
              </a:rPr>
              <a:t>display: block; } </a:t>
            </a:r>
            <a:endParaRPr lang="ru-RU" dirty="0" smtClean="0">
              <a:solidFill>
                <a:schemeClr val="bg1"/>
              </a:solidFill>
            </a:endParaRPr>
          </a:p>
          <a:p>
            <a:pPr marL="0" indent="0">
              <a:buNone/>
            </a:pPr>
            <a:r>
              <a:rPr lang="en-US" b="1" dirty="0" smtClean="0">
                <a:solidFill>
                  <a:schemeClr val="bg1"/>
                </a:solidFill>
              </a:rPr>
              <a:t>&lt;/</a:t>
            </a:r>
            <a:r>
              <a:rPr lang="en-US" b="1" dirty="0">
                <a:solidFill>
                  <a:schemeClr val="bg1"/>
                </a:solidFill>
              </a:rPr>
              <a:t>style&gt;</a:t>
            </a:r>
            <a:r>
              <a:rPr lang="en-US" dirty="0">
                <a:solidFill>
                  <a:schemeClr val="bg1"/>
                </a:solidFill>
              </a:rPr>
              <a:t> </a:t>
            </a:r>
            <a:endParaRPr lang="ru-RU" dirty="0" smtClean="0">
              <a:solidFill>
                <a:schemeClr val="bg1"/>
              </a:solidFill>
            </a:endParaRPr>
          </a:p>
          <a:p>
            <a:pPr marL="0" indent="0">
              <a:buNone/>
            </a:pPr>
            <a:r>
              <a:rPr lang="en-US" b="1" dirty="0" smtClean="0">
                <a:solidFill>
                  <a:schemeClr val="bg1"/>
                </a:solidFill>
              </a:rPr>
              <a:t>&lt;/</a:t>
            </a:r>
            <a:r>
              <a:rPr lang="en-US" b="1" dirty="0">
                <a:solidFill>
                  <a:schemeClr val="bg1"/>
                </a:solidFill>
              </a:rPr>
              <a:t>head&gt;</a:t>
            </a:r>
            <a:r>
              <a:rPr lang="en-US" dirty="0">
                <a:solidFill>
                  <a:schemeClr val="bg1"/>
                </a:solidFill>
              </a:rPr>
              <a:t> </a:t>
            </a:r>
            <a:endParaRPr lang="ru-RU" dirty="0" smtClean="0">
              <a:solidFill>
                <a:schemeClr val="bg1"/>
              </a:solidFill>
            </a:endParaRPr>
          </a:p>
          <a:p>
            <a:pPr marL="0" indent="0">
              <a:buNone/>
            </a:pPr>
            <a:r>
              <a:rPr lang="en-US" b="1" dirty="0" smtClean="0">
                <a:solidFill>
                  <a:schemeClr val="bg1"/>
                </a:solidFill>
              </a:rPr>
              <a:t>&lt;</a:t>
            </a:r>
            <a:r>
              <a:rPr lang="en-US" b="1" dirty="0">
                <a:solidFill>
                  <a:schemeClr val="bg1"/>
                </a:solidFill>
              </a:rPr>
              <a:t>body&gt;</a:t>
            </a:r>
            <a:r>
              <a:rPr lang="en-US" dirty="0">
                <a:solidFill>
                  <a:schemeClr val="bg1"/>
                </a:solidFill>
              </a:rPr>
              <a:t> </a:t>
            </a:r>
            <a:endParaRPr lang="ru-RU" dirty="0" smtClean="0">
              <a:solidFill>
                <a:schemeClr val="bg1"/>
              </a:solidFill>
            </a:endParaRPr>
          </a:p>
          <a:p>
            <a:pPr marL="0" indent="0">
              <a:buNone/>
            </a:pPr>
            <a:r>
              <a:rPr lang="en-US" b="1" dirty="0" smtClean="0">
                <a:solidFill>
                  <a:schemeClr val="bg1"/>
                </a:solidFill>
              </a:rPr>
              <a:t>&lt;</a:t>
            </a:r>
            <a:r>
              <a:rPr lang="en-US" b="1" dirty="0">
                <a:solidFill>
                  <a:schemeClr val="bg1"/>
                </a:solidFill>
              </a:rPr>
              <a:t>form&gt;</a:t>
            </a:r>
            <a:r>
              <a:rPr lang="en-US" dirty="0">
                <a:solidFill>
                  <a:schemeClr val="bg1"/>
                </a:solidFill>
              </a:rPr>
              <a:t> </a:t>
            </a:r>
            <a:endParaRPr lang="ru-RU" dirty="0" smtClean="0">
              <a:solidFill>
                <a:schemeClr val="bg1"/>
              </a:solidFill>
            </a:endParaRPr>
          </a:p>
          <a:p>
            <a:pPr marL="0" indent="0">
              <a:buNone/>
            </a:pPr>
            <a:r>
              <a:rPr lang="en-US" b="1" dirty="0" smtClean="0">
                <a:solidFill>
                  <a:schemeClr val="bg1"/>
                </a:solidFill>
              </a:rPr>
              <a:t>&lt;</a:t>
            </a:r>
            <a:r>
              <a:rPr lang="en-US" b="1" dirty="0">
                <a:solidFill>
                  <a:schemeClr val="bg1"/>
                </a:solidFill>
              </a:rPr>
              <a:t>input</a:t>
            </a:r>
            <a:r>
              <a:rPr lang="en-US" dirty="0">
                <a:solidFill>
                  <a:schemeClr val="bg1"/>
                </a:solidFill>
              </a:rPr>
              <a:t> type="checkbox" id="switch"</a:t>
            </a:r>
            <a:r>
              <a:rPr lang="en-US" b="1" dirty="0">
                <a:solidFill>
                  <a:schemeClr val="bg1"/>
                </a:solidFill>
              </a:rPr>
              <a:t>&gt;</a:t>
            </a:r>
            <a:r>
              <a:rPr lang="en-US" dirty="0">
                <a:solidFill>
                  <a:schemeClr val="bg1"/>
                </a:solidFill>
              </a:rPr>
              <a:t> </a:t>
            </a:r>
            <a:r>
              <a:rPr lang="en-US" b="1" dirty="0">
                <a:solidFill>
                  <a:schemeClr val="bg1"/>
                </a:solidFill>
              </a:rPr>
              <a:t>&lt;label</a:t>
            </a:r>
            <a:r>
              <a:rPr lang="en-US" dirty="0">
                <a:solidFill>
                  <a:schemeClr val="bg1"/>
                </a:solidFill>
              </a:rPr>
              <a:t> for="switch"</a:t>
            </a:r>
            <a:r>
              <a:rPr lang="en-US" b="1" dirty="0">
                <a:solidFill>
                  <a:schemeClr val="bg1"/>
                </a:solidFill>
              </a:rPr>
              <a:t>&gt;</a:t>
            </a:r>
            <a:r>
              <a:rPr lang="ru-RU" dirty="0">
                <a:solidFill>
                  <a:schemeClr val="bg1"/>
                </a:solidFill>
              </a:rPr>
              <a:t>Показать картинки</a:t>
            </a:r>
            <a:r>
              <a:rPr lang="ru-RU" b="1" dirty="0">
                <a:solidFill>
                  <a:schemeClr val="bg1"/>
                </a:solidFill>
              </a:rPr>
              <a:t>&lt;/</a:t>
            </a:r>
            <a:r>
              <a:rPr lang="en-US" b="1" dirty="0">
                <a:solidFill>
                  <a:schemeClr val="bg1"/>
                </a:solidFill>
              </a:rPr>
              <a:t>label&gt;</a:t>
            </a:r>
            <a:r>
              <a:rPr lang="en-US" dirty="0">
                <a:solidFill>
                  <a:schemeClr val="bg1"/>
                </a:solidFill>
              </a:rPr>
              <a:t> </a:t>
            </a:r>
            <a:r>
              <a:rPr lang="en-US" b="1" dirty="0">
                <a:solidFill>
                  <a:schemeClr val="bg1"/>
                </a:solidFill>
              </a:rPr>
              <a:t>&lt;</a:t>
            </a:r>
            <a:r>
              <a:rPr lang="en-US" b="1" dirty="0" err="1">
                <a:solidFill>
                  <a:schemeClr val="bg1"/>
                </a:solidFill>
              </a:rPr>
              <a:t>img</a:t>
            </a:r>
            <a:r>
              <a:rPr lang="en-US" dirty="0">
                <a:solidFill>
                  <a:schemeClr val="bg1"/>
                </a:solidFill>
              </a:rPr>
              <a:t> </a:t>
            </a:r>
            <a:r>
              <a:rPr lang="en-US" dirty="0" err="1">
                <a:solidFill>
                  <a:schemeClr val="bg1"/>
                </a:solidFill>
              </a:rPr>
              <a:t>src</a:t>
            </a:r>
            <a:r>
              <a:rPr lang="en-US" dirty="0">
                <a:solidFill>
                  <a:schemeClr val="bg1"/>
                </a:solidFill>
              </a:rPr>
              <a:t>="images/thumb1.jpg" alt=""</a:t>
            </a:r>
            <a:r>
              <a:rPr lang="en-US" b="1" dirty="0">
                <a:solidFill>
                  <a:schemeClr val="bg1"/>
                </a:solidFill>
              </a:rPr>
              <a:t>&gt;</a:t>
            </a:r>
            <a:r>
              <a:rPr lang="en-US" dirty="0">
                <a:solidFill>
                  <a:schemeClr val="bg1"/>
                </a:solidFill>
              </a:rPr>
              <a:t> </a:t>
            </a:r>
            <a:r>
              <a:rPr lang="en-US" b="1" dirty="0">
                <a:solidFill>
                  <a:schemeClr val="bg1"/>
                </a:solidFill>
              </a:rPr>
              <a:t>&lt;</a:t>
            </a:r>
            <a:r>
              <a:rPr lang="en-US" b="1" dirty="0" err="1">
                <a:solidFill>
                  <a:schemeClr val="bg1"/>
                </a:solidFill>
              </a:rPr>
              <a:t>img</a:t>
            </a:r>
            <a:r>
              <a:rPr lang="en-US" dirty="0">
                <a:solidFill>
                  <a:schemeClr val="bg1"/>
                </a:solidFill>
              </a:rPr>
              <a:t> </a:t>
            </a:r>
            <a:r>
              <a:rPr lang="en-US" dirty="0" err="1">
                <a:solidFill>
                  <a:schemeClr val="bg1"/>
                </a:solidFill>
              </a:rPr>
              <a:t>src</a:t>
            </a:r>
            <a:r>
              <a:rPr lang="en-US" dirty="0">
                <a:solidFill>
                  <a:schemeClr val="bg1"/>
                </a:solidFill>
              </a:rPr>
              <a:t>="images/thumb2.jpg" alt=""</a:t>
            </a:r>
            <a:r>
              <a:rPr lang="en-US" b="1" dirty="0">
                <a:solidFill>
                  <a:schemeClr val="bg1"/>
                </a:solidFill>
              </a:rPr>
              <a:t>&gt;</a:t>
            </a:r>
            <a:r>
              <a:rPr lang="en-US" dirty="0">
                <a:solidFill>
                  <a:schemeClr val="bg1"/>
                </a:solidFill>
              </a:rPr>
              <a:t> </a:t>
            </a:r>
            <a:r>
              <a:rPr lang="en-US" b="1" dirty="0">
                <a:solidFill>
                  <a:schemeClr val="bg1"/>
                </a:solidFill>
              </a:rPr>
              <a:t>&lt;</a:t>
            </a:r>
            <a:r>
              <a:rPr lang="en-US" b="1" dirty="0" err="1">
                <a:solidFill>
                  <a:schemeClr val="bg1"/>
                </a:solidFill>
              </a:rPr>
              <a:t>img</a:t>
            </a:r>
            <a:r>
              <a:rPr lang="en-US" dirty="0">
                <a:solidFill>
                  <a:schemeClr val="bg1"/>
                </a:solidFill>
              </a:rPr>
              <a:t> </a:t>
            </a:r>
            <a:r>
              <a:rPr lang="en-US" dirty="0" err="1">
                <a:solidFill>
                  <a:schemeClr val="bg1"/>
                </a:solidFill>
              </a:rPr>
              <a:t>src</a:t>
            </a:r>
            <a:r>
              <a:rPr lang="en-US" dirty="0">
                <a:solidFill>
                  <a:schemeClr val="bg1"/>
                </a:solidFill>
              </a:rPr>
              <a:t>="images/thumb3.jpg" alt=""</a:t>
            </a:r>
            <a:r>
              <a:rPr lang="en-US" b="1" dirty="0">
                <a:solidFill>
                  <a:schemeClr val="bg1"/>
                </a:solidFill>
              </a:rPr>
              <a:t>&gt;</a:t>
            </a:r>
            <a:r>
              <a:rPr lang="en-US" dirty="0">
                <a:solidFill>
                  <a:schemeClr val="bg1"/>
                </a:solidFill>
              </a:rPr>
              <a:t> </a:t>
            </a:r>
            <a:endParaRPr lang="ru-RU" dirty="0" smtClean="0">
              <a:solidFill>
                <a:schemeClr val="bg1"/>
              </a:solidFill>
            </a:endParaRPr>
          </a:p>
          <a:p>
            <a:pPr marL="0" indent="0">
              <a:buNone/>
            </a:pPr>
            <a:r>
              <a:rPr lang="en-US" b="1" dirty="0" smtClean="0">
                <a:solidFill>
                  <a:schemeClr val="bg1"/>
                </a:solidFill>
              </a:rPr>
              <a:t>&lt;/</a:t>
            </a:r>
            <a:r>
              <a:rPr lang="en-US" b="1" dirty="0">
                <a:solidFill>
                  <a:schemeClr val="bg1"/>
                </a:solidFill>
              </a:rPr>
              <a:t>form&gt;</a:t>
            </a:r>
            <a:r>
              <a:rPr lang="en-US" dirty="0">
                <a:solidFill>
                  <a:schemeClr val="bg1"/>
                </a:solidFill>
              </a:rPr>
              <a:t> </a:t>
            </a:r>
            <a:endParaRPr lang="ru-RU" dirty="0" smtClean="0">
              <a:solidFill>
                <a:schemeClr val="bg1"/>
              </a:solidFill>
            </a:endParaRPr>
          </a:p>
          <a:p>
            <a:pPr marL="0" indent="0">
              <a:buNone/>
            </a:pPr>
            <a:r>
              <a:rPr lang="en-US" b="1" dirty="0" smtClean="0">
                <a:solidFill>
                  <a:schemeClr val="bg1"/>
                </a:solidFill>
              </a:rPr>
              <a:t>&lt;/</a:t>
            </a:r>
            <a:r>
              <a:rPr lang="en-US" b="1" dirty="0">
                <a:solidFill>
                  <a:schemeClr val="bg1"/>
                </a:solidFill>
              </a:rPr>
              <a:t>body&gt;</a:t>
            </a:r>
            <a:r>
              <a:rPr lang="en-US" dirty="0">
                <a:solidFill>
                  <a:schemeClr val="bg1"/>
                </a:solidFill>
              </a:rPr>
              <a:t> </a:t>
            </a:r>
            <a:endParaRPr lang="ru-RU" dirty="0" smtClean="0">
              <a:solidFill>
                <a:schemeClr val="bg1"/>
              </a:solidFill>
            </a:endParaRPr>
          </a:p>
          <a:p>
            <a:pPr marL="0" indent="0">
              <a:buNone/>
            </a:pPr>
            <a:r>
              <a:rPr lang="en-US" b="1" dirty="0" smtClean="0">
                <a:solidFill>
                  <a:schemeClr val="bg1"/>
                </a:solidFill>
              </a:rPr>
              <a:t>&lt;/</a:t>
            </a:r>
            <a:r>
              <a:rPr lang="en-US" b="1" dirty="0">
                <a:solidFill>
                  <a:schemeClr val="bg1"/>
                </a:solidFill>
              </a:rPr>
              <a:t>html&gt;</a:t>
            </a:r>
            <a:endParaRPr lang="ru-RU" dirty="0">
              <a:solidFill>
                <a:schemeClr val="bg1"/>
              </a:solidFill>
            </a:endParaRPr>
          </a:p>
        </p:txBody>
      </p:sp>
      <p:sp>
        <p:nvSpPr>
          <p:cNvPr id="5" name="Прямоугольник 4"/>
          <p:cNvSpPr/>
          <p:nvPr/>
        </p:nvSpPr>
        <p:spPr>
          <a:xfrm>
            <a:off x="4499992" y="116632"/>
            <a:ext cx="4572000" cy="923330"/>
          </a:xfrm>
          <a:prstGeom prst="rect">
            <a:avLst/>
          </a:prstGeom>
        </p:spPr>
        <p:txBody>
          <a:bodyPr>
            <a:spAutoFit/>
          </a:bodyPr>
          <a:lstStyle/>
          <a:p>
            <a:r>
              <a:rPr lang="ru-RU" i="1" dirty="0" smtClean="0">
                <a:solidFill>
                  <a:srgbClr val="C00000"/>
                </a:solidFill>
                <a:latin typeface="Arial" panose="020B0604020202020204" pitchFamily="34" charset="0"/>
              </a:rPr>
              <a:t>/*все </a:t>
            </a:r>
            <a:r>
              <a:rPr lang="ru-RU" i="1" dirty="0">
                <a:solidFill>
                  <a:srgbClr val="C00000"/>
                </a:solidFill>
                <a:latin typeface="Arial" panose="020B0604020202020204" pitchFamily="34" charset="0"/>
              </a:rPr>
              <a:t>изображения изначально скрыты, но отображаются если поставить в поле формы галочку</a:t>
            </a:r>
            <a:r>
              <a:rPr lang="ru-RU" i="1" dirty="0" smtClean="0">
                <a:solidFill>
                  <a:srgbClr val="C00000"/>
                </a:solidFill>
                <a:latin typeface="Arial" panose="020B0604020202020204" pitchFamily="34" charset="0"/>
              </a:rPr>
              <a:t>.*/</a:t>
            </a:r>
            <a:endParaRPr lang="ru-RU" i="1" dirty="0">
              <a:solidFill>
                <a:srgbClr val="C00000"/>
              </a:solidFill>
            </a:endParaRPr>
          </a:p>
        </p:txBody>
      </p:sp>
    </p:spTree>
    <p:extLst>
      <p:ext uri="{BB962C8B-B14F-4D97-AF65-F5344CB8AC3E}">
        <p14:creationId xmlns:p14="http://schemas.microsoft.com/office/powerpoint/2010/main" val="2083441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ru-RU" b="1" dirty="0">
                <a:solidFill>
                  <a:schemeClr val="bg1"/>
                </a:solidFill>
              </a:rPr>
              <a:t>Универсальный селектор</a:t>
            </a:r>
            <a:r>
              <a:rPr lang="ru-RU" b="1" dirty="0"/>
              <a:t/>
            </a:r>
            <a:br>
              <a:rPr lang="ru-RU" b="1" dirty="0"/>
            </a:br>
            <a:endParaRPr lang="ru-RU" dirty="0"/>
          </a:p>
        </p:txBody>
      </p:sp>
      <p:sp>
        <p:nvSpPr>
          <p:cNvPr id="3" name="Объект 2"/>
          <p:cNvSpPr>
            <a:spLocks noGrp="1"/>
          </p:cNvSpPr>
          <p:nvPr>
            <p:ph idx="1"/>
          </p:nvPr>
        </p:nvSpPr>
        <p:spPr>
          <a:xfrm>
            <a:off x="459769" y="948207"/>
            <a:ext cx="8229600" cy="1256658"/>
          </a:xfrm>
        </p:spPr>
        <p:txBody>
          <a:bodyPr>
            <a:normAutofit/>
          </a:bodyPr>
          <a:lstStyle/>
          <a:p>
            <a:r>
              <a:rPr lang="ru-RU" sz="1800" i="1" dirty="0">
                <a:solidFill>
                  <a:schemeClr val="bg1"/>
                </a:solidFill>
              </a:rPr>
              <a:t>Иногда требуется установить одновременно один стиль для всех элементов веб-страницы, например, задать шрифт или начертание текста. В этом случае поможет универсальный селектор, который соответствует любому элементу веб-страницы.</a:t>
            </a:r>
            <a:endParaRPr lang="ru-RU" sz="1800" i="1" dirty="0">
              <a:solidFill>
                <a:schemeClr val="bg1"/>
              </a:solidFill>
            </a:endParaRPr>
          </a:p>
        </p:txBody>
      </p:sp>
      <p:sp>
        <p:nvSpPr>
          <p:cNvPr id="4" name="Прямоугольник 3"/>
          <p:cNvSpPr/>
          <p:nvPr/>
        </p:nvSpPr>
        <p:spPr>
          <a:xfrm>
            <a:off x="251520" y="2708920"/>
            <a:ext cx="7672293" cy="646331"/>
          </a:xfrm>
          <a:prstGeom prst="rect">
            <a:avLst/>
          </a:prstGeom>
        </p:spPr>
        <p:txBody>
          <a:bodyPr wrap="none">
            <a:spAutoFit/>
          </a:bodyPr>
          <a:lstStyle/>
          <a:p>
            <a:r>
              <a:rPr lang="ru-RU" sz="3600" b="1" dirty="0">
                <a:solidFill>
                  <a:srgbClr val="C00000"/>
                </a:solidFill>
                <a:latin typeface="Courier New" panose="02070309020205020404" pitchFamily="49" charset="0"/>
              </a:rPr>
              <a:t>* { Описание правил стиля }</a:t>
            </a:r>
            <a:endParaRPr lang="ru-RU" sz="3600" b="1" dirty="0">
              <a:solidFill>
                <a:srgbClr val="C00000"/>
              </a:solidFill>
            </a:endParaRPr>
          </a:p>
        </p:txBody>
      </p:sp>
    </p:spTree>
    <p:extLst>
      <p:ext uri="{BB962C8B-B14F-4D97-AF65-F5344CB8AC3E}">
        <p14:creationId xmlns:p14="http://schemas.microsoft.com/office/powerpoint/2010/main" val="2841752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0648"/>
            <a:ext cx="8229600" cy="432048"/>
          </a:xfrm>
        </p:spPr>
        <p:txBody>
          <a:bodyPr>
            <a:normAutofit fontScale="90000"/>
          </a:bodyPr>
          <a:lstStyle/>
          <a:p>
            <a:r>
              <a:rPr lang="ru-RU" dirty="0" smtClean="0">
                <a:solidFill>
                  <a:schemeClr val="bg1"/>
                </a:solidFill>
              </a:rPr>
              <a:t>Пример:</a:t>
            </a:r>
            <a:endParaRPr lang="ru-RU" dirty="0">
              <a:solidFill>
                <a:schemeClr val="bg1"/>
              </a:solidFill>
            </a:endParaRPr>
          </a:p>
        </p:txBody>
      </p:sp>
      <p:sp>
        <p:nvSpPr>
          <p:cNvPr id="3" name="Объект 2"/>
          <p:cNvSpPr>
            <a:spLocks noGrp="1"/>
          </p:cNvSpPr>
          <p:nvPr>
            <p:ph idx="1"/>
          </p:nvPr>
        </p:nvSpPr>
        <p:spPr>
          <a:xfrm>
            <a:off x="179512" y="836712"/>
            <a:ext cx="8507288" cy="4525963"/>
          </a:xfrm>
        </p:spPr>
        <p:txBody>
          <a:bodyPr>
            <a:noAutofit/>
          </a:bodyPr>
          <a:lstStyle/>
          <a:p>
            <a:pPr marL="0" indent="0">
              <a:buNone/>
            </a:pPr>
            <a:r>
              <a:rPr lang="en-US" sz="2000" dirty="0">
                <a:solidFill>
                  <a:schemeClr val="bg1"/>
                </a:solidFill>
              </a:rPr>
              <a:t>&lt;!DOCTYPE html&gt;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html&gt;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head&gt;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meta</a:t>
            </a:r>
            <a:r>
              <a:rPr lang="en-US" sz="2000" dirty="0">
                <a:solidFill>
                  <a:schemeClr val="bg1"/>
                </a:solidFill>
              </a:rPr>
              <a:t> charset="utf-8"</a:t>
            </a:r>
            <a:r>
              <a:rPr lang="en-US" sz="2000" b="1" dirty="0">
                <a:solidFill>
                  <a:schemeClr val="bg1"/>
                </a:solidFill>
              </a:rPr>
              <a:t>&gt;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title&gt;</a:t>
            </a:r>
            <a:r>
              <a:rPr lang="ru-RU" sz="2000" dirty="0">
                <a:solidFill>
                  <a:schemeClr val="bg1"/>
                </a:solidFill>
              </a:rPr>
              <a:t>Универсальный селектор</a:t>
            </a:r>
            <a:r>
              <a:rPr lang="ru-RU" sz="2000" b="1" dirty="0">
                <a:solidFill>
                  <a:schemeClr val="bg1"/>
                </a:solidFill>
              </a:rPr>
              <a:t>&lt;/</a:t>
            </a:r>
            <a:r>
              <a:rPr lang="en-US" sz="2000" b="1" dirty="0">
                <a:solidFill>
                  <a:schemeClr val="bg1"/>
                </a:solidFill>
              </a:rPr>
              <a:t>title&gt;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style&gt;</a:t>
            </a:r>
            <a:r>
              <a:rPr lang="en-US" sz="2000" dirty="0">
                <a:solidFill>
                  <a:schemeClr val="bg1"/>
                </a:solidFill>
              </a:rPr>
              <a:t> </a:t>
            </a:r>
            <a:endParaRPr lang="ru-RU" sz="2000" dirty="0" smtClean="0">
              <a:solidFill>
                <a:schemeClr val="bg1"/>
              </a:solidFill>
            </a:endParaRPr>
          </a:p>
          <a:p>
            <a:pPr marL="0" indent="0">
              <a:buNone/>
            </a:pPr>
            <a:r>
              <a:rPr lang="en-US" sz="2000" dirty="0" smtClean="0">
                <a:solidFill>
                  <a:schemeClr val="bg1"/>
                </a:solidFill>
              </a:rPr>
              <a:t>* </a:t>
            </a:r>
            <a:r>
              <a:rPr lang="en-US" sz="2000" dirty="0">
                <a:solidFill>
                  <a:schemeClr val="bg1"/>
                </a:solidFill>
              </a:rPr>
              <a:t>{ margin: 0; padding: 0; /* </a:t>
            </a:r>
            <a:r>
              <a:rPr lang="ru-RU" sz="2000" dirty="0">
                <a:solidFill>
                  <a:schemeClr val="bg1"/>
                </a:solidFill>
              </a:rPr>
              <a:t>Убираем отступы и поля для всех элементов */ </a:t>
            </a:r>
            <a:r>
              <a:rPr lang="ru-RU" sz="2000" dirty="0" smtClean="0">
                <a:solidFill>
                  <a:schemeClr val="bg1"/>
                </a:solidFill>
              </a:rPr>
              <a:t>}</a:t>
            </a:r>
          </a:p>
          <a:p>
            <a:pPr marL="0" indent="0">
              <a:buNone/>
            </a:pPr>
            <a:r>
              <a:rPr lang="ru-RU" sz="2000" dirty="0" smtClean="0">
                <a:solidFill>
                  <a:schemeClr val="bg1"/>
                </a:solidFill>
              </a:rPr>
              <a:t> </a:t>
            </a:r>
            <a:r>
              <a:rPr lang="ru-RU" sz="2000" b="1" dirty="0">
                <a:solidFill>
                  <a:schemeClr val="bg1"/>
                </a:solidFill>
              </a:rPr>
              <a:t>&lt;/</a:t>
            </a:r>
            <a:r>
              <a:rPr lang="en-US" sz="2000" b="1" dirty="0">
                <a:solidFill>
                  <a:schemeClr val="bg1"/>
                </a:solidFill>
              </a:rPr>
              <a:t>style&gt;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head</a:t>
            </a:r>
            <a:r>
              <a:rPr lang="en-US" sz="2000" b="1" dirty="0" smtClean="0">
                <a:solidFill>
                  <a:schemeClr val="bg1"/>
                </a:solidFill>
              </a:rPr>
              <a:t>&gt;</a:t>
            </a:r>
            <a:endParaRPr lang="ru-RU" sz="2000" b="1" dirty="0" smtClean="0">
              <a:solidFill>
                <a:schemeClr val="bg1"/>
              </a:solidFill>
            </a:endParaRPr>
          </a:p>
          <a:p>
            <a:pPr marL="0" indent="0">
              <a:buNone/>
            </a:pPr>
            <a:r>
              <a:rPr lang="en-US" sz="2000" dirty="0" smtClean="0">
                <a:solidFill>
                  <a:schemeClr val="bg1"/>
                </a:solidFill>
              </a:rPr>
              <a:t> </a:t>
            </a:r>
            <a:r>
              <a:rPr lang="en-US" sz="2000" b="1" dirty="0">
                <a:solidFill>
                  <a:schemeClr val="bg1"/>
                </a:solidFill>
              </a:rPr>
              <a:t>&lt;body&gt;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p&gt;</a:t>
            </a:r>
            <a:r>
              <a:rPr lang="en-US" sz="2000" dirty="0" err="1">
                <a:solidFill>
                  <a:schemeClr val="bg1"/>
                </a:solidFill>
              </a:rPr>
              <a:t>Lorem</a:t>
            </a:r>
            <a:r>
              <a:rPr lang="en-US" sz="2000" dirty="0">
                <a:solidFill>
                  <a:schemeClr val="bg1"/>
                </a:solidFill>
              </a:rPr>
              <a:t> </a:t>
            </a:r>
            <a:r>
              <a:rPr lang="en-US" sz="2000" dirty="0" err="1">
                <a:solidFill>
                  <a:schemeClr val="bg1"/>
                </a:solidFill>
              </a:rPr>
              <a:t>ipsum</a:t>
            </a:r>
            <a:r>
              <a:rPr lang="en-US" sz="2000" dirty="0">
                <a:solidFill>
                  <a:schemeClr val="bg1"/>
                </a:solidFill>
              </a:rPr>
              <a:t> dolor sit </a:t>
            </a:r>
            <a:r>
              <a:rPr lang="en-US" sz="2000" dirty="0" err="1">
                <a:solidFill>
                  <a:schemeClr val="bg1"/>
                </a:solidFill>
              </a:rPr>
              <a:t>amet</a:t>
            </a:r>
            <a:r>
              <a:rPr lang="en-US" sz="2000" dirty="0">
                <a:solidFill>
                  <a:schemeClr val="bg1"/>
                </a:solidFill>
              </a:rPr>
              <a:t>, </a:t>
            </a:r>
            <a:r>
              <a:rPr lang="en-US" sz="2000" dirty="0" err="1">
                <a:solidFill>
                  <a:schemeClr val="bg1"/>
                </a:solidFill>
              </a:rPr>
              <a:t>consectetuer</a:t>
            </a:r>
            <a:r>
              <a:rPr lang="en-US" sz="2000" dirty="0">
                <a:solidFill>
                  <a:schemeClr val="bg1"/>
                </a:solidFill>
              </a:rPr>
              <a:t> </a:t>
            </a:r>
            <a:r>
              <a:rPr lang="en-US" sz="2000" dirty="0" err="1">
                <a:solidFill>
                  <a:schemeClr val="bg1"/>
                </a:solidFill>
              </a:rPr>
              <a:t>adipiscing</a:t>
            </a:r>
            <a:r>
              <a:rPr lang="en-US" sz="2000" dirty="0">
                <a:solidFill>
                  <a:schemeClr val="bg1"/>
                </a:solidFill>
              </a:rPr>
              <a:t> </a:t>
            </a:r>
            <a:r>
              <a:rPr lang="en-US" sz="2000" dirty="0" err="1">
                <a:solidFill>
                  <a:schemeClr val="bg1"/>
                </a:solidFill>
              </a:rPr>
              <a:t>elit</a:t>
            </a:r>
            <a:r>
              <a:rPr lang="en-US" sz="2000" dirty="0">
                <a:solidFill>
                  <a:schemeClr val="bg1"/>
                </a:solidFill>
              </a:rPr>
              <a:t>, </a:t>
            </a:r>
            <a:r>
              <a:rPr lang="en-US" sz="2000" dirty="0" err="1">
                <a:solidFill>
                  <a:schemeClr val="bg1"/>
                </a:solidFill>
              </a:rPr>
              <a:t>sed</a:t>
            </a:r>
            <a:r>
              <a:rPr lang="en-US" sz="2000" dirty="0">
                <a:solidFill>
                  <a:schemeClr val="bg1"/>
                </a:solidFill>
              </a:rPr>
              <a:t> diem </a:t>
            </a:r>
            <a:r>
              <a:rPr lang="en-US" sz="2000" dirty="0" err="1">
                <a:solidFill>
                  <a:schemeClr val="bg1"/>
                </a:solidFill>
              </a:rPr>
              <a:t>nonummy</a:t>
            </a:r>
            <a:r>
              <a:rPr lang="en-US" sz="2000" dirty="0">
                <a:solidFill>
                  <a:schemeClr val="bg1"/>
                </a:solidFill>
              </a:rPr>
              <a:t> </a:t>
            </a:r>
            <a:r>
              <a:rPr lang="en-US" sz="2000" dirty="0" err="1">
                <a:solidFill>
                  <a:schemeClr val="bg1"/>
                </a:solidFill>
              </a:rPr>
              <a:t>nibh</a:t>
            </a:r>
            <a:r>
              <a:rPr lang="en-US" sz="2000" dirty="0">
                <a:solidFill>
                  <a:schemeClr val="bg1"/>
                </a:solidFill>
              </a:rPr>
              <a:t> </a:t>
            </a:r>
            <a:r>
              <a:rPr lang="en-US" sz="2000" dirty="0" err="1">
                <a:solidFill>
                  <a:schemeClr val="bg1"/>
                </a:solidFill>
              </a:rPr>
              <a:t>euismod</a:t>
            </a:r>
            <a:r>
              <a:rPr lang="en-US" sz="2000" dirty="0">
                <a:solidFill>
                  <a:schemeClr val="bg1"/>
                </a:solidFill>
              </a:rPr>
              <a:t> </a:t>
            </a:r>
            <a:r>
              <a:rPr lang="en-US" sz="2000" dirty="0" err="1">
                <a:solidFill>
                  <a:schemeClr val="bg1"/>
                </a:solidFill>
              </a:rPr>
              <a:t>tincidunt</a:t>
            </a:r>
            <a:r>
              <a:rPr lang="en-US" sz="2000" dirty="0">
                <a:solidFill>
                  <a:schemeClr val="bg1"/>
                </a:solidFill>
              </a:rPr>
              <a:t> </a:t>
            </a:r>
            <a:r>
              <a:rPr lang="en-US" sz="2000" dirty="0" err="1">
                <a:solidFill>
                  <a:schemeClr val="bg1"/>
                </a:solidFill>
              </a:rPr>
              <a:t>ut</a:t>
            </a:r>
            <a:r>
              <a:rPr lang="en-US" sz="2000" dirty="0">
                <a:solidFill>
                  <a:schemeClr val="bg1"/>
                </a:solidFill>
              </a:rPr>
              <a:t> </a:t>
            </a:r>
            <a:r>
              <a:rPr lang="en-US" sz="2000" dirty="0" err="1">
                <a:solidFill>
                  <a:schemeClr val="bg1"/>
                </a:solidFill>
              </a:rPr>
              <a:t>lacreet</a:t>
            </a:r>
            <a:r>
              <a:rPr lang="en-US" sz="2000" dirty="0">
                <a:solidFill>
                  <a:schemeClr val="bg1"/>
                </a:solidFill>
              </a:rPr>
              <a:t> </a:t>
            </a:r>
            <a:r>
              <a:rPr lang="en-US" sz="2000" dirty="0" err="1">
                <a:solidFill>
                  <a:schemeClr val="bg1"/>
                </a:solidFill>
              </a:rPr>
              <a:t>dolore</a:t>
            </a:r>
            <a:r>
              <a:rPr lang="en-US" sz="2000" dirty="0">
                <a:solidFill>
                  <a:schemeClr val="bg1"/>
                </a:solidFill>
              </a:rPr>
              <a:t> magna </a:t>
            </a:r>
            <a:r>
              <a:rPr lang="en-US" sz="2000" dirty="0" err="1">
                <a:solidFill>
                  <a:schemeClr val="bg1"/>
                </a:solidFill>
              </a:rPr>
              <a:t>aliguam</a:t>
            </a:r>
            <a:r>
              <a:rPr lang="en-US" sz="2000" dirty="0">
                <a:solidFill>
                  <a:schemeClr val="bg1"/>
                </a:solidFill>
              </a:rPr>
              <a:t> </a:t>
            </a:r>
            <a:r>
              <a:rPr lang="en-US" sz="2000" dirty="0" err="1">
                <a:solidFill>
                  <a:schemeClr val="bg1"/>
                </a:solidFill>
              </a:rPr>
              <a:t>erat</a:t>
            </a:r>
            <a:r>
              <a:rPr lang="en-US" sz="2000" dirty="0">
                <a:solidFill>
                  <a:schemeClr val="bg1"/>
                </a:solidFill>
              </a:rPr>
              <a:t> </a:t>
            </a:r>
            <a:r>
              <a:rPr lang="en-US" sz="2000" dirty="0" err="1">
                <a:solidFill>
                  <a:schemeClr val="bg1"/>
                </a:solidFill>
              </a:rPr>
              <a:t>volutpat</a:t>
            </a:r>
            <a:r>
              <a:rPr lang="en-US" sz="2000" dirty="0">
                <a:solidFill>
                  <a:schemeClr val="bg1"/>
                </a:solidFill>
              </a:rPr>
              <a:t>.</a:t>
            </a:r>
            <a:r>
              <a:rPr lang="en-US" sz="2000" b="1" dirty="0">
                <a:solidFill>
                  <a:schemeClr val="bg1"/>
                </a:solidFill>
              </a:rPr>
              <a:t>&lt;/p&gt;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body&gt;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html&gt;</a:t>
            </a:r>
            <a:endParaRPr lang="ru-RU" sz="2000" dirty="0">
              <a:solidFill>
                <a:schemeClr val="bg1"/>
              </a:solidFill>
            </a:endParaRPr>
          </a:p>
        </p:txBody>
      </p:sp>
    </p:spTree>
    <p:extLst>
      <p:ext uri="{BB962C8B-B14F-4D97-AF65-F5344CB8AC3E}">
        <p14:creationId xmlns:p14="http://schemas.microsoft.com/office/powerpoint/2010/main" val="1591781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76672"/>
            <a:ext cx="8229600" cy="490066"/>
          </a:xfrm>
        </p:spPr>
        <p:txBody>
          <a:bodyPr>
            <a:normAutofit fontScale="90000"/>
          </a:bodyPr>
          <a:lstStyle/>
          <a:p>
            <a:r>
              <a:rPr lang="ru-RU" b="1" dirty="0" err="1">
                <a:solidFill>
                  <a:schemeClr val="bg1">
                    <a:lumMod val="95000"/>
                    <a:lumOff val="5000"/>
                  </a:schemeClr>
                </a:solidFill>
              </a:rPr>
              <a:t>Мультиклассы</a:t>
            </a:r>
            <a:r>
              <a:rPr lang="ru-RU" b="1" dirty="0">
                <a:solidFill>
                  <a:schemeClr val="bg1">
                    <a:lumMod val="95000"/>
                    <a:lumOff val="5000"/>
                  </a:schemeClr>
                </a:solidFill>
              </a:rPr>
              <a:t/>
            </a:r>
            <a:br>
              <a:rPr lang="ru-RU" b="1" dirty="0">
                <a:solidFill>
                  <a:schemeClr val="bg1">
                    <a:lumMod val="95000"/>
                    <a:lumOff val="5000"/>
                  </a:schemeClr>
                </a:solidFill>
              </a:rPr>
            </a:br>
            <a:endParaRPr lang="ru-RU" dirty="0">
              <a:solidFill>
                <a:schemeClr val="bg1">
                  <a:lumMod val="95000"/>
                  <a:lumOff val="5000"/>
                </a:schemeClr>
              </a:solidFill>
            </a:endParaRPr>
          </a:p>
        </p:txBody>
      </p:sp>
      <p:sp>
        <p:nvSpPr>
          <p:cNvPr id="3" name="Объект 2"/>
          <p:cNvSpPr>
            <a:spLocks noGrp="1"/>
          </p:cNvSpPr>
          <p:nvPr>
            <p:ph idx="1"/>
          </p:nvPr>
        </p:nvSpPr>
        <p:spPr>
          <a:xfrm>
            <a:off x="0" y="1551513"/>
            <a:ext cx="8229600" cy="4525963"/>
          </a:xfrm>
        </p:spPr>
        <p:txBody>
          <a:bodyPr>
            <a:normAutofit lnSpcReduction="10000"/>
          </a:bodyPr>
          <a:lstStyle/>
          <a:p>
            <a:r>
              <a:rPr lang="ru-RU" dirty="0">
                <a:solidFill>
                  <a:schemeClr val="bg1"/>
                </a:solidFill>
              </a:rPr>
              <a:t>Здесь E — обозначает любой тег.</a:t>
            </a:r>
          </a:p>
          <a:p>
            <a:r>
              <a:rPr lang="ru-RU" dirty="0">
                <a:solidFill>
                  <a:schemeClr val="bg1"/>
                </a:solidFill>
              </a:rPr>
              <a:t>В стилях допустимо использовать запись следующего вида.</a:t>
            </a:r>
          </a:p>
          <a:p>
            <a:r>
              <a:rPr lang="ru-RU" dirty="0">
                <a:solidFill>
                  <a:schemeClr val="bg1"/>
                </a:solidFill>
              </a:rPr>
              <a:t>.class1.class2 { Описание правил стиля }</a:t>
            </a:r>
          </a:p>
          <a:p>
            <a:r>
              <a:rPr lang="ru-RU" dirty="0">
                <a:solidFill>
                  <a:schemeClr val="bg1"/>
                </a:solidFill>
              </a:rPr>
              <a:t>В таком случае стиль применяется только для элементов, у которых одновременно заданы классы class1 и class2, т. е. в коде HTML используется конструкция &lt;E </a:t>
            </a:r>
            <a:r>
              <a:rPr lang="ru-RU" dirty="0" err="1">
                <a:solidFill>
                  <a:schemeClr val="bg1"/>
                </a:solidFill>
              </a:rPr>
              <a:t>class</a:t>
            </a:r>
            <a:r>
              <a:rPr lang="ru-RU" dirty="0">
                <a:solidFill>
                  <a:schemeClr val="bg1"/>
                </a:solidFill>
              </a:rPr>
              <a:t>="class1 class2&gt;.</a:t>
            </a:r>
          </a:p>
          <a:p>
            <a:endParaRPr lang="ru-RU" dirty="0">
              <a:solidFill>
                <a:schemeClr val="bg1"/>
              </a:solidFill>
            </a:endParaRPr>
          </a:p>
        </p:txBody>
      </p:sp>
      <p:sp>
        <p:nvSpPr>
          <p:cNvPr id="4" name="Прямоугольник 3"/>
          <p:cNvSpPr/>
          <p:nvPr/>
        </p:nvSpPr>
        <p:spPr>
          <a:xfrm>
            <a:off x="323528" y="721705"/>
            <a:ext cx="7343677" cy="584775"/>
          </a:xfrm>
          <a:prstGeom prst="rect">
            <a:avLst/>
          </a:prstGeom>
        </p:spPr>
        <p:txBody>
          <a:bodyPr wrap="none">
            <a:spAutoFit/>
          </a:bodyPr>
          <a:lstStyle/>
          <a:p>
            <a:r>
              <a:rPr lang="en-US" sz="3200" b="1" dirty="0">
                <a:solidFill>
                  <a:srgbClr val="C00000"/>
                </a:solidFill>
                <a:latin typeface="Courier New" panose="02070309020205020404" pitchFamily="49" charset="0"/>
              </a:rPr>
              <a:t>&lt;E class="class1 class2 ..."&gt;</a:t>
            </a:r>
            <a:endParaRPr lang="ru-RU" sz="3200" b="1" dirty="0">
              <a:solidFill>
                <a:srgbClr val="C00000"/>
              </a:solidFill>
            </a:endParaRPr>
          </a:p>
        </p:txBody>
      </p:sp>
    </p:spTree>
    <p:extLst>
      <p:ext uri="{BB962C8B-B14F-4D97-AF65-F5344CB8AC3E}">
        <p14:creationId xmlns:p14="http://schemas.microsoft.com/office/powerpoint/2010/main" val="3600174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21263" t="14280" r="34796" b="8442"/>
          <a:stretch/>
        </p:blipFill>
        <p:spPr>
          <a:xfrm>
            <a:off x="1043608" y="116632"/>
            <a:ext cx="6696744" cy="6624736"/>
          </a:xfrm>
          <a:prstGeom prst="rect">
            <a:avLst/>
          </a:prstGeom>
        </p:spPr>
      </p:pic>
    </p:spTree>
    <p:extLst>
      <p:ext uri="{BB962C8B-B14F-4D97-AF65-F5344CB8AC3E}">
        <p14:creationId xmlns:p14="http://schemas.microsoft.com/office/powerpoint/2010/main" val="2231191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1700808"/>
            <a:ext cx="8229600" cy="1143000"/>
          </a:xfrm>
        </p:spPr>
        <p:txBody>
          <a:bodyPr>
            <a:noAutofit/>
          </a:bodyPr>
          <a:lstStyle/>
          <a:p>
            <a:r>
              <a:rPr lang="ru-RU" sz="6600" b="1" dirty="0">
                <a:solidFill>
                  <a:srgbClr val="C00000"/>
                </a:solidFill>
              </a:rPr>
              <a:t>@-правила</a:t>
            </a:r>
            <a:r>
              <a:rPr lang="ru-RU" sz="6600" b="1" dirty="0"/>
              <a:t/>
            </a:r>
            <a:br>
              <a:rPr lang="ru-RU" sz="6600" b="1" dirty="0"/>
            </a:br>
            <a:endParaRPr lang="ru-RU" sz="6600" dirty="0"/>
          </a:p>
        </p:txBody>
      </p:sp>
    </p:spTree>
    <p:extLst>
      <p:ext uri="{BB962C8B-B14F-4D97-AF65-F5344CB8AC3E}">
        <p14:creationId xmlns:p14="http://schemas.microsoft.com/office/powerpoint/2010/main" val="2093792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476672"/>
            <a:ext cx="8229600" cy="490066"/>
          </a:xfrm>
        </p:spPr>
        <p:txBody>
          <a:bodyPr>
            <a:normAutofit fontScale="90000"/>
          </a:bodyPr>
          <a:lstStyle/>
          <a:p>
            <a:r>
              <a:rPr lang="en-US" b="1" dirty="0">
                <a:solidFill>
                  <a:srgbClr val="C00000"/>
                </a:solidFill>
              </a:rPr>
              <a:t>@charset</a:t>
            </a:r>
            <a:br>
              <a:rPr lang="en-US" b="1" dirty="0">
                <a:solidFill>
                  <a:srgbClr val="C00000"/>
                </a:solidFill>
              </a:rPr>
            </a:br>
            <a:endParaRPr lang="ru-RU" dirty="0">
              <a:solidFill>
                <a:srgbClr val="C00000"/>
              </a:solidFill>
            </a:endParaRPr>
          </a:p>
        </p:txBody>
      </p:sp>
      <p:sp>
        <p:nvSpPr>
          <p:cNvPr id="3" name="Объект 2"/>
          <p:cNvSpPr>
            <a:spLocks noGrp="1"/>
          </p:cNvSpPr>
          <p:nvPr>
            <p:ph idx="1"/>
          </p:nvPr>
        </p:nvSpPr>
        <p:spPr>
          <a:xfrm>
            <a:off x="359633" y="1077784"/>
            <a:ext cx="8229600" cy="2514949"/>
          </a:xfrm>
        </p:spPr>
        <p:txBody>
          <a:bodyPr>
            <a:normAutofit/>
          </a:bodyPr>
          <a:lstStyle/>
          <a:p>
            <a:r>
              <a:rPr lang="ru-RU" sz="2800" dirty="0">
                <a:solidFill>
                  <a:schemeClr val="bg1">
                    <a:lumMod val="95000"/>
                    <a:lumOff val="5000"/>
                  </a:schemeClr>
                </a:solidFill>
              </a:rPr>
              <a:t>применяется для задания кодировки внешнего CSS-файла. </a:t>
            </a:r>
            <a:endParaRPr lang="ru-RU" sz="2800" dirty="0" smtClean="0">
              <a:solidFill>
                <a:schemeClr val="bg1">
                  <a:lumMod val="95000"/>
                  <a:lumOff val="5000"/>
                </a:schemeClr>
              </a:solidFill>
            </a:endParaRPr>
          </a:p>
          <a:p>
            <a:r>
              <a:rPr lang="ru-RU" sz="2800" dirty="0" smtClean="0">
                <a:solidFill>
                  <a:schemeClr val="bg1">
                    <a:lumMod val="95000"/>
                    <a:lumOff val="5000"/>
                  </a:schemeClr>
                </a:solidFill>
              </a:rPr>
              <a:t>Это </a:t>
            </a:r>
            <a:r>
              <a:rPr lang="ru-RU" sz="2800" dirty="0">
                <a:solidFill>
                  <a:schemeClr val="bg1">
                    <a:lumMod val="95000"/>
                    <a:lumOff val="5000"/>
                  </a:schemeClr>
                </a:solidFill>
              </a:rPr>
              <a:t>имеет значение в том случае, если в CSS-файле используются символы национального алфавита</a:t>
            </a:r>
            <a:endParaRPr lang="ru-RU" sz="2800" dirty="0">
              <a:solidFill>
                <a:schemeClr val="bg1">
                  <a:lumMod val="95000"/>
                  <a:lumOff val="5000"/>
                </a:schemeClr>
              </a:solidFill>
            </a:endParaRPr>
          </a:p>
        </p:txBody>
      </p:sp>
      <p:sp>
        <p:nvSpPr>
          <p:cNvPr id="4" name="Прямоугольник 3"/>
          <p:cNvSpPr/>
          <p:nvPr/>
        </p:nvSpPr>
        <p:spPr>
          <a:xfrm>
            <a:off x="493979" y="3356992"/>
            <a:ext cx="7960907" cy="2862322"/>
          </a:xfrm>
          <a:prstGeom prst="rect">
            <a:avLst/>
          </a:prstGeom>
        </p:spPr>
        <p:txBody>
          <a:bodyPr wrap="square">
            <a:spAutoFit/>
          </a:bodyPr>
          <a:lstStyle/>
          <a:p>
            <a:r>
              <a:rPr lang="ru-RU" dirty="0">
                <a:solidFill>
                  <a:srgbClr val="000000"/>
                </a:solidFill>
                <a:latin typeface="Arial" panose="020B0604020202020204" pitchFamily="34" charset="0"/>
              </a:rPr>
              <a:t>Для внешней таблицы стилей браузер последовательно просматривает следующие пункты для определения кодировки таблицы стилей:</a:t>
            </a:r>
          </a:p>
          <a:p>
            <a:pPr>
              <a:buFont typeface="+mj-lt"/>
              <a:buAutoNum type="arabicPeriod"/>
            </a:pPr>
            <a:r>
              <a:rPr lang="ru-RU" dirty="0">
                <a:solidFill>
                  <a:srgbClr val="000000"/>
                </a:solidFill>
                <a:latin typeface="Arial" panose="020B0604020202020204" pitchFamily="34" charset="0"/>
              </a:rPr>
              <a:t>кодировка, которую отдает сервер;</a:t>
            </a:r>
          </a:p>
          <a:p>
            <a:pPr>
              <a:buFont typeface="+mj-lt"/>
              <a:buAutoNum type="arabicPeriod"/>
            </a:pPr>
            <a:r>
              <a:rPr lang="ru-RU" dirty="0">
                <a:solidFill>
                  <a:srgbClr val="000000"/>
                </a:solidFill>
                <a:latin typeface="Arial" panose="020B0604020202020204" pitchFamily="34" charset="0"/>
              </a:rPr>
              <a:t>правило </a:t>
            </a:r>
            <a:r>
              <a:rPr lang="ru-RU" dirty="0">
                <a:solidFill>
                  <a:srgbClr val="B61039"/>
                </a:solidFill>
                <a:latin typeface="Arial" panose="020B0604020202020204" pitchFamily="34" charset="0"/>
              </a:rPr>
              <a:t>@</a:t>
            </a:r>
            <a:r>
              <a:rPr lang="ru-RU" dirty="0" err="1">
                <a:solidFill>
                  <a:srgbClr val="B61039"/>
                </a:solidFill>
                <a:latin typeface="Arial" panose="020B0604020202020204" pitchFamily="34" charset="0"/>
              </a:rPr>
              <a:t>charset</a:t>
            </a:r>
            <a:r>
              <a:rPr lang="ru-RU" dirty="0">
                <a:solidFill>
                  <a:srgbClr val="000000"/>
                </a:solidFill>
                <a:latin typeface="Arial" panose="020B0604020202020204" pitchFamily="34" charset="0"/>
              </a:rPr>
              <a:t>;</a:t>
            </a:r>
          </a:p>
          <a:p>
            <a:pPr>
              <a:buFont typeface="+mj-lt"/>
              <a:buAutoNum type="arabicPeriod"/>
            </a:pPr>
            <a:r>
              <a:rPr lang="ru-RU" dirty="0">
                <a:solidFill>
                  <a:srgbClr val="000000"/>
                </a:solidFill>
                <a:latin typeface="Arial" panose="020B0604020202020204" pitchFamily="34" charset="0"/>
              </a:rPr>
              <a:t>атрибут </a:t>
            </a:r>
            <a:r>
              <a:rPr lang="ru-RU" dirty="0" err="1">
                <a:solidFill>
                  <a:srgbClr val="B61039"/>
                </a:solidFill>
                <a:latin typeface="Arial" panose="020B0604020202020204" pitchFamily="34" charset="0"/>
              </a:rPr>
              <a:t>charset</a:t>
            </a:r>
            <a:r>
              <a:rPr lang="ru-RU" dirty="0">
                <a:solidFill>
                  <a:srgbClr val="000000"/>
                </a:solidFill>
                <a:latin typeface="Arial" panose="020B0604020202020204" pitchFamily="34" charset="0"/>
              </a:rPr>
              <a:t> тега </a:t>
            </a:r>
            <a:r>
              <a:rPr lang="ru-RU" b="1" dirty="0">
                <a:solidFill>
                  <a:srgbClr val="006699"/>
                </a:solidFill>
                <a:latin typeface="Courier New" panose="02070309020205020404" pitchFamily="49" charset="0"/>
              </a:rPr>
              <a:t>&lt;</a:t>
            </a:r>
            <a:r>
              <a:rPr lang="ru-RU" b="1" dirty="0" err="1">
                <a:solidFill>
                  <a:srgbClr val="006699"/>
                </a:solidFill>
                <a:latin typeface="Courier New" panose="02070309020205020404" pitchFamily="49" charset="0"/>
              </a:rPr>
              <a:t>link</a:t>
            </a:r>
            <a:r>
              <a:rPr lang="ru-RU" b="1" dirty="0">
                <a:solidFill>
                  <a:srgbClr val="006699"/>
                </a:solidFill>
                <a:latin typeface="Courier New" panose="02070309020205020404" pitchFamily="49" charset="0"/>
              </a:rPr>
              <a:t>&gt;</a:t>
            </a:r>
            <a:r>
              <a:rPr lang="ru-RU" dirty="0">
                <a:solidFill>
                  <a:srgbClr val="000000"/>
                </a:solidFill>
                <a:latin typeface="Arial" panose="020B0604020202020204" pitchFamily="34" charset="0"/>
              </a:rPr>
              <a:t>;</a:t>
            </a:r>
          </a:p>
          <a:p>
            <a:pPr>
              <a:buFont typeface="+mj-lt"/>
              <a:buAutoNum type="arabicPeriod"/>
            </a:pPr>
            <a:r>
              <a:rPr lang="ru-RU" dirty="0">
                <a:solidFill>
                  <a:srgbClr val="000000"/>
                </a:solidFill>
                <a:latin typeface="Arial" panose="020B0604020202020204" pitchFamily="34" charset="0"/>
              </a:rPr>
              <a:t>кодировка, установленная в документе через </a:t>
            </a:r>
            <a:r>
              <a:rPr lang="ru-RU" dirty="0" err="1">
                <a:solidFill>
                  <a:srgbClr val="000000"/>
                </a:solidFill>
                <a:latin typeface="Arial" panose="020B0604020202020204" pitchFamily="34" charset="0"/>
              </a:rPr>
              <a:t>метатег</a:t>
            </a:r>
            <a:r>
              <a:rPr lang="ru-RU" dirty="0">
                <a:solidFill>
                  <a:srgbClr val="000000"/>
                </a:solidFill>
                <a:latin typeface="Arial" panose="020B0604020202020204" pitchFamily="34" charset="0"/>
              </a:rPr>
              <a:t> </a:t>
            </a:r>
            <a:endParaRPr lang="ru-RU" dirty="0" smtClean="0">
              <a:solidFill>
                <a:srgbClr val="000000"/>
              </a:solidFill>
              <a:latin typeface="Arial" panose="020B0604020202020204" pitchFamily="34" charset="0"/>
            </a:endParaRPr>
          </a:p>
          <a:p>
            <a:pPr algn="ctr"/>
            <a:r>
              <a:rPr lang="ru-RU" dirty="0" smtClean="0">
                <a:solidFill>
                  <a:srgbClr val="000000"/>
                </a:solidFill>
                <a:latin typeface="Arial" panose="020B0604020202020204" pitchFamily="34" charset="0"/>
              </a:rPr>
              <a:t>(</a:t>
            </a:r>
            <a:r>
              <a:rPr lang="ru-RU" dirty="0" smtClean="0">
                <a:solidFill>
                  <a:srgbClr val="000000"/>
                </a:solidFill>
                <a:latin typeface="Courier New" panose="02070309020205020404" pitchFamily="49" charset="0"/>
              </a:rPr>
              <a:t>&lt;</a:t>
            </a:r>
            <a:r>
              <a:rPr lang="ru-RU" dirty="0" err="1">
                <a:solidFill>
                  <a:srgbClr val="000000"/>
                </a:solidFill>
                <a:latin typeface="Courier New" panose="02070309020205020404" pitchFamily="49" charset="0"/>
              </a:rPr>
              <a:t>meta</a:t>
            </a:r>
            <a:r>
              <a:rPr lang="ru-RU" dirty="0">
                <a:solidFill>
                  <a:srgbClr val="000000"/>
                </a:solidFill>
                <a:latin typeface="Courier New" panose="02070309020205020404" pitchFamily="49" charset="0"/>
              </a:rPr>
              <a:t> </a:t>
            </a:r>
            <a:r>
              <a:rPr lang="ru-RU" dirty="0" err="1">
                <a:solidFill>
                  <a:srgbClr val="000000"/>
                </a:solidFill>
                <a:latin typeface="Courier New" panose="02070309020205020404" pitchFamily="49" charset="0"/>
              </a:rPr>
              <a:t>charset</a:t>
            </a:r>
            <a:r>
              <a:rPr lang="ru-RU" dirty="0">
                <a:solidFill>
                  <a:srgbClr val="000000"/>
                </a:solidFill>
                <a:latin typeface="Courier New" panose="02070309020205020404" pitchFamily="49" charset="0"/>
              </a:rPr>
              <a:t>="utf-8"&gt;</a:t>
            </a:r>
            <a:r>
              <a:rPr lang="ru-RU" dirty="0">
                <a:solidFill>
                  <a:srgbClr val="000000"/>
                </a:solidFill>
                <a:latin typeface="Arial" panose="020B0604020202020204" pitchFamily="34" charset="0"/>
              </a:rPr>
              <a:t>).</a:t>
            </a:r>
          </a:p>
          <a:p>
            <a:r>
              <a:rPr lang="ru-RU" dirty="0">
                <a:solidFill>
                  <a:srgbClr val="000000"/>
                </a:solidFill>
                <a:latin typeface="Arial" panose="020B0604020202020204" pitchFamily="34" charset="0"/>
              </a:rPr>
              <a:t>Приведенный список имеет четко выраженную иерархию — чем выше находится пункт, тем выше его приоритет. Если ни один из пунктов не найден, будет установлена кодировка UTF-8.</a:t>
            </a:r>
            <a:endParaRPr lang="ru-RU" b="0" i="0" dirty="0">
              <a:solidFill>
                <a:srgbClr val="000000"/>
              </a:solidFill>
              <a:effectLst/>
              <a:latin typeface="Arial" panose="020B0604020202020204" pitchFamily="34" charset="0"/>
            </a:endParaRPr>
          </a:p>
        </p:txBody>
      </p:sp>
      <p:sp>
        <p:nvSpPr>
          <p:cNvPr id="5" name="Прямоугольник 4"/>
          <p:cNvSpPr/>
          <p:nvPr/>
        </p:nvSpPr>
        <p:spPr>
          <a:xfrm>
            <a:off x="2970491" y="721705"/>
            <a:ext cx="3079689" cy="369332"/>
          </a:xfrm>
          <a:prstGeom prst="rect">
            <a:avLst/>
          </a:prstGeom>
        </p:spPr>
        <p:txBody>
          <a:bodyPr wrap="none">
            <a:spAutoFit/>
          </a:bodyPr>
          <a:lstStyle/>
          <a:p>
            <a:r>
              <a:rPr lang="en-US" dirty="0">
                <a:solidFill>
                  <a:srgbClr val="000000"/>
                </a:solidFill>
                <a:latin typeface="Courier New" panose="02070309020205020404" pitchFamily="49" charset="0"/>
              </a:rPr>
              <a:t>@charset </a:t>
            </a:r>
            <a:r>
              <a:rPr lang="en-US" dirty="0">
                <a:solidFill>
                  <a:srgbClr val="C00000"/>
                </a:solidFill>
                <a:latin typeface="Courier New" panose="02070309020205020404" pitchFamily="49" charset="0"/>
              </a:rPr>
              <a:t>"</a:t>
            </a:r>
            <a:r>
              <a:rPr lang="ru-RU" dirty="0">
                <a:solidFill>
                  <a:srgbClr val="000000"/>
                </a:solidFill>
                <a:latin typeface="Courier New" panose="02070309020205020404" pitchFamily="49" charset="0"/>
              </a:rPr>
              <a:t>кодировка</a:t>
            </a:r>
            <a:r>
              <a:rPr lang="ru-RU" dirty="0">
                <a:solidFill>
                  <a:srgbClr val="C00000"/>
                </a:solidFill>
                <a:latin typeface="Courier New" panose="02070309020205020404" pitchFamily="49" charset="0"/>
              </a:rPr>
              <a:t>"</a:t>
            </a:r>
            <a:r>
              <a:rPr lang="ru-RU" dirty="0">
                <a:solidFill>
                  <a:srgbClr val="000000"/>
                </a:solidFill>
                <a:latin typeface="Courier New" panose="02070309020205020404" pitchFamily="49" charset="0"/>
              </a:rPr>
              <a:t>;</a:t>
            </a:r>
            <a:endParaRPr lang="ru-RU" dirty="0"/>
          </a:p>
        </p:txBody>
      </p:sp>
    </p:spTree>
    <p:extLst>
      <p:ext uri="{BB962C8B-B14F-4D97-AF65-F5344CB8AC3E}">
        <p14:creationId xmlns:p14="http://schemas.microsoft.com/office/powerpoint/2010/main" val="6236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1211268"/>
            <a:ext cx="8568952" cy="1569660"/>
          </a:xfrm>
          <a:prstGeom prst="rect">
            <a:avLst/>
          </a:prstGeom>
        </p:spPr>
        <p:txBody>
          <a:bodyPr wrap="square">
            <a:spAutoFit/>
          </a:bodyPr>
          <a:lstStyle/>
          <a:p>
            <a:r>
              <a:rPr lang="ru-RU" sz="2400" dirty="0">
                <a:solidFill>
                  <a:schemeClr val="bg1"/>
                </a:solidFill>
              </a:rPr>
              <a:t>В хорошо структурированной каскадной таблицей стилей нет необходимости применять множество классов или </a:t>
            </a:r>
            <a:r>
              <a:rPr lang="ru-RU" sz="2400" dirty="0" err="1">
                <a:solidFill>
                  <a:schemeClr val="bg1"/>
                </a:solidFill>
              </a:rPr>
              <a:t>id</a:t>
            </a:r>
            <a:r>
              <a:rPr lang="ru-RU" sz="2400" dirty="0">
                <a:solidFill>
                  <a:schemeClr val="bg1"/>
                </a:solidFill>
              </a:rPr>
              <a:t> селекторов. Это возможно благодаря подробному изложению свойств селекторов внутри других селекторов</a:t>
            </a:r>
            <a:r>
              <a:rPr lang="ru-RU" sz="2400" dirty="0" smtClean="0">
                <a:solidFill>
                  <a:schemeClr val="bg1"/>
                </a:solidFill>
              </a:rPr>
              <a:t>.</a:t>
            </a:r>
            <a:endParaRPr lang="ru-RU" sz="2400" dirty="0">
              <a:solidFill>
                <a:schemeClr val="bg1"/>
              </a:solidFill>
            </a:endParaRPr>
          </a:p>
        </p:txBody>
      </p:sp>
      <p:sp>
        <p:nvSpPr>
          <p:cNvPr id="3" name="Прямоугольник 2"/>
          <p:cNvSpPr/>
          <p:nvPr/>
        </p:nvSpPr>
        <p:spPr>
          <a:xfrm>
            <a:off x="251520" y="3212976"/>
            <a:ext cx="8568952" cy="2677656"/>
          </a:xfrm>
          <a:prstGeom prst="rect">
            <a:avLst/>
          </a:prstGeom>
        </p:spPr>
        <p:txBody>
          <a:bodyPr wrap="square">
            <a:spAutoFit/>
          </a:bodyPr>
          <a:lstStyle/>
          <a:p>
            <a:r>
              <a:rPr lang="ru-RU" sz="2400" dirty="0">
                <a:solidFill>
                  <a:schemeClr val="bg1"/>
                </a:solidFill>
              </a:rPr>
              <a:t>При создании веб-страницы часто приходится вкладывать одни теги внутрь других. Чтобы стили для этих тегов использовались корректно, помогут вложенные селекторы. Например, задать стиль для тега &lt;b&gt; только когда он располагается внутри контейнера &lt;p&gt;. Таким образом можно одновременно установить стиль для отдельного тега, а также для тега, который находится внутри другого.</a:t>
            </a:r>
          </a:p>
        </p:txBody>
      </p:sp>
      <p:sp>
        <p:nvSpPr>
          <p:cNvPr id="4" name="TextBox 3"/>
          <p:cNvSpPr txBox="1"/>
          <p:nvPr/>
        </p:nvSpPr>
        <p:spPr>
          <a:xfrm>
            <a:off x="3059832" y="476672"/>
            <a:ext cx="2595006" cy="584775"/>
          </a:xfrm>
          <a:prstGeom prst="rect">
            <a:avLst/>
          </a:prstGeom>
          <a:noFill/>
        </p:spPr>
        <p:txBody>
          <a:bodyPr wrap="none" rtlCol="0">
            <a:spAutoFit/>
          </a:bodyPr>
          <a:lstStyle/>
          <a:p>
            <a:r>
              <a:rPr lang="ru-RU" sz="3200" dirty="0" smtClean="0">
                <a:solidFill>
                  <a:schemeClr val="bg1"/>
                </a:solidFill>
              </a:rPr>
              <a:t>Вложенность.</a:t>
            </a:r>
            <a:endParaRPr lang="ru-RU" sz="3200" dirty="0">
              <a:solidFill>
                <a:schemeClr val="bg1"/>
              </a:solidFill>
            </a:endParaRPr>
          </a:p>
        </p:txBody>
      </p:sp>
    </p:spTree>
    <p:extLst>
      <p:ext uri="{BB962C8B-B14F-4D97-AF65-F5344CB8AC3E}">
        <p14:creationId xmlns:p14="http://schemas.microsoft.com/office/powerpoint/2010/main" val="2227732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116632"/>
            <a:ext cx="8229600" cy="720080"/>
          </a:xfrm>
        </p:spPr>
        <p:txBody>
          <a:bodyPr>
            <a:normAutofit fontScale="90000"/>
          </a:bodyPr>
          <a:lstStyle/>
          <a:p>
            <a:r>
              <a:rPr lang="en-US" b="1" dirty="0">
                <a:solidFill>
                  <a:srgbClr val="C00000"/>
                </a:solidFill>
              </a:rPr>
              <a:t>@</a:t>
            </a:r>
            <a:r>
              <a:rPr lang="en-US" b="1" dirty="0" smtClean="0">
                <a:solidFill>
                  <a:srgbClr val="C00000"/>
                </a:solidFill>
              </a:rPr>
              <a:t>font-face</a:t>
            </a:r>
            <a:endParaRPr lang="ru-RU" dirty="0">
              <a:solidFill>
                <a:srgbClr val="C00000"/>
              </a:solidFill>
            </a:endParaRPr>
          </a:p>
        </p:txBody>
      </p:sp>
      <p:sp>
        <p:nvSpPr>
          <p:cNvPr id="3" name="Объект 2"/>
          <p:cNvSpPr>
            <a:spLocks noGrp="1"/>
          </p:cNvSpPr>
          <p:nvPr>
            <p:ph idx="1"/>
          </p:nvPr>
        </p:nvSpPr>
        <p:spPr>
          <a:xfrm>
            <a:off x="467544" y="1556792"/>
            <a:ext cx="8229600" cy="4525963"/>
          </a:xfrm>
        </p:spPr>
        <p:txBody>
          <a:bodyPr/>
          <a:lstStyle/>
          <a:p>
            <a:r>
              <a:rPr lang="ru-RU" dirty="0">
                <a:solidFill>
                  <a:schemeClr val="bg1"/>
                </a:solidFill>
              </a:rPr>
              <a:t>Внутри конструкции @</a:t>
            </a:r>
            <a:r>
              <a:rPr lang="ru-RU" dirty="0" err="1">
                <a:solidFill>
                  <a:schemeClr val="bg1"/>
                </a:solidFill>
              </a:rPr>
              <a:t>font-face</a:t>
            </a:r>
            <a:r>
              <a:rPr lang="ru-RU" dirty="0">
                <a:solidFill>
                  <a:schemeClr val="bg1"/>
                </a:solidFill>
              </a:rPr>
              <a:t> может находиться набор свойств для изменения параметров шрифта (</a:t>
            </a:r>
            <a:r>
              <a:rPr lang="ru-RU" dirty="0" err="1">
                <a:solidFill>
                  <a:schemeClr val="bg1"/>
                </a:solidFill>
              </a:rPr>
              <a:t>font-family</a:t>
            </a:r>
            <a:r>
              <a:rPr lang="ru-RU" dirty="0">
                <a:solidFill>
                  <a:schemeClr val="bg1"/>
                </a:solidFill>
              </a:rPr>
              <a:t>, </a:t>
            </a:r>
            <a:r>
              <a:rPr lang="ru-RU" dirty="0" err="1">
                <a:solidFill>
                  <a:schemeClr val="bg1"/>
                </a:solidFill>
              </a:rPr>
              <a:t>font-size</a:t>
            </a:r>
            <a:r>
              <a:rPr lang="ru-RU" dirty="0">
                <a:solidFill>
                  <a:schemeClr val="bg1"/>
                </a:solidFill>
              </a:rPr>
              <a:t>, </a:t>
            </a:r>
            <a:r>
              <a:rPr lang="ru-RU" dirty="0" err="1">
                <a:solidFill>
                  <a:schemeClr val="bg1"/>
                </a:solidFill>
              </a:rPr>
              <a:t>font-style</a:t>
            </a:r>
            <a:r>
              <a:rPr lang="ru-RU" dirty="0">
                <a:solidFill>
                  <a:schemeClr val="bg1"/>
                </a:solidFill>
              </a:rPr>
              <a:t> и др.), а также ссылка на шрифтовой файл. </a:t>
            </a:r>
            <a:endParaRPr lang="ru-RU" dirty="0" smtClean="0">
              <a:solidFill>
                <a:schemeClr val="bg1"/>
              </a:solidFill>
            </a:endParaRPr>
          </a:p>
          <a:p>
            <a:r>
              <a:rPr lang="ru-RU" dirty="0" smtClean="0">
                <a:solidFill>
                  <a:schemeClr val="bg1"/>
                </a:solidFill>
              </a:rPr>
              <a:t>Ссылка </a:t>
            </a:r>
            <a:r>
              <a:rPr lang="ru-RU" dirty="0">
                <a:solidFill>
                  <a:schemeClr val="bg1"/>
                </a:solidFill>
              </a:rPr>
              <a:t>записывается в виде </a:t>
            </a:r>
            <a:r>
              <a:rPr lang="ru-RU" dirty="0" err="1">
                <a:solidFill>
                  <a:schemeClr val="bg1"/>
                </a:solidFill>
              </a:rPr>
              <a:t>src</a:t>
            </a:r>
            <a:r>
              <a:rPr lang="ru-RU" dirty="0">
                <a:solidFill>
                  <a:schemeClr val="bg1"/>
                </a:solidFill>
              </a:rPr>
              <a:t>: </a:t>
            </a:r>
            <a:r>
              <a:rPr lang="ru-RU" dirty="0" err="1">
                <a:solidFill>
                  <a:schemeClr val="bg1"/>
                </a:solidFill>
              </a:rPr>
              <a:t>url</a:t>
            </a:r>
            <a:r>
              <a:rPr lang="ru-RU" dirty="0">
                <a:solidFill>
                  <a:schemeClr val="bg1"/>
                </a:solidFill>
              </a:rPr>
              <a:t>(URI), где URI — относительный или абсолютный путь к файлу.</a:t>
            </a:r>
            <a:endParaRPr lang="ru-RU" dirty="0">
              <a:solidFill>
                <a:schemeClr val="bg1"/>
              </a:solidFill>
            </a:endParaRPr>
          </a:p>
        </p:txBody>
      </p:sp>
      <p:sp>
        <p:nvSpPr>
          <p:cNvPr id="4" name="Прямоугольник 3"/>
          <p:cNvSpPr/>
          <p:nvPr/>
        </p:nvSpPr>
        <p:spPr>
          <a:xfrm>
            <a:off x="2278121" y="920455"/>
            <a:ext cx="4320413" cy="369332"/>
          </a:xfrm>
          <a:prstGeom prst="rect">
            <a:avLst/>
          </a:prstGeom>
        </p:spPr>
        <p:txBody>
          <a:bodyPr wrap="none">
            <a:spAutoFit/>
          </a:bodyPr>
          <a:lstStyle/>
          <a:p>
            <a:r>
              <a:rPr lang="en-US" dirty="0">
                <a:solidFill>
                  <a:srgbClr val="000000"/>
                </a:solidFill>
                <a:latin typeface="Courier New" panose="02070309020205020404" pitchFamily="49" charset="0"/>
              </a:rPr>
              <a:t>@font-face { </a:t>
            </a:r>
            <a:r>
              <a:rPr lang="ru-RU" dirty="0">
                <a:solidFill>
                  <a:srgbClr val="000000"/>
                </a:solidFill>
                <a:latin typeface="Courier New" panose="02070309020205020404" pitchFamily="49" charset="0"/>
              </a:rPr>
              <a:t>свойства шрифта }</a:t>
            </a:r>
            <a:endParaRPr lang="ru-RU" dirty="0"/>
          </a:p>
        </p:txBody>
      </p:sp>
    </p:spTree>
    <p:extLst>
      <p:ext uri="{BB962C8B-B14F-4D97-AF65-F5344CB8AC3E}">
        <p14:creationId xmlns:p14="http://schemas.microsoft.com/office/powerpoint/2010/main" val="1245964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260648"/>
            <a:ext cx="8229600" cy="6192688"/>
          </a:xfrm>
        </p:spPr>
        <p:txBody>
          <a:bodyPr>
            <a:noAutofit/>
          </a:bodyPr>
          <a:lstStyle/>
          <a:p>
            <a:pPr marL="0" indent="0">
              <a:buNone/>
            </a:pPr>
            <a:r>
              <a:rPr lang="en-US" sz="2000" dirty="0">
                <a:solidFill>
                  <a:schemeClr val="bg1"/>
                </a:solidFill>
              </a:rPr>
              <a:t>&lt;!DOCTYPE html&gt;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html</a:t>
            </a:r>
            <a:r>
              <a:rPr lang="en-US" sz="2000" b="1" dirty="0" smtClean="0">
                <a:solidFill>
                  <a:schemeClr val="bg1"/>
                </a:solidFill>
              </a:rPr>
              <a:t>&gt;</a:t>
            </a:r>
            <a:endParaRPr lang="ru-RU" sz="2000" b="1" dirty="0" smtClean="0">
              <a:solidFill>
                <a:schemeClr val="bg1"/>
              </a:solidFill>
            </a:endParaRPr>
          </a:p>
          <a:p>
            <a:pPr marL="0" indent="0">
              <a:buNone/>
            </a:pPr>
            <a:r>
              <a:rPr lang="en-US" sz="2000" dirty="0" smtClean="0">
                <a:solidFill>
                  <a:schemeClr val="bg1"/>
                </a:solidFill>
              </a:rPr>
              <a:t> </a:t>
            </a:r>
            <a:r>
              <a:rPr lang="en-US" sz="2000" b="1" dirty="0">
                <a:solidFill>
                  <a:schemeClr val="bg1"/>
                </a:solidFill>
              </a:rPr>
              <a:t>&lt;head&gt;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meta</a:t>
            </a:r>
            <a:r>
              <a:rPr lang="en-US" sz="2000" dirty="0">
                <a:solidFill>
                  <a:schemeClr val="bg1"/>
                </a:solidFill>
              </a:rPr>
              <a:t> charset="utf-8"</a:t>
            </a:r>
            <a:r>
              <a:rPr lang="en-US" sz="2000" b="1" dirty="0">
                <a:solidFill>
                  <a:schemeClr val="bg1"/>
                </a:solidFill>
              </a:rPr>
              <a:t>&gt;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title&gt;</a:t>
            </a:r>
            <a:r>
              <a:rPr lang="en-US" sz="2000" dirty="0">
                <a:solidFill>
                  <a:schemeClr val="bg1"/>
                </a:solidFill>
              </a:rPr>
              <a:t>@font-face</a:t>
            </a:r>
            <a:r>
              <a:rPr lang="en-US" sz="2000" b="1" dirty="0">
                <a:solidFill>
                  <a:schemeClr val="bg1"/>
                </a:solidFill>
              </a:rPr>
              <a:t>&lt;/title&gt;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style&gt;</a:t>
            </a:r>
            <a:r>
              <a:rPr lang="en-US" sz="2000" dirty="0">
                <a:solidFill>
                  <a:schemeClr val="bg1"/>
                </a:solidFill>
              </a:rPr>
              <a:t> </a:t>
            </a:r>
            <a:endParaRPr lang="ru-RU" sz="2000" dirty="0" smtClean="0">
              <a:solidFill>
                <a:schemeClr val="bg1"/>
              </a:solidFill>
            </a:endParaRPr>
          </a:p>
          <a:p>
            <a:pPr marL="0" indent="0">
              <a:buNone/>
            </a:pPr>
            <a:r>
              <a:rPr lang="en-US" sz="2000" dirty="0" smtClean="0">
                <a:solidFill>
                  <a:schemeClr val="bg1"/>
                </a:solidFill>
              </a:rPr>
              <a:t>@</a:t>
            </a:r>
            <a:r>
              <a:rPr lang="en-US" sz="2000" b="1" dirty="0">
                <a:solidFill>
                  <a:schemeClr val="bg1"/>
                </a:solidFill>
              </a:rPr>
              <a:t>font</a:t>
            </a:r>
            <a:r>
              <a:rPr lang="en-US" sz="2000" dirty="0">
                <a:solidFill>
                  <a:schemeClr val="bg1"/>
                </a:solidFill>
              </a:rPr>
              <a:t>-face { font-family: </a:t>
            </a:r>
            <a:r>
              <a:rPr lang="en-US" sz="2000" dirty="0" err="1">
                <a:solidFill>
                  <a:schemeClr val="bg1"/>
                </a:solidFill>
              </a:rPr>
              <a:t>Pompadur</a:t>
            </a:r>
            <a:r>
              <a:rPr lang="en-US" sz="2000" dirty="0">
                <a:solidFill>
                  <a:schemeClr val="bg1"/>
                </a:solidFill>
              </a:rPr>
              <a:t>; /* </a:t>
            </a:r>
            <a:r>
              <a:rPr lang="ru-RU" sz="2000" dirty="0">
                <a:solidFill>
                  <a:schemeClr val="bg1"/>
                </a:solidFill>
              </a:rPr>
              <a:t>Имя шрифта */ </a:t>
            </a:r>
            <a:endParaRPr lang="ru-RU" sz="2000" dirty="0" smtClean="0">
              <a:solidFill>
                <a:schemeClr val="bg1"/>
              </a:solidFill>
            </a:endParaRPr>
          </a:p>
          <a:p>
            <a:pPr marL="0" indent="0">
              <a:buNone/>
            </a:pPr>
            <a:r>
              <a:rPr lang="en-US" sz="2000" dirty="0" err="1" smtClean="0">
                <a:solidFill>
                  <a:schemeClr val="bg1"/>
                </a:solidFill>
              </a:rPr>
              <a:t>src</a:t>
            </a:r>
            <a:r>
              <a:rPr lang="en-US" sz="2000" dirty="0">
                <a:solidFill>
                  <a:schemeClr val="bg1"/>
                </a:solidFill>
              </a:rPr>
              <a:t>: </a:t>
            </a:r>
            <a:r>
              <a:rPr lang="en-US" sz="2000" b="1" dirty="0" err="1">
                <a:solidFill>
                  <a:schemeClr val="bg1"/>
                </a:solidFill>
              </a:rPr>
              <a:t>url</a:t>
            </a:r>
            <a:r>
              <a:rPr lang="en-US" sz="2000" b="1" dirty="0">
                <a:solidFill>
                  <a:schemeClr val="bg1"/>
                </a:solidFill>
              </a:rPr>
              <a:t>(</a:t>
            </a:r>
            <a:r>
              <a:rPr lang="en-US" sz="2000" dirty="0">
                <a:solidFill>
                  <a:schemeClr val="bg1"/>
                </a:solidFill>
              </a:rPr>
              <a:t>fonts/pompadur.ttf</a:t>
            </a:r>
            <a:r>
              <a:rPr lang="en-US" sz="2000" b="1" dirty="0">
                <a:solidFill>
                  <a:schemeClr val="bg1"/>
                </a:solidFill>
              </a:rPr>
              <a:t>)</a:t>
            </a:r>
            <a:r>
              <a:rPr lang="en-US" sz="2000" dirty="0">
                <a:solidFill>
                  <a:schemeClr val="bg1"/>
                </a:solidFill>
              </a:rPr>
              <a:t>; /* </a:t>
            </a:r>
            <a:r>
              <a:rPr lang="ru-RU" sz="2000" dirty="0">
                <a:solidFill>
                  <a:schemeClr val="bg1"/>
                </a:solidFill>
              </a:rPr>
              <a:t>Путь к файлу со шрифтом */ } </a:t>
            </a:r>
            <a:endParaRPr lang="ru-RU" sz="2000" dirty="0" smtClean="0">
              <a:solidFill>
                <a:schemeClr val="bg1"/>
              </a:solidFill>
            </a:endParaRPr>
          </a:p>
          <a:p>
            <a:pPr marL="0" indent="0">
              <a:buNone/>
            </a:pPr>
            <a:r>
              <a:rPr lang="en-US" sz="2000" b="1" dirty="0" smtClean="0">
                <a:solidFill>
                  <a:schemeClr val="bg1"/>
                </a:solidFill>
              </a:rPr>
              <a:t>P</a:t>
            </a:r>
            <a:r>
              <a:rPr lang="en-US" sz="2000" dirty="0" smtClean="0">
                <a:solidFill>
                  <a:schemeClr val="bg1"/>
                </a:solidFill>
              </a:rPr>
              <a:t> </a:t>
            </a:r>
            <a:r>
              <a:rPr lang="en-US" sz="2000" dirty="0">
                <a:solidFill>
                  <a:schemeClr val="bg1"/>
                </a:solidFill>
              </a:rPr>
              <a:t>{ font-family: </a:t>
            </a:r>
            <a:r>
              <a:rPr lang="en-US" sz="2000" dirty="0" err="1">
                <a:solidFill>
                  <a:schemeClr val="bg1"/>
                </a:solidFill>
              </a:rPr>
              <a:t>Pompadur</a:t>
            </a:r>
            <a:r>
              <a:rPr lang="en-US" sz="2000" dirty="0">
                <a:solidFill>
                  <a:schemeClr val="bg1"/>
                </a:solidFill>
              </a:rPr>
              <a:t>; }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style&gt;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head&gt;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body</a:t>
            </a:r>
            <a:r>
              <a:rPr lang="en-US" sz="2000" b="1" dirty="0" smtClean="0">
                <a:solidFill>
                  <a:schemeClr val="bg1"/>
                </a:solidFill>
              </a:rPr>
              <a:t>&gt;</a:t>
            </a:r>
            <a:endParaRPr lang="ru-RU" sz="2000" b="1" dirty="0" smtClean="0">
              <a:solidFill>
                <a:schemeClr val="bg1"/>
              </a:solidFill>
            </a:endParaRPr>
          </a:p>
          <a:p>
            <a:pPr marL="0" indent="0">
              <a:buNone/>
            </a:pPr>
            <a:r>
              <a:rPr lang="en-US" sz="2000" dirty="0" smtClean="0">
                <a:solidFill>
                  <a:schemeClr val="bg1"/>
                </a:solidFill>
              </a:rPr>
              <a:t> </a:t>
            </a:r>
            <a:r>
              <a:rPr lang="en-US" sz="2000" b="1" dirty="0">
                <a:solidFill>
                  <a:schemeClr val="bg1"/>
                </a:solidFill>
              </a:rPr>
              <a:t>&lt;p&gt;</a:t>
            </a:r>
            <a:r>
              <a:rPr lang="ru-RU" sz="2000" dirty="0">
                <a:solidFill>
                  <a:schemeClr val="bg1"/>
                </a:solidFill>
              </a:rPr>
              <a:t>Протяженность варьирует дорийский </a:t>
            </a:r>
            <a:r>
              <a:rPr lang="ru-RU" sz="2000" dirty="0" err="1">
                <a:solidFill>
                  <a:schemeClr val="bg1"/>
                </a:solidFill>
              </a:rPr>
              <a:t>микрохроматический</a:t>
            </a:r>
            <a:r>
              <a:rPr lang="ru-RU" sz="2000" dirty="0">
                <a:solidFill>
                  <a:schemeClr val="bg1"/>
                </a:solidFill>
              </a:rPr>
              <a:t> интервал, но если бы песен было раз в пять меньше, было бы лучше для всех</a:t>
            </a:r>
            <a:r>
              <a:rPr lang="ru-RU" sz="2000" dirty="0" smtClean="0">
                <a:solidFill>
                  <a:schemeClr val="bg1"/>
                </a:solidFill>
              </a:rPr>
              <a:t>.</a:t>
            </a:r>
          </a:p>
          <a:p>
            <a:pPr marL="0" indent="0">
              <a:buNone/>
            </a:pPr>
            <a:r>
              <a:rPr lang="ru-RU" sz="2000" b="1" dirty="0" smtClean="0">
                <a:solidFill>
                  <a:schemeClr val="bg1"/>
                </a:solidFill>
              </a:rPr>
              <a:t>&lt;/</a:t>
            </a:r>
            <a:r>
              <a:rPr lang="en-US" sz="2000" b="1" dirty="0">
                <a:solidFill>
                  <a:schemeClr val="bg1"/>
                </a:solidFill>
              </a:rPr>
              <a:t>p&gt;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body&gt;</a:t>
            </a:r>
            <a:r>
              <a:rPr lang="en-US" sz="2000" dirty="0">
                <a:solidFill>
                  <a:schemeClr val="bg1"/>
                </a:solidFill>
              </a:rPr>
              <a:t> </a:t>
            </a:r>
            <a:endParaRPr lang="ru-RU" sz="2000" dirty="0" smtClean="0">
              <a:solidFill>
                <a:schemeClr val="bg1"/>
              </a:solidFill>
            </a:endParaRPr>
          </a:p>
          <a:p>
            <a:pPr marL="0" indent="0">
              <a:buNone/>
            </a:pPr>
            <a:r>
              <a:rPr lang="en-US" sz="2000" b="1" dirty="0" smtClean="0">
                <a:solidFill>
                  <a:schemeClr val="bg1"/>
                </a:solidFill>
              </a:rPr>
              <a:t>&lt;/</a:t>
            </a:r>
            <a:r>
              <a:rPr lang="en-US" sz="2000" b="1" dirty="0">
                <a:solidFill>
                  <a:schemeClr val="bg1"/>
                </a:solidFill>
              </a:rPr>
              <a:t>html&gt;</a:t>
            </a:r>
            <a:endParaRPr lang="ru-RU" sz="2000" dirty="0">
              <a:solidFill>
                <a:schemeClr val="bg1"/>
              </a:solidFill>
            </a:endParaRPr>
          </a:p>
        </p:txBody>
      </p:sp>
    </p:spTree>
    <p:extLst>
      <p:ext uri="{BB962C8B-B14F-4D97-AF65-F5344CB8AC3E}">
        <p14:creationId xmlns:p14="http://schemas.microsoft.com/office/powerpoint/2010/main" val="523165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735" y="404664"/>
            <a:ext cx="8229600" cy="562074"/>
          </a:xfrm>
        </p:spPr>
        <p:txBody>
          <a:bodyPr>
            <a:normAutofit fontScale="90000"/>
          </a:bodyPr>
          <a:lstStyle/>
          <a:p>
            <a:r>
              <a:rPr lang="en-US" b="1" dirty="0">
                <a:solidFill>
                  <a:srgbClr val="C00000"/>
                </a:solidFill>
              </a:rPr>
              <a:t>@import</a:t>
            </a:r>
            <a:br>
              <a:rPr lang="en-US" b="1" dirty="0">
                <a:solidFill>
                  <a:srgbClr val="C00000"/>
                </a:solidFill>
              </a:rPr>
            </a:br>
            <a:endParaRPr lang="ru-RU" dirty="0">
              <a:solidFill>
                <a:srgbClr val="C00000"/>
              </a:solidFill>
            </a:endParaRPr>
          </a:p>
        </p:txBody>
      </p:sp>
      <p:sp>
        <p:nvSpPr>
          <p:cNvPr id="3" name="Объект 2"/>
          <p:cNvSpPr>
            <a:spLocks noGrp="1"/>
          </p:cNvSpPr>
          <p:nvPr>
            <p:ph idx="1"/>
          </p:nvPr>
        </p:nvSpPr>
        <p:spPr>
          <a:xfrm>
            <a:off x="179512" y="1797735"/>
            <a:ext cx="8229600" cy="4525963"/>
          </a:xfrm>
        </p:spPr>
        <p:txBody>
          <a:bodyPr/>
          <a:lstStyle/>
          <a:p>
            <a:r>
              <a:rPr lang="ru-RU" dirty="0">
                <a:solidFill>
                  <a:schemeClr val="bg1"/>
                </a:solidFill>
              </a:rPr>
              <a:t>Правило @</a:t>
            </a:r>
            <a:r>
              <a:rPr lang="ru-RU" dirty="0" err="1">
                <a:solidFill>
                  <a:schemeClr val="bg1"/>
                </a:solidFill>
              </a:rPr>
              <a:t>import</a:t>
            </a:r>
            <a:r>
              <a:rPr lang="ru-RU" dirty="0">
                <a:solidFill>
                  <a:schemeClr val="bg1"/>
                </a:solidFill>
              </a:rPr>
              <a:t> позволяет импортировать содержимое CSS-файла в текущую стилевую таблицу. </a:t>
            </a:r>
            <a:endParaRPr lang="ru-RU" dirty="0" smtClean="0">
              <a:solidFill>
                <a:schemeClr val="bg1"/>
              </a:solidFill>
            </a:endParaRPr>
          </a:p>
          <a:p>
            <a:r>
              <a:rPr lang="ru-RU" dirty="0" smtClean="0">
                <a:solidFill>
                  <a:schemeClr val="bg1"/>
                </a:solidFill>
              </a:rPr>
              <a:t>@</a:t>
            </a:r>
            <a:r>
              <a:rPr lang="ru-RU" dirty="0" err="1">
                <a:solidFill>
                  <a:schemeClr val="bg1"/>
                </a:solidFill>
              </a:rPr>
              <a:t>import</a:t>
            </a:r>
            <a:r>
              <a:rPr lang="ru-RU" dirty="0">
                <a:solidFill>
                  <a:schemeClr val="bg1"/>
                </a:solidFill>
              </a:rPr>
              <a:t> не разрешается вставлять после любых объявлений кроме @</a:t>
            </a:r>
            <a:r>
              <a:rPr lang="ru-RU" dirty="0" err="1">
                <a:solidFill>
                  <a:schemeClr val="bg1"/>
                </a:solidFill>
              </a:rPr>
              <a:t>charset</a:t>
            </a:r>
            <a:r>
              <a:rPr lang="ru-RU" dirty="0">
                <a:solidFill>
                  <a:schemeClr val="bg1"/>
                </a:solidFill>
              </a:rPr>
              <a:t> или другого @</a:t>
            </a:r>
            <a:r>
              <a:rPr lang="ru-RU" dirty="0" err="1">
                <a:solidFill>
                  <a:schemeClr val="bg1"/>
                </a:solidFill>
              </a:rPr>
              <a:t>import</a:t>
            </a:r>
            <a:r>
              <a:rPr lang="ru-RU" dirty="0">
                <a:solidFill>
                  <a:schemeClr val="bg1"/>
                </a:solidFill>
              </a:rPr>
              <a:t>.</a:t>
            </a:r>
            <a:endParaRPr lang="ru-RU" dirty="0">
              <a:solidFill>
                <a:schemeClr val="bg1"/>
              </a:solidFill>
            </a:endParaRPr>
          </a:p>
        </p:txBody>
      </p:sp>
      <p:sp>
        <p:nvSpPr>
          <p:cNvPr id="4" name="Прямоугольник 3"/>
          <p:cNvSpPr/>
          <p:nvPr/>
        </p:nvSpPr>
        <p:spPr>
          <a:xfrm>
            <a:off x="179512" y="685701"/>
            <a:ext cx="8964488" cy="830997"/>
          </a:xfrm>
          <a:prstGeom prst="rect">
            <a:avLst/>
          </a:prstGeom>
        </p:spPr>
        <p:txBody>
          <a:bodyPr wrap="square">
            <a:spAutoFit/>
          </a:bodyPr>
          <a:lstStyle/>
          <a:p>
            <a:r>
              <a:rPr lang="ru-RU" sz="2400" dirty="0">
                <a:solidFill>
                  <a:srgbClr val="000000"/>
                </a:solidFill>
                <a:latin typeface="Courier New" panose="02070309020205020404" pitchFamily="49" charset="0"/>
              </a:rPr>
              <a:t>@</a:t>
            </a:r>
            <a:r>
              <a:rPr lang="ru-RU" sz="2400" dirty="0" err="1">
                <a:solidFill>
                  <a:srgbClr val="000000"/>
                </a:solidFill>
                <a:latin typeface="Courier New" panose="02070309020205020404" pitchFamily="49" charset="0"/>
              </a:rPr>
              <a:t>import</a:t>
            </a:r>
            <a:r>
              <a:rPr lang="ru-RU" sz="2400" dirty="0">
                <a:solidFill>
                  <a:srgbClr val="000000"/>
                </a:solidFill>
                <a:latin typeface="Courier New" panose="02070309020205020404" pitchFamily="49" charset="0"/>
              </a:rPr>
              <a:t> </a:t>
            </a:r>
            <a:r>
              <a:rPr lang="ru-RU" sz="2400" dirty="0" err="1">
                <a:solidFill>
                  <a:srgbClr val="000000"/>
                </a:solidFill>
                <a:latin typeface="Courier New" panose="02070309020205020404" pitchFamily="49" charset="0"/>
              </a:rPr>
              <a:t>url</a:t>
            </a:r>
            <a:r>
              <a:rPr lang="ru-RU" sz="2400" dirty="0">
                <a:solidFill>
                  <a:srgbClr val="000000"/>
                </a:solidFill>
                <a:latin typeface="Courier New" panose="02070309020205020404" pitchFamily="49" charset="0"/>
              </a:rPr>
              <a:t>("имя файла") [типы носителей]; @</a:t>
            </a:r>
            <a:r>
              <a:rPr lang="ru-RU" sz="2400" dirty="0" err="1">
                <a:solidFill>
                  <a:srgbClr val="000000"/>
                </a:solidFill>
                <a:latin typeface="Courier New" panose="02070309020205020404" pitchFamily="49" charset="0"/>
              </a:rPr>
              <a:t>import</a:t>
            </a:r>
            <a:r>
              <a:rPr lang="ru-RU" sz="2400" dirty="0">
                <a:solidFill>
                  <a:srgbClr val="000000"/>
                </a:solidFill>
                <a:latin typeface="Courier New" panose="02070309020205020404" pitchFamily="49" charset="0"/>
              </a:rPr>
              <a:t> "имя файла" [типы носителей];</a:t>
            </a:r>
            <a:endParaRPr lang="ru-RU" sz="2400" dirty="0"/>
          </a:p>
        </p:txBody>
      </p:sp>
    </p:spTree>
    <p:extLst>
      <p:ext uri="{BB962C8B-B14F-4D97-AF65-F5344CB8AC3E}">
        <p14:creationId xmlns:p14="http://schemas.microsoft.com/office/powerpoint/2010/main" val="3509753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bg1"/>
                </a:solidFill>
              </a:rPr>
              <a:t>Типы носителя</a:t>
            </a:r>
            <a:endParaRPr lang="ru-RU" dirty="0">
              <a:solidFill>
                <a:schemeClr val="bg1"/>
              </a:solidFill>
            </a:endParaRPr>
          </a:p>
        </p:txBody>
      </p:sp>
      <p:graphicFrame>
        <p:nvGraphicFramePr>
          <p:cNvPr id="4" name="Таблица 3"/>
          <p:cNvGraphicFramePr>
            <a:graphicFrameLocks noGrp="1"/>
          </p:cNvGraphicFramePr>
          <p:nvPr>
            <p:extLst>
              <p:ext uri="{D42A27DB-BD31-4B8C-83A1-F6EECF244321}">
                <p14:modId xmlns:p14="http://schemas.microsoft.com/office/powerpoint/2010/main" val="2150363710"/>
              </p:ext>
            </p:extLst>
          </p:nvPr>
        </p:nvGraphicFramePr>
        <p:xfrm>
          <a:off x="427923" y="1268760"/>
          <a:ext cx="8568952" cy="5194258"/>
        </p:xfrm>
        <a:graphic>
          <a:graphicData uri="http://schemas.openxmlformats.org/drawingml/2006/table">
            <a:tbl>
              <a:tblPr/>
              <a:tblGrid>
                <a:gridCol w="2232248"/>
                <a:gridCol w="6336704"/>
              </a:tblGrid>
              <a:tr h="296573">
                <a:tc>
                  <a:txBody>
                    <a:bodyPr/>
                    <a:lstStyle/>
                    <a:p>
                      <a:r>
                        <a:rPr lang="ru-RU" sz="1500" dirty="0">
                          <a:effectLst/>
                        </a:rPr>
                        <a:t>Тип</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BFBFBF"/>
                    </a:solidFill>
                  </a:tcPr>
                </a:tc>
                <a:tc>
                  <a:txBody>
                    <a:bodyPr/>
                    <a:lstStyle/>
                    <a:p>
                      <a:r>
                        <a:rPr lang="ru-RU" sz="1500">
                          <a:effectLst/>
                        </a:rPr>
                        <a:t>Описание</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BFBFBF"/>
                    </a:solidFill>
                  </a:tcPr>
                </a:tc>
              </a:tr>
              <a:tr h="528674">
                <a:tc>
                  <a:txBody>
                    <a:bodyPr/>
                    <a:lstStyle/>
                    <a:p>
                      <a:r>
                        <a:rPr lang="en-US" sz="2400" dirty="0">
                          <a:solidFill>
                            <a:schemeClr val="bg1"/>
                          </a:solidFill>
                          <a:effectLst/>
                        </a:rPr>
                        <a:t>all</a:t>
                      </a:r>
                      <a:br>
                        <a:rPr lang="en-US" sz="2400" dirty="0">
                          <a:solidFill>
                            <a:schemeClr val="bg1"/>
                          </a:solidFill>
                          <a:effectLst/>
                        </a:rPr>
                      </a:br>
                      <a:endParaRPr lang="en-US" sz="2400" dirty="0">
                        <a:solidFill>
                          <a:schemeClr val="bg1"/>
                        </a:solidFill>
                        <a:effectLst/>
                      </a:endParaRP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6F6F0"/>
                    </a:solidFill>
                  </a:tcPr>
                </a:tc>
                <a:tc>
                  <a:txBody>
                    <a:bodyPr/>
                    <a:lstStyle/>
                    <a:p>
                      <a:r>
                        <a:rPr lang="ru-RU" sz="2000" dirty="0">
                          <a:solidFill>
                            <a:schemeClr val="bg1"/>
                          </a:solidFill>
                          <a:effectLst/>
                        </a:rPr>
                        <a:t>Все типы. Это значение используется по умолчанию.</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tr>
              <a:tr h="992875">
                <a:tc>
                  <a:txBody>
                    <a:bodyPr/>
                    <a:lstStyle/>
                    <a:p>
                      <a:r>
                        <a:rPr lang="en-US" sz="2400" dirty="0">
                          <a:solidFill>
                            <a:schemeClr val="bg1"/>
                          </a:solidFill>
                          <a:effectLst/>
                        </a:rPr>
                        <a:t>aural</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6F6F0"/>
                    </a:solidFill>
                  </a:tcPr>
                </a:tc>
                <a:tc>
                  <a:txBody>
                    <a:bodyPr/>
                    <a:lstStyle/>
                    <a:p>
                      <a:r>
                        <a:rPr lang="ru-RU" sz="2000" dirty="0">
                          <a:solidFill>
                            <a:schemeClr val="bg1"/>
                          </a:solidFill>
                          <a:effectLst/>
                        </a:rPr>
                        <a:t>Речевые синтезаторы, а также программы для воспроизведения текста вслух. Сюда, например, можно отнести речевые браузеры.</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tr>
              <a:tr h="760774">
                <a:tc>
                  <a:txBody>
                    <a:bodyPr/>
                    <a:lstStyle/>
                    <a:p>
                      <a:r>
                        <a:rPr lang="en-US" sz="2400" dirty="0">
                          <a:solidFill>
                            <a:schemeClr val="bg1"/>
                          </a:solidFill>
                          <a:effectLst/>
                        </a:rPr>
                        <a:t>braille</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6F6F0"/>
                    </a:solidFill>
                  </a:tcPr>
                </a:tc>
                <a:tc>
                  <a:txBody>
                    <a:bodyPr/>
                    <a:lstStyle/>
                    <a:p>
                      <a:r>
                        <a:rPr lang="ru-RU" sz="2000" dirty="0">
                          <a:solidFill>
                            <a:schemeClr val="bg1"/>
                          </a:solidFill>
                          <a:effectLst/>
                        </a:rPr>
                        <a:t>Устройства, основанные на системе Брайля, которые предназначены для слепых людей.</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tr>
              <a:tr h="528674">
                <a:tc>
                  <a:txBody>
                    <a:bodyPr/>
                    <a:lstStyle/>
                    <a:p>
                      <a:r>
                        <a:rPr lang="en-US" sz="2400" dirty="0">
                          <a:solidFill>
                            <a:schemeClr val="bg1"/>
                          </a:solidFill>
                          <a:effectLst/>
                        </a:rPr>
                        <a:t>handheld</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6F6F0"/>
                    </a:solidFill>
                  </a:tcPr>
                </a:tc>
                <a:tc>
                  <a:txBody>
                    <a:bodyPr/>
                    <a:lstStyle/>
                    <a:p>
                      <a:r>
                        <a:rPr lang="ru-RU" sz="2000" dirty="0">
                          <a:solidFill>
                            <a:schemeClr val="bg1"/>
                          </a:solidFill>
                          <a:effectLst/>
                        </a:rPr>
                        <a:t>Наладонные компьютеры и аналогичные им аппараты.</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tr>
              <a:tr h="528674">
                <a:tc>
                  <a:txBody>
                    <a:bodyPr/>
                    <a:lstStyle/>
                    <a:p>
                      <a:r>
                        <a:rPr lang="en-US" sz="2400" dirty="0">
                          <a:solidFill>
                            <a:schemeClr val="bg1"/>
                          </a:solidFill>
                          <a:effectLst/>
                        </a:rPr>
                        <a:t>print</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6F6F0"/>
                    </a:solidFill>
                  </a:tcPr>
                </a:tc>
                <a:tc>
                  <a:txBody>
                    <a:bodyPr/>
                    <a:lstStyle/>
                    <a:p>
                      <a:r>
                        <a:rPr lang="ru-RU" sz="2000" dirty="0">
                          <a:solidFill>
                            <a:schemeClr val="bg1"/>
                          </a:solidFill>
                          <a:effectLst/>
                        </a:rPr>
                        <a:t>Печатающие устройства вроде принтера.</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tr>
              <a:tr h="296573">
                <a:tc>
                  <a:txBody>
                    <a:bodyPr/>
                    <a:lstStyle/>
                    <a:p>
                      <a:r>
                        <a:rPr lang="en-US" sz="2400" dirty="0">
                          <a:solidFill>
                            <a:schemeClr val="bg1"/>
                          </a:solidFill>
                          <a:effectLst/>
                        </a:rPr>
                        <a:t>projection</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6F6F0"/>
                    </a:solidFill>
                  </a:tcPr>
                </a:tc>
                <a:tc>
                  <a:txBody>
                    <a:bodyPr/>
                    <a:lstStyle/>
                    <a:p>
                      <a:r>
                        <a:rPr lang="ru-RU" sz="2000" dirty="0">
                          <a:solidFill>
                            <a:schemeClr val="bg1"/>
                          </a:solidFill>
                          <a:effectLst/>
                        </a:rPr>
                        <a:t>Проектор.</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tr>
              <a:tr h="296573">
                <a:tc>
                  <a:txBody>
                    <a:bodyPr/>
                    <a:lstStyle/>
                    <a:p>
                      <a:r>
                        <a:rPr lang="en-US" sz="2400" dirty="0">
                          <a:solidFill>
                            <a:schemeClr val="bg1"/>
                          </a:solidFill>
                          <a:effectLst/>
                        </a:rPr>
                        <a:t>screen</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6F6F0"/>
                    </a:solidFill>
                  </a:tcPr>
                </a:tc>
                <a:tc>
                  <a:txBody>
                    <a:bodyPr/>
                    <a:lstStyle/>
                    <a:p>
                      <a:r>
                        <a:rPr lang="ru-RU" sz="2000" dirty="0">
                          <a:solidFill>
                            <a:schemeClr val="bg1"/>
                          </a:solidFill>
                          <a:effectLst/>
                        </a:rPr>
                        <a:t>Экран монитора.</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tr>
              <a:tr h="296573">
                <a:tc>
                  <a:txBody>
                    <a:bodyPr/>
                    <a:lstStyle/>
                    <a:p>
                      <a:r>
                        <a:rPr lang="en-US" sz="2400" dirty="0" err="1">
                          <a:solidFill>
                            <a:schemeClr val="bg1"/>
                          </a:solidFill>
                          <a:effectLst/>
                        </a:rPr>
                        <a:t>tv</a:t>
                      </a:r>
                      <a:endParaRPr lang="en-US" sz="2400" dirty="0">
                        <a:solidFill>
                          <a:schemeClr val="bg1"/>
                        </a:solidFill>
                        <a:effectLst/>
                      </a:endParaRP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6F6F0"/>
                    </a:solidFill>
                  </a:tcPr>
                </a:tc>
                <a:tc>
                  <a:txBody>
                    <a:bodyPr/>
                    <a:lstStyle/>
                    <a:p>
                      <a:r>
                        <a:rPr lang="ru-RU" sz="2000" dirty="0">
                          <a:solidFill>
                            <a:schemeClr val="bg1"/>
                          </a:solidFill>
                          <a:effectLst/>
                        </a:rPr>
                        <a:t>Телевизор.</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22265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fontScale="90000"/>
          </a:bodyPr>
          <a:lstStyle/>
          <a:p>
            <a:r>
              <a:rPr lang="en-US" b="1" dirty="0">
                <a:solidFill>
                  <a:srgbClr val="C00000"/>
                </a:solidFill>
              </a:rPr>
              <a:t>@media</a:t>
            </a:r>
            <a:br>
              <a:rPr lang="en-US" b="1" dirty="0">
                <a:solidFill>
                  <a:srgbClr val="C00000"/>
                </a:solidFill>
              </a:rPr>
            </a:br>
            <a:endParaRPr lang="ru-RU" dirty="0">
              <a:solidFill>
                <a:srgbClr val="C00000"/>
              </a:solidFill>
            </a:endParaRPr>
          </a:p>
        </p:txBody>
      </p:sp>
      <p:sp>
        <p:nvSpPr>
          <p:cNvPr id="3" name="Объект 2"/>
          <p:cNvSpPr>
            <a:spLocks noGrp="1"/>
          </p:cNvSpPr>
          <p:nvPr>
            <p:ph idx="1"/>
          </p:nvPr>
        </p:nvSpPr>
        <p:spPr>
          <a:xfrm>
            <a:off x="323528" y="836712"/>
            <a:ext cx="8229600" cy="4525963"/>
          </a:xfrm>
        </p:spPr>
        <p:txBody>
          <a:bodyPr/>
          <a:lstStyle/>
          <a:p>
            <a:r>
              <a:rPr lang="ru-RU" dirty="0">
                <a:solidFill>
                  <a:schemeClr val="bg1"/>
                </a:solidFill>
              </a:rPr>
              <a:t>Правило @</a:t>
            </a:r>
            <a:r>
              <a:rPr lang="ru-RU" dirty="0" err="1">
                <a:solidFill>
                  <a:schemeClr val="bg1"/>
                </a:solidFill>
              </a:rPr>
              <a:t>media</a:t>
            </a:r>
            <a:r>
              <a:rPr lang="ru-RU" dirty="0">
                <a:solidFill>
                  <a:schemeClr val="bg1"/>
                </a:solidFill>
              </a:rPr>
              <a:t> позволяет указать тип носителя, для которого будет применяться указанный стиль. </a:t>
            </a:r>
            <a:endParaRPr lang="ru-RU" dirty="0" smtClean="0">
              <a:solidFill>
                <a:schemeClr val="bg1"/>
              </a:solidFill>
            </a:endParaRPr>
          </a:p>
          <a:p>
            <a:r>
              <a:rPr lang="ru-RU" dirty="0" smtClean="0">
                <a:solidFill>
                  <a:schemeClr val="bg1"/>
                </a:solidFill>
              </a:rPr>
              <a:t>В </a:t>
            </a:r>
            <a:r>
              <a:rPr lang="ru-RU" dirty="0">
                <a:solidFill>
                  <a:schemeClr val="bg1"/>
                </a:solidFill>
              </a:rPr>
              <a:t>качестве типов выступают различные устройства, например, принтер, КПК, монитор и др. </a:t>
            </a:r>
            <a:endParaRPr lang="ru-RU" dirty="0">
              <a:solidFill>
                <a:schemeClr val="bg1"/>
              </a:solidFill>
            </a:endParaRPr>
          </a:p>
        </p:txBody>
      </p:sp>
    </p:spTree>
    <p:extLst>
      <p:ext uri="{BB962C8B-B14F-4D97-AF65-F5344CB8AC3E}">
        <p14:creationId xmlns:p14="http://schemas.microsoft.com/office/powerpoint/2010/main" val="59320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1707146035"/>
              </p:ext>
            </p:extLst>
          </p:nvPr>
        </p:nvGraphicFramePr>
        <p:xfrm>
          <a:off x="251520" y="1124744"/>
          <a:ext cx="8784976" cy="5131035"/>
        </p:xfrm>
        <a:graphic>
          <a:graphicData uri="http://schemas.openxmlformats.org/drawingml/2006/table">
            <a:tbl>
              <a:tblPr/>
              <a:tblGrid>
                <a:gridCol w="1224136"/>
                <a:gridCol w="7560840"/>
              </a:tblGrid>
              <a:tr h="296573">
                <a:tc>
                  <a:txBody>
                    <a:bodyPr/>
                    <a:lstStyle/>
                    <a:p>
                      <a:r>
                        <a:rPr lang="ru-RU" sz="1500" dirty="0">
                          <a:effectLst/>
                        </a:rPr>
                        <a:t>Тип</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BFBFBF"/>
                    </a:solidFill>
                  </a:tcPr>
                </a:tc>
                <a:tc>
                  <a:txBody>
                    <a:bodyPr/>
                    <a:lstStyle/>
                    <a:p>
                      <a:r>
                        <a:rPr lang="ru-RU" sz="1500">
                          <a:effectLst/>
                        </a:rPr>
                        <a:t>Описание</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BFBFBF"/>
                    </a:solidFill>
                  </a:tcPr>
                </a:tc>
              </a:tr>
              <a:tr h="528674">
                <a:tc>
                  <a:txBody>
                    <a:bodyPr/>
                    <a:lstStyle/>
                    <a:p>
                      <a:r>
                        <a:rPr lang="en-US" sz="2000" dirty="0">
                          <a:solidFill>
                            <a:schemeClr val="bg1"/>
                          </a:solidFill>
                          <a:effectLst/>
                        </a:rPr>
                        <a:t>all</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6F6F0"/>
                    </a:solidFill>
                  </a:tcPr>
                </a:tc>
                <a:tc>
                  <a:txBody>
                    <a:bodyPr/>
                    <a:lstStyle/>
                    <a:p>
                      <a:r>
                        <a:rPr lang="ru-RU" sz="2400" dirty="0">
                          <a:solidFill>
                            <a:schemeClr val="bg1"/>
                          </a:solidFill>
                          <a:effectLst/>
                        </a:rPr>
                        <a:t>Все типы. Это значение используется по умолчанию.</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tr>
              <a:tr h="992875">
                <a:tc>
                  <a:txBody>
                    <a:bodyPr/>
                    <a:lstStyle/>
                    <a:p>
                      <a:r>
                        <a:rPr lang="en-US" sz="2000" dirty="0">
                          <a:solidFill>
                            <a:schemeClr val="bg1"/>
                          </a:solidFill>
                          <a:effectLst/>
                        </a:rPr>
                        <a:t>aural</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6F6F0"/>
                    </a:solidFill>
                  </a:tcPr>
                </a:tc>
                <a:tc>
                  <a:txBody>
                    <a:bodyPr/>
                    <a:lstStyle/>
                    <a:p>
                      <a:r>
                        <a:rPr lang="ru-RU" sz="2400" dirty="0">
                          <a:solidFill>
                            <a:schemeClr val="bg1"/>
                          </a:solidFill>
                          <a:effectLst/>
                        </a:rPr>
                        <a:t>Речевые синтезаторы, а также программы для воспроизведения текста вслух. Сюда, например, можно отнести речевые браузеры.</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tr>
              <a:tr h="760774">
                <a:tc>
                  <a:txBody>
                    <a:bodyPr/>
                    <a:lstStyle/>
                    <a:p>
                      <a:r>
                        <a:rPr lang="en-US" sz="2000">
                          <a:solidFill>
                            <a:schemeClr val="bg1"/>
                          </a:solidFill>
                          <a:effectLst/>
                        </a:rPr>
                        <a:t>braille</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6F6F0"/>
                    </a:solidFill>
                  </a:tcPr>
                </a:tc>
                <a:tc>
                  <a:txBody>
                    <a:bodyPr/>
                    <a:lstStyle/>
                    <a:p>
                      <a:r>
                        <a:rPr lang="ru-RU" sz="2400" dirty="0">
                          <a:solidFill>
                            <a:schemeClr val="bg1"/>
                          </a:solidFill>
                          <a:effectLst/>
                        </a:rPr>
                        <a:t>Устройства, основанные на системе Брайля, которые предназначены для слепых людей.</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tr>
              <a:tr h="528674">
                <a:tc>
                  <a:txBody>
                    <a:bodyPr/>
                    <a:lstStyle/>
                    <a:p>
                      <a:r>
                        <a:rPr lang="en-US" sz="2000">
                          <a:solidFill>
                            <a:schemeClr val="bg1"/>
                          </a:solidFill>
                          <a:effectLst/>
                        </a:rPr>
                        <a:t>handheld</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6F6F0"/>
                    </a:solidFill>
                  </a:tcPr>
                </a:tc>
                <a:tc>
                  <a:txBody>
                    <a:bodyPr/>
                    <a:lstStyle/>
                    <a:p>
                      <a:r>
                        <a:rPr lang="ru-RU" sz="2400" dirty="0">
                          <a:solidFill>
                            <a:schemeClr val="bg1"/>
                          </a:solidFill>
                          <a:effectLst/>
                        </a:rPr>
                        <a:t>Наладонные компьютеры и аналогичные им аппараты.</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tr>
              <a:tr h="528674">
                <a:tc>
                  <a:txBody>
                    <a:bodyPr/>
                    <a:lstStyle/>
                    <a:p>
                      <a:r>
                        <a:rPr lang="en-US" sz="2000">
                          <a:solidFill>
                            <a:schemeClr val="bg1"/>
                          </a:solidFill>
                          <a:effectLst/>
                        </a:rPr>
                        <a:t>print</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6F6F0"/>
                    </a:solidFill>
                  </a:tcPr>
                </a:tc>
                <a:tc>
                  <a:txBody>
                    <a:bodyPr/>
                    <a:lstStyle/>
                    <a:p>
                      <a:r>
                        <a:rPr lang="ru-RU" sz="2400" dirty="0">
                          <a:solidFill>
                            <a:schemeClr val="bg1"/>
                          </a:solidFill>
                          <a:effectLst/>
                        </a:rPr>
                        <a:t>Печатающие устройства вроде принтера.</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tr>
              <a:tr h="296573">
                <a:tc>
                  <a:txBody>
                    <a:bodyPr/>
                    <a:lstStyle/>
                    <a:p>
                      <a:r>
                        <a:rPr lang="en-US" sz="2000">
                          <a:solidFill>
                            <a:schemeClr val="bg1"/>
                          </a:solidFill>
                          <a:effectLst/>
                        </a:rPr>
                        <a:t>projection</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6F6F0"/>
                    </a:solidFill>
                  </a:tcPr>
                </a:tc>
                <a:tc>
                  <a:txBody>
                    <a:bodyPr/>
                    <a:lstStyle/>
                    <a:p>
                      <a:r>
                        <a:rPr lang="ru-RU" sz="2400" dirty="0">
                          <a:solidFill>
                            <a:schemeClr val="bg1"/>
                          </a:solidFill>
                          <a:effectLst/>
                        </a:rPr>
                        <a:t>Проектор.</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tr>
              <a:tr h="296573">
                <a:tc>
                  <a:txBody>
                    <a:bodyPr/>
                    <a:lstStyle/>
                    <a:p>
                      <a:r>
                        <a:rPr lang="en-US" sz="2000">
                          <a:solidFill>
                            <a:schemeClr val="bg1"/>
                          </a:solidFill>
                          <a:effectLst/>
                        </a:rPr>
                        <a:t>screen</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6F6F0"/>
                    </a:solidFill>
                  </a:tcPr>
                </a:tc>
                <a:tc>
                  <a:txBody>
                    <a:bodyPr/>
                    <a:lstStyle/>
                    <a:p>
                      <a:r>
                        <a:rPr lang="ru-RU" sz="2400" dirty="0">
                          <a:solidFill>
                            <a:schemeClr val="bg1"/>
                          </a:solidFill>
                          <a:effectLst/>
                        </a:rPr>
                        <a:t>Экран монитора.</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tr>
              <a:tr h="296573">
                <a:tc>
                  <a:txBody>
                    <a:bodyPr/>
                    <a:lstStyle/>
                    <a:p>
                      <a:r>
                        <a:rPr lang="en-US" sz="2000" dirty="0" err="1">
                          <a:solidFill>
                            <a:schemeClr val="bg1"/>
                          </a:solidFill>
                          <a:effectLst/>
                        </a:rPr>
                        <a:t>tv</a:t>
                      </a:r>
                      <a:endParaRPr lang="en-US" sz="2000" dirty="0">
                        <a:solidFill>
                          <a:schemeClr val="bg1"/>
                        </a:solidFill>
                        <a:effectLst/>
                      </a:endParaRP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6F6F0"/>
                    </a:solidFill>
                  </a:tcPr>
                </a:tc>
                <a:tc>
                  <a:txBody>
                    <a:bodyPr/>
                    <a:lstStyle/>
                    <a:p>
                      <a:r>
                        <a:rPr lang="ru-RU" sz="2400" dirty="0">
                          <a:solidFill>
                            <a:schemeClr val="bg1"/>
                          </a:solidFill>
                          <a:effectLst/>
                        </a:rPr>
                        <a:t>Телевизор.</a:t>
                      </a:r>
                    </a:p>
                  </a:txBody>
                  <a:tcPr marL="32236" marR="32236" marT="32236" marB="32236"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tr>
            </a:tbl>
          </a:graphicData>
        </a:graphic>
      </p:graphicFrame>
      <p:sp>
        <p:nvSpPr>
          <p:cNvPr id="5" name="Прямоугольник 4"/>
          <p:cNvSpPr/>
          <p:nvPr/>
        </p:nvSpPr>
        <p:spPr>
          <a:xfrm>
            <a:off x="1043608" y="188640"/>
            <a:ext cx="7045518" cy="646331"/>
          </a:xfrm>
          <a:prstGeom prst="rect">
            <a:avLst/>
          </a:prstGeom>
        </p:spPr>
        <p:txBody>
          <a:bodyPr wrap="none">
            <a:spAutoFit/>
          </a:bodyPr>
          <a:lstStyle/>
          <a:p>
            <a:r>
              <a:rPr lang="ru-RU" sz="3600" i="1" dirty="0">
                <a:solidFill>
                  <a:schemeClr val="bg1"/>
                </a:solidFill>
                <a:latin typeface="Georgia" panose="02040502050405020303" pitchFamily="18" charset="0"/>
              </a:rPr>
              <a:t> Типы носителей и их описание</a:t>
            </a:r>
            <a:endParaRPr lang="ru-RU" sz="3600" dirty="0">
              <a:solidFill>
                <a:schemeClr val="bg1"/>
              </a:solidFill>
            </a:endParaRPr>
          </a:p>
        </p:txBody>
      </p:sp>
    </p:spTree>
    <p:extLst>
      <p:ext uri="{BB962C8B-B14F-4D97-AF65-F5344CB8AC3E}">
        <p14:creationId xmlns:p14="http://schemas.microsoft.com/office/powerpoint/2010/main" val="1383624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260648"/>
            <a:ext cx="8928992" cy="4525963"/>
          </a:xfrm>
        </p:spPr>
        <p:txBody>
          <a:bodyPr>
            <a:noAutofit/>
          </a:bodyPr>
          <a:lstStyle/>
          <a:p>
            <a:pPr marL="0" indent="0">
              <a:buNone/>
            </a:pPr>
            <a:r>
              <a:rPr lang="en-US" sz="2800" dirty="0">
                <a:solidFill>
                  <a:schemeClr val="bg1"/>
                </a:solidFill>
              </a:rPr>
              <a:t>&lt;!DOCTYPE html</a:t>
            </a:r>
            <a:r>
              <a:rPr lang="en-US" sz="2800" dirty="0" smtClean="0">
                <a:solidFill>
                  <a:schemeClr val="bg1"/>
                </a:solidFill>
              </a:rPr>
              <a:t>&gt;</a:t>
            </a:r>
            <a:endParaRPr lang="ru-RU" sz="2800" dirty="0" smtClean="0">
              <a:solidFill>
                <a:schemeClr val="bg1"/>
              </a:solidFill>
            </a:endParaRPr>
          </a:p>
          <a:p>
            <a:pPr marL="0" indent="0">
              <a:buNone/>
            </a:pPr>
            <a:r>
              <a:rPr lang="en-US" sz="2800" dirty="0" smtClean="0">
                <a:solidFill>
                  <a:schemeClr val="bg1"/>
                </a:solidFill>
              </a:rPr>
              <a:t> </a:t>
            </a:r>
            <a:r>
              <a:rPr lang="en-US" sz="2800" b="1" dirty="0">
                <a:solidFill>
                  <a:schemeClr val="bg1"/>
                </a:solidFill>
              </a:rPr>
              <a:t>&lt;html</a:t>
            </a:r>
            <a:r>
              <a:rPr lang="en-US" sz="2800" b="1" dirty="0" smtClean="0">
                <a:solidFill>
                  <a:schemeClr val="bg1"/>
                </a:solidFill>
              </a:rPr>
              <a:t>&gt;</a:t>
            </a:r>
            <a:endParaRPr lang="ru-RU" sz="2800" b="1" dirty="0" smtClean="0">
              <a:solidFill>
                <a:schemeClr val="bg1"/>
              </a:solidFill>
            </a:endParaRPr>
          </a:p>
          <a:p>
            <a:pPr marL="0" indent="0">
              <a:buNone/>
            </a:pPr>
            <a:r>
              <a:rPr lang="en-US" sz="2800" dirty="0" smtClean="0">
                <a:solidFill>
                  <a:schemeClr val="bg1"/>
                </a:solidFill>
              </a:rPr>
              <a:t> </a:t>
            </a:r>
            <a:r>
              <a:rPr lang="en-US" sz="2800" b="1" dirty="0">
                <a:solidFill>
                  <a:schemeClr val="bg1"/>
                </a:solidFill>
              </a:rPr>
              <a:t>&lt;head&gt;</a:t>
            </a:r>
            <a:r>
              <a:rPr lang="en-US" sz="2800" dirty="0">
                <a:solidFill>
                  <a:schemeClr val="bg1"/>
                </a:solidFill>
              </a:rPr>
              <a:t> </a:t>
            </a:r>
            <a:endParaRPr lang="ru-RU" sz="2800" dirty="0" smtClean="0">
              <a:solidFill>
                <a:schemeClr val="bg1"/>
              </a:solidFill>
            </a:endParaRPr>
          </a:p>
          <a:p>
            <a:pPr marL="0" indent="0">
              <a:buNone/>
            </a:pPr>
            <a:r>
              <a:rPr lang="en-US" sz="2800" b="1" dirty="0" smtClean="0">
                <a:solidFill>
                  <a:schemeClr val="bg1"/>
                </a:solidFill>
              </a:rPr>
              <a:t>&lt;</a:t>
            </a:r>
            <a:r>
              <a:rPr lang="en-US" sz="2800" b="1" dirty="0">
                <a:solidFill>
                  <a:schemeClr val="bg1"/>
                </a:solidFill>
              </a:rPr>
              <a:t>meta</a:t>
            </a:r>
            <a:r>
              <a:rPr lang="en-US" sz="2800" dirty="0">
                <a:solidFill>
                  <a:schemeClr val="bg1"/>
                </a:solidFill>
              </a:rPr>
              <a:t> charset="utf-8"</a:t>
            </a:r>
            <a:r>
              <a:rPr lang="en-US" sz="2800" b="1" dirty="0">
                <a:solidFill>
                  <a:schemeClr val="bg1"/>
                </a:solidFill>
              </a:rPr>
              <a:t>&gt;</a:t>
            </a:r>
            <a:r>
              <a:rPr lang="en-US" sz="2800" dirty="0">
                <a:solidFill>
                  <a:schemeClr val="bg1"/>
                </a:solidFill>
              </a:rPr>
              <a:t> </a:t>
            </a:r>
            <a:endParaRPr lang="ru-RU" sz="2800" dirty="0" smtClean="0">
              <a:solidFill>
                <a:schemeClr val="bg1"/>
              </a:solidFill>
            </a:endParaRPr>
          </a:p>
          <a:p>
            <a:pPr marL="0" indent="0">
              <a:buNone/>
            </a:pPr>
            <a:r>
              <a:rPr lang="en-US" sz="2800" b="1" dirty="0" smtClean="0">
                <a:solidFill>
                  <a:schemeClr val="bg1"/>
                </a:solidFill>
              </a:rPr>
              <a:t>&lt;</a:t>
            </a:r>
            <a:r>
              <a:rPr lang="en-US" sz="2800" b="1" dirty="0">
                <a:solidFill>
                  <a:schemeClr val="bg1"/>
                </a:solidFill>
              </a:rPr>
              <a:t>title&gt;</a:t>
            </a:r>
            <a:r>
              <a:rPr lang="en-US" sz="2800" dirty="0">
                <a:solidFill>
                  <a:schemeClr val="bg1"/>
                </a:solidFill>
              </a:rPr>
              <a:t>@media</a:t>
            </a:r>
            <a:r>
              <a:rPr lang="en-US" sz="2800" b="1" dirty="0">
                <a:solidFill>
                  <a:schemeClr val="bg1"/>
                </a:solidFill>
              </a:rPr>
              <a:t>&lt;/title</a:t>
            </a:r>
            <a:r>
              <a:rPr lang="en-US" sz="2800" b="1" dirty="0" smtClean="0">
                <a:solidFill>
                  <a:schemeClr val="bg1"/>
                </a:solidFill>
              </a:rPr>
              <a:t>&gt;</a:t>
            </a:r>
            <a:endParaRPr lang="ru-RU" sz="2800" b="1" dirty="0" smtClean="0">
              <a:solidFill>
                <a:schemeClr val="bg1"/>
              </a:solidFill>
            </a:endParaRPr>
          </a:p>
          <a:p>
            <a:pPr marL="0" indent="0">
              <a:buNone/>
            </a:pPr>
            <a:r>
              <a:rPr lang="en-US" sz="2800" dirty="0" smtClean="0">
                <a:solidFill>
                  <a:schemeClr val="bg1"/>
                </a:solidFill>
              </a:rPr>
              <a:t> </a:t>
            </a:r>
            <a:r>
              <a:rPr lang="en-US" sz="2800" b="1" dirty="0">
                <a:solidFill>
                  <a:schemeClr val="bg1"/>
                </a:solidFill>
              </a:rPr>
              <a:t>&lt;link</a:t>
            </a:r>
            <a:r>
              <a:rPr lang="en-US" sz="2800" dirty="0">
                <a:solidFill>
                  <a:schemeClr val="bg1"/>
                </a:solidFill>
              </a:rPr>
              <a:t> media="print, handheld" </a:t>
            </a:r>
            <a:r>
              <a:rPr lang="en-US" sz="2800" dirty="0" err="1">
                <a:solidFill>
                  <a:schemeClr val="bg1"/>
                </a:solidFill>
              </a:rPr>
              <a:t>rel</a:t>
            </a:r>
            <a:r>
              <a:rPr lang="en-US" sz="2800" dirty="0">
                <a:solidFill>
                  <a:schemeClr val="bg1"/>
                </a:solidFill>
              </a:rPr>
              <a:t>="</a:t>
            </a:r>
            <a:r>
              <a:rPr lang="en-US" sz="2800" dirty="0" err="1">
                <a:solidFill>
                  <a:schemeClr val="bg1"/>
                </a:solidFill>
              </a:rPr>
              <a:t>stylesheet</a:t>
            </a:r>
            <a:r>
              <a:rPr lang="en-US" sz="2800" dirty="0">
                <a:solidFill>
                  <a:schemeClr val="bg1"/>
                </a:solidFill>
              </a:rPr>
              <a:t>" </a:t>
            </a:r>
            <a:r>
              <a:rPr lang="en-US" sz="2800" dirty="0" err="1">
                <a:solidFill>
                  <a:schemeClr val="bg1"/>
                </a:solidFill>
              </a:rPr>
              <a:t>href</a:t>
            </a:r>
            <a:r>
              <a:rPr lang="en-US" sz="2800" dirty="0">
                <a:solidFill>
                  <a:schemeClr val="bg1"/>
                </a:solidFill>
              </a:rPr>
              <a:t>="print.css"</a:t>
            </a:r>
            <a:r>
              <a:rPr lang="en-US" sz="2800" b="1" dirty="0">
                <a:solidFill>
                  <a:schemeClr val="bg1"/>
                </a:solidFill>
              </a:rPr>
              <a:t>&gt;</a:t>
            </a:r>
            <a:r>
              <a:rPr lang="en-US" sz="2800" dirty="0">
                <a:solidFill>
                  <a:schemeClr val="bg1"/>
                </a:solidFill>
              </a:rPr>
              <a:t> </a:t>
            </a:r>
            <a:r>
              <a:rPr lang="en-US" sz="2800" b="1" dirty="0">
                <a:solidFill>
                  <a:schemeClr val="bg1"/>
                </a:solidFill>
              </a:rPr>
              <a:t>&lt;link</a:t>
            </a:r>
            <a:r>
              <a:rPr lang="en-US" sz="2800" dirty="0">
                <a:solidFill>
                  <a:schemeClr val="bg1"/>
                </a:solidFill>
              </a:rPr>
              <a:t> media="screen" </a:t>
            </a:r>
            <a:r>
              <a:rPr lang="en-US" sz="2800" dirty="0" err="1">
                <a:solidFill>
                  <a:schemeClr val="bg1"/>
                </a:solidFill>
              </a:rPr>
              <a:t>rel</a:t>
            </a:r>
            <a:r>
              <a:rPr lang="en-US" sz="2800" dirty="0">
                <a:solidFill>
                  <a:schemeClr val="bg1"/>
                </a:solidFill>
              </a:rPr>
              <a:t>="</a:t>
            </a:r>
            <a:r>
              <a:rPr lang="en-US" sz="2800" dirty="0" err="1">
                <a:solidFill>
                  <a:schemeClr val="bg1"/>
                </a:solidFill>
              </a:rPr>
              <a:t>stylesheet</a:t>
            </a:r>
            <a:r>
              <a:rPr lang="en-US" sz="2800" dirty="0">
                <a:solidFill>
                  <a:schemeClr val="bg1"/>
                </a:solidFill>
              </a:rPr>
              <a:t>" </a:t>
            </a:r>
            <a:r>
              <a:rPr lang="en-US" sz="2800" dirty="0" err="1">
                <a:solidFill>
                  <a:schemeClr val="bg1"/>
                </a:solidFill>
              </a:rPr>
              <a:t>href</a:t>
            </a:r>
            <a:r>
              <a:rPr lang="en-US" sz="2800" dirty="0">
                <a:solidFill>
                  <a:schemeClr val="bg1"/>
                </a:solidFill>
              </a:rPr>
              <a:t>="main.css"</a:t>
            </a:r>
            <a:r>
              <a:rPr lang="en-US" sz="2800" b="1" dirty="0">
                <a:solidFill>
                  <a:schemeClr val="bg1"/>
                </a:solidFill>
              </a:rPr>
              <a:t>&gt;</a:t>
            </a:r>
            <a:r>
              <a:rPr lang="en-US" sz="2800" dirty="0">
                <a:solidFill>
                  <a:schemeClr val="bg1"/>
                </a:solidFill>
              </a:rPr>
              <a:t> </a:t>
            </a:r>
            <a:endParaRPr lang="ru-RU" sz="2800" dirty="0" smtClean="0">
              <a:solidFill>
                <a:schemeClr val="bg1"/>
              </a:solidFill>
            </a:endParaRPr>
          </a:p>
          <a:p>
            <a:pPr marL="0" indent="0">
              <a:buNone/>
            </a:pPr>
            <a:r>
              <a:rPr lang="en-US" sz="2800" b="1" dirty="0" smtClean="0">
                <a:solidFill>
                  <a:schemeClr val="bg1"/>
                </a:solidFill>
              </a:rPr>
              <a:t>&lt;/</a:t>
            </a:r>
            <a:r>
              <a:rPr lang="en-US" sz="2800" b="1" dirty="0">
                <a:solidFill>
                  <a:schemeClr val="bg1"/>
                </a:solidFill>
              </a:rPr>
              <a:t>head&gt;</a:t>
            </a:r>
            <a:r>
              <a:rPr lang="en-US" sz="2800" dirty="0">
                <a:solidFill>
                  <a:schemeClr val="bg1"/>
                </a:solidFill>
              </a:rPr>
              <a:t> </a:t>
            </a:r>
            <a:endParaRPr lang="ru-RU" sz="2800" dirty="0" smtClean="0">
              <a:solidFill>
                <a:schemeClr val="bg1"/>
              </a:solidFill>
            </a:endParaRPr>
          </a:p>
          <a:p>
            <a:pPr marL="0" indent="0">
              <a:buNone/>
            </a:pPr>
            <a:r>
              <a:rPr lang="en-US" sz="2800" b="1" dirty="0" smtClean="0">
                <a:solidFill>
                  <a:schemeClr val="bg1"/>
                </a:solidFill>
              </a:rPr>
              <a:t>&lt;</a:t>
            </a:r>
            <a:r>
              <a:rPr lang="en-US" sz="2800" b="1" dirty="0">
                <a:solidFill>
                  <a:schemeClr val="bg1"/>
                </a:solidFill>
              </a:rPr>
              <a:t>body</a:t>
            </a:r>
            <a:r>
              <a:rPr lang="en-US" sz="2800" b="1" dirty="0" smtClean="0">
                <a:solidFill>
                  <a:schemeClr val="bg1"/>
                </a:solidFill>
              </a:rPr>
              <a:t>&gt;</a:t>
            </a:r>
            <a:endParaRPr lang="ru-RU" sz="2800" b="1" dirty="0" smtClean="0">
              <a:solidFill>
                <a:schemeClr val="bg1"/>
              </a:solidFill>
            </a:endParaRPr>
          </a:p>
          <a:p>
            <a:pPr marL="0" indent="0">
              <a:buNone/>
            </a:pPr>
            <a:r>
              <a:rPr lang="en-US" sz="2800" dirty="0" smtClean="0">
                <a:solidFill>
                  <a:schemeClr val="bg1"/>
                </a:solidFill>
              </a:rPr>
              <a:t> </a:t>
            </a:r>
            <a:r>
              <a:rPr lang="en-US" sz="2800" b="1" dirty="0">
                <a:solidFill>
                  <a:schemeClr val="bg1"/>
                </a:solidFill>
              </a:rPr>
              <a:t>&lt;p&gt;</a:t>
            </a:r>
            <a:r>
              <a:rPr lang="en-US" sz="2800" dirty="0">
                <a:solidFill>
                  <a:schemeClr val="bg1"/>
                </a:solidFill>
              </a:rPr>
              <a:t>...</a:t>
            </a:r>
            <a:r>
              <a:rPr lang="en-US" sz="2800" b="1" dirty="0">
                <a:solidFill>
                  <a:schemeClr val="bg1"/>
                </a:solidFill>
              </a:rPr>
              <a:t>&lt;/p&gt;</a:t>
            </a:r>
            <a:r>
              <a:rPr lang="en-US" sz="2800" dirty="0">
                <a:solidFill>
                  <a:schemeClr val="bg1"/>
                </a:solidFill>
              </a:rPr>
              <a:t> </a:t>
            </a:r>
            <a:endParaRPr lang="ru-RU" sz="2800" dirty="0" smtClean="0">
              <a:solidFill>
                <a:schemeClr val="bg1"/>
              </a:solidFill>
            </a:endParaRPr>
          </a:p>
          <a:p>
            <a:pPr marL="0" indent="0">
              <a:buNone/>
            </a:pPr>
            <a:r>
              <a:rPr lang="en-US" sz="2800" b="1" dirty="0" smtClean="0">
                <a:solidFill>
                  <a:schemeClr val="bg1"/>
                </a:solidFill>
              </a:rPr>
              <a:t>&lt;/</a:t>
            </a:r>
            <a:r>
              <a:rPr lang="en-US" sz="2800" b="1" dirty="0">
                <a:solidFill>
                  <a:schemeClr val="bg1"/>
                </a:solidFill>
              </a:rPr>
              <a:t>body&gt;</a:t>
            </a:r>
            <a:r>
              <a:rPr lang="en-US" sz="2800" dirty="0">
                <a:solidFill>
                  <a:schemeClr val="bg1"/>
                </a:solidFill>
              </a:rPr>
              <a:t> </a:t>
            </a:r>
            <a:endParaRPr lang="ru-RU" sz="2800" dirty="0" smtClean="0">
              <a:solidFill>
                <a:schemeClr val="bg1"/>
              </a:solidFill>
            </a:endParaRPr>
          </a:p>
          <a:p>
            <a:pPr marL="0" indent="0">
              <a:buNone/>
            </a:pPr>
            <a:r>
              <a:rPr lang="en-US" sz="2800" b="1" dirty="0" smtClean="0">
                <a:solidFill>
                  <a:schemeClr val="bg1"/>
                </a:solidFill>
              </a:rPr>
              <a:t>&lt;/</a:t>
            </a:r>
            <a:r>
              <a:rPr lang="en-US" sz="2800" b="1" dirty="0">
                <a:solidFill>
                  <a:schemeClr val="bg1"/>
                </a:solidFill>
              </a:rPr>
              <a:t>html&gt;</a:t>
            </a:r>
            <a:endParaRPr lang="ru-RU" sz="2800" dirty="0">
              <a:solidFill>
                <a:schemeClr val="bg1"/>
              </a:solidFill>
            </a:endParaRPr>
          </a:p>
        </p:txBody>
      </p:sp>
    </p:spTree>
    <p:extLst>
      <p:ext uri="{BB962C8B-B14F-4D97-AF65-F5344CB8AC3E}">
        <p14:creationId xmlns:p14="http://schemas.microsoft.com/office/powerpoint/2010/main" val="3456517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77093"/>
            <a:ext cx="8229600" cy="1143000"/>
          </a:xfrm>
        </p:spPr>
        <p:txBody>
          <a:bodyPr>
            <a:normAutofit/>
          </a:bodyPr>
          <a:lstStyle/>
          <a:p>
            <a:r>
              <a:rPr lang="en-US" b="1" dirty="0">
                <a:solidFill>
                  <a:srgbClr val="C00000"/>
                </a:solidFill>
              </a:rPr>
              <a:t>@</a:t>
            </a:r>
            <a:r>
              <a:rPr lang="en-US" b="1" dirty="0" smtClean="0">
                <a:solidFill>
                  <a:srgbClr val="C00000"/>
                </a:solidFill>
              </a:rPr>
              <a:t>page</a:t>
            </a:r>
            <a:endParaRPr lang="ru-RU" dirty="0">
              <a:solidFill>
                <a:srgbClr val="C00000"/>
              </a:solidFill>
            </a:endParaRPr>
          </a:p>
        </p:txBody>
      </p:sp>
      <p:sp>
        <p:nvSpPr>
          <p:cNvPr id="3" name="Объект 2"/>
          <p:cNvSpPr>
            <a:spLocks noGrp="1"/>
          </p:cNvSpPr>
          <p:nvPr>
            <p:ph idx="1"/>
          </p:nvPr>
        </p:nvSpPr>
        <p:spPr>
          <a:xfrm>
            <a:off x="323528" y="1582358"/>
            <a:ext cx="8640960" cy="4525963"/>
          </a:xfrm>
        </p:spPr>
        <p:txBody>
          <a:bodyPr/>
          <a:lstStyle/>
          <a:p>
            <a:r>
              <a:rPr lang="ru-RU" dirty="0">
                <a:solidFill>
                  <a:schemeClr val="bg1">
                    <a:lumMod val="95000"/>
                    <a:lumOff val="5000"/>
                  </a:schemeClr>
                </a:solidFill>
              </a:rPr>
              <a:t>Правило @</a:t>
            </a:r>
            <a:r>
              <a:rPr lang="ru-RU" dirty="0" err="1">
                <a:solidFill>
                  <a:schemeClr val="bg1">
                    <a:lumMod val="95000"/>
                    <a:lumOff val="5000"/>
                  </a:schemeClr>
                </a:solidFill>
              </a:rPr>
              <a:t>page</a:t>
            </a:r>
            <a:r>
              <a:rPr lang="ru-RU" dirty="0">
                <a:solidFill>
                  <a:schemeClr val="bg1">
                    <a:lumMod val="95000"/>
                    <a:lumOff val="5000"/>
                  </a:schemeClr>
                </a:solidFill>
              </a:rPr>
              <a:t> позволяет задать значение полей при печати документа или для страниц, у которых тип носителя задан как </a:t>
            </a:r>
            <a:r>
              <a:rPr lang="ru-RU" dirty="0" err="1">
                <a:solidFill>
                  <a:schemeClr val="bg1">
                    <a:lumMod val="95000"/>
                    <a:lumOff val="5000"/>
                  </a:schemeClr>
                </a:solidFill>
              </a:rPr>
              <a:t>print</a:t>
            </a:r>
            <a:r>
              <a:rPr lang="ru-RU" dirty="0">
                <a:solidFill>
                  <a:schemeClr val="bg1">
                    <a:lumMod val="95000"/>
                    <a:lumOff val="5000"/>
                  </a:schemeClr>
                </a:solidFill>
              </a:rPr>
              <a:t>.</a:t>
            </a:r>
            <a:endParaRPr lang="ru-RU" dirty="0">
              <a:solidFill>
                <a:schemeClr val="bg1">
                  <a:lumMod val="95000"/>
                  <a:lumOff val="5000"/>
                </a:schemeClr>
              </a:solidFill>
            </a:endParaRPr>
          </a:p>
        </p:txBody>
      </p:sp>
      <p:sp>
        <p:nvSpPr>
          <p:cNvPr id="4" name="Прямоугольник 3"/>
          <p:cNvSpPr/>
          <p:nvPr/>
        </p:nvSpPr>
        <p:spPr>
          <a:xfrm>
            <a:off x="539552" y="839246"/>
            <a:ext cx="8517632" cy="707886"/>
          </a:xfrm>
          <a:prstGeom prst="rect">
            <a:avLst/>
          </a:prstGeom>
        </p:spPr>
        <p:txBody>
          <a:bodyPr wrap="square">
            <a:spAutoFit/>
          </a:bodyPr>
          <a:lstStyle/>
          <a:p>
            <a:r>
              <a:rPr lang="en-US" sz="2000" b="1" dirty="0">
                <a:solidFill>
                  <a:srgbClr val="000000"/>
                </a:solidFill>
                <a:latin typeface="Courier New" panose="02070309020205020404" pitchFamily="49" charset="0"/>
              </a:rPr>
              <a:t>@page [ { :left | :right | :first } ] </a:t>
            </a:r>
            <a:endParaRPr lang="ru-RU" sz="2000" b="1" dirty="0" smtClean="0">
              <a:solidFill>
                <a:srgbClr val="000000"/>
              </a:solidFill>
              <a:latin typeface="Courier New" panose="02070309020205020404" pitchFamily="49" charset="0"/>
            </a:endParaRPr>
          </a:p>
          <a:p>
            <a:r>
              <a:rPr lang="en-US" sz="2000" b="1" dirty="0" smtClean="0">
                <a:solidFill>
                  <a:srgbClr val="000000"/>
                </a:solidFill>
                <a:latin typeface="Courier New" panose="02070309020205020404" pitchFamily="49" charset="0"/>
              </a:rPr>
              <a:t>{ </a:t>
            </a:r>
            <a:r>
              <a:rPr lang="ru-RU" sz="2000" b="1" dirty="0">
                <a:solidFill>
                  <a:srgbClr val="000000"/>
                </a:solidFill>
                <a:latin typeface="Courier New" panose="02070309020205020404" pitchFamily="49" charset="0"/>
              </a:rPr>
              <a:t>Значения отступов }</a:t>
            </a:r>
            <a:endParaRPr lang="ru-RU" sz="2000" b="1" dirty="0"/>
          </a:p>
        </p:txBody>
      </p:sp>
      <p:sp>
        <p:nvSpPr>
          <p:cNvPr id="5" name="Прямоугольник 4"/>
          <p:cNvSpPr/>
          <p:nvPr/>
        </p:nvSpPr>
        <p:spPr>
          <a:xfrm>
            <a:off x="369876" y="3645024"/>
            <a:ext cx="8280920" cy="2031325"/>
          </a:xfrm>
          <a:prstGeom prst="rect">
            <a:avLst/>
          </a:prstGeom>
        </p:spPr>
        <p:txBody>
          <a:bodyPr wrap="square">
            <a:spAutoFit/>
          </a:bodyPr>
          <a:lstStyle/>
          <a:p>
            <a:r>
              <a:rPr lang="ru-RU" dirty="0">
                <a:solidFill>
                  <a:srgbClr val="000000"/>
                </a:solidFill>
                <a:latin typeface="Arial" panose="020B0604020202020204" pitchFamily="34" charset="0"/>
              </a:rPr>
              <a:t>Для установки полей на странице используется универсальное свойство </a:t>
            </a:r>
            <a:r>
              <a:rPr lang="ru-RU" dirty="0" err="1">
                <a:solidFill>
                  <a:srgbClr val="B61039"/>
                </a:solidFill>
                <a:latin typeface="Arial" panose="020B0604020202020204" pitchFamily="34" charset="0"/>
              </a:rPr>
              <a:t>margin</a:t>
            </a:r>
            <a:r>
              <a:rPr lang="ru-RU" dirty="0">
                <a:solidFill>
                  <a:srgbClr val="000000"/>
                </a:solidFill>
                <a:latin typeface="Arial" panose="020B0604020202020204" pitchFamily="34" charset="0"/>
              </a:rPr>
              <a:t> или его производные — </a:t>
            </a:r>
            <a:r>
              <a:rPr lang="ru-RU" dirty="0" err="1">
                <a:solidFill>
                  <a:srgbClr val="B61039"/>
                </a:solidFill>
                <a:latin typeface="Arial" panose="020B0604020202020204" pitchFamily="34" charset="0"/>
              </a:rPr>
              <a:t>margin-top</a:t>
            </a:r>
            <a:r>
              <a:rPr lang="ru-RU" dirty="0">
                <a:solidFill>
                  <a:srgbClr val="000000"/>
                </a:solidFill>
                <a:latin typeface="Arial" panose="020B0604020202020204" pitchFamily="34" charset="0"/>
              </a:rPr>
              <a:t>, </a:t>
            </a:r>
            <a:r>
              <a:rPr lang="ru-RU" dirty="0" err="1">
                <a:solidFill>
                  <a:srgbClr val="B61039"/>
                </a:solidFill>
                <a:latin typeface="Arial" panose="020B0604020202020204" pitchFamily="34" charset="0"/>
              </a:rPr>
              <a:t>margin-right</a:t>
            </a:r>
            <a:r>
              <a:rPr lang="ru-RU" dirty="0">
                <a:solidFill>
                  <a:srgbClr val="000000"/>
                </a:solidFill>
                <a:latin typeface="Arial" panose="020B0604020202020204" pitchFamily="34" charset="0"/>
              </a:rPr>
              <a:t>, </a:t>
            </a:r>
            <a:r>
              <a:rPr lang="ru-RU" dirty="0" err="1">
                <a:solidFill>
                  <a:srgbClr val="B61039"/>
                </a:solidFill>
                <a:latin typeface="Arial" panose="020B0604020202020204" pitchFamily="34" charset="0"/>
              </a:rPr>
              <a:t>margin-bottom</a:t>
            </a:r>
            <a:r>
              <a:rPr lang="ru-RU" dirty="0">
                <a:solidFill>
                  <a:srgbClr val="000000"/>
                </a:solidFill>
                <a:latin typeface="Arial" panose="020B0604020202020204" pitchFamily="34" charset="0"/>
              </a:rPr>
              <a:t> и </a:t>
            </a:r>
            <a:r>
              <a:rPr lang="ru-RU" dirty="0" err="1">
                <a:solidFill>
                  <a:srgbClr val="B61039"/>
                </a:solidFill>
                <a:latin typeface="Arial" panose="020B0604020202020204" pitchFamily="34" charset="0"/>
              </a:rPr>
              <a:t>margin-left</a:t>
            </a:r>
            <a:r>
              <a:rPr lang="ru-RU" dirty="0">
                <a:solidFill>
                  <a:srgbClr val="000000"/>
                </a:solidFill>
                <a:latin typeface="Arial" panose="020B0604020202020204" pitchFamily="34" charset="0"/>
              </a:rPr>
              <a:t>, задающие соответственно отступ сверху, справа, снизу и слева. </a:t>
            </a:r>
            <a:endParaRPr lang="ru-RU" dirty="0" smtClean="0">
              <a:solidFill>
                <a:srgbClr val="000000"/>
              </a:solidFill>
              <a:latin typeface="Arial" panose="020B0604020202020204" pitchFamily="34" charset="0"/>
            </a:endParaRPr>
          </a:p>
          <a:p>
            <a:r>
              <a:rPr lang="ru-RU" dirty="0" smtClean="0">
                <a:solidFill>
                  <a:srgbClr val="000000"/>
                </a:solidFill>
                <a:latin typeface="Arial" panose="020B0604020202020204" pitchFamily="34" charset="0"/>
              </a:rPr>
              <a:t>Отрицательное </a:t>
            </a:r>
            <a:r>
              <a:rPr lang="ru-RU" dirty="0">
                <a:solidFill>
                  <a:srgbClr val="000000"/>
                </a:solidFill>
                <a:latin typeface="Arial" panose="020B0604020202020204" pitchFamily="34" charset="0"/>
              </a:rPr>
              <a:t>значение допускается, но часть страницы может оказаться «отрезанной</a:t>
            </a:r>
            <a:r>
              <a:rPr lang="ru-RU" dirty="0" smtClean="0">
                <a:solidFill>
                  <a:srgbClr val="000000"/>
                </a:solidFill>
                <a:latin typeface="Arial" panose="020B0604020202020204" pitchFamily="34" charset="0"/>
              </a:rPr>
              <a:t>».</a:t>
            </a:r>
          </a:p>
          <a:p>
            <a:r>
              <a:rPr lang="ru-RU" dirty="0" smtClean="0">
                <a:solidFill>
                  <a:srgbClr val="000000"/>
                </a:solidFill>
                <a:latin typeface="Arial" panose="020B0604020202020204" pitchFamily="34" charset="0"/>
              </a:rPr>
              <a:t> </a:t>
            </a:r>
            <a:r>
              <a:rPr lang="ru-RU" dirty="0">
                <a:solidFill>
                  <a:srgbClr val="000000"/>
                </a:solidFill>
                <a:latin typeface="Arial" panose="020B0604020202020204" pitchFamily="34" charset="0"/>
              </a:rPr>
              <a:t>Свойства </a:t>
            </a:r>
            <a:r>
              <a:rPr lang="ru-RU" dirty="0" err="1">
                <a:solidFill>
                  <a:srgbClr val="B61039"/>
                </a:solidFill>
                <a:latin typeface="Arial" panose="020B0604020202020204" pitchFamily="34" charset="0"/>
              </a:rPr>
              <a:t>border</a:t>
            </a:r>
            <a:r>
              <a:rPr lang="ru-RU" dirty="0">
                <a:solidFill>
                  <a:srgbClr val="000000"/>
                </a:solidFill>
                <a:latin typeface="Arial" panose="020B0604020202020204" pitchFamily="34" charset="0"/>
              </a:rPr>
              <a:t> и </a:t>
            </a:r>
            <a:r>
              <a:rPr lang="ru-RU" dirty="0" err="1">
                <a:solidFill>
                  <a:srgbClr val="B61039"/>
                </a:solidFill>
                <a:latin typeface="Arial" panose="020B0604020202020204" pitchFamily="34" charset="0"/>
              </a:rPr>
              <a:t>padding</a:t>
            </a:r>
            <a:r>
              <a:rPr lang="ru-RU" dirty="0">
                <a:solidFill>
                  <a:srgbClr val="000000"/>
                </a:solidFill>
                <a:latin typeface="Arial" panose="020B0604020202020204" pitchFamily="34" charset="0"/>
              </a:rPr>
              <a:t> не применимы.</a:t>
            </a:r>
            <a:endParaRPr lang="ru-RU" dirty="0"/>
          </a:p>
        </p:txBody>
      </p:sp>
    </p:spTree>
    <p:extLst>
      <p:ext uri="{BB962C8B-B14F-4D97-AF65-F5344CB8AC3E}">
        <p14:creationId xmlns:p14="http://schemas.microsoft.com/office/powerpoint/2010/main" val="11451844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2264954"/>
            <a:ext cx="7510389" cy="1015663"/>
          </a:xfrm>
          <a:prstGeom prst="rect">
            <a:avLst/>
          </a:prstGeom>
          <a:noFill/>
        </p:spPr>
        <p:txBody>
          <a:bodyPr wrap="none" rtlCol="0">
            <a:spAutoFit/>
          </a:bodyPr>
          <a:lstStyle/>
          <a:p>
            <a:r>
              <a:rPr lang="ru-RU" sz="6000" dirty="0" smtClean="0">
                <a:solidFill>
                  <a:schemeClr val="bg1"/>
                </a:solidFill>
                <a:effectLst>
                  <a:outerShdw blurRad="38100" dist="38100" dir="2700000" algn="tl">
                    <a:srgbClr val="000000">
                      <a:alpha val="43137"/>
                    </a:srgbClr>
                  </a:outerShdw>
                </a:effectLst>
              </a:rPr>
              <a:t>Спасибо за внимание!</a:t>
            </a:r>
            <a:endParaRPr lang="ru-RU" sz="60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9572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27584" y="260648"/>
            <a:ext cx="1593578" cy="461665"/>
          </a:xfrm>
          <a:prstGeom prst="rect">
            <a:avLst/>
          </a:prstGeom>
        </p:spPr>
        <p:txBody>
          <a:bodyPr wrap="none">
            <a:spAutoFit/>
          </a:bodyPr>
          <a:lstStyle/>
          <a:p>
            <a:r>
              <a:rPr lang="ru-RU" sz="2400" dirty="0" smtClean="0">
                <a:solidFill>
                  <a:schemeClr val="bg1"/>
                </a:solidFill>
              </a:rPr>
              <a:t>Синтаксис:</a:t>
            </a:r>
            <a:endParaRPr lang="ru-RU" sz="2400" dirty="0">
              <a:solidFill>
                <a:schemeClr val="bg1"/>
              </a:solidFill>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908720"/>
            <a:ext cx="783087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Прямоугольник 2"/>
          <p:cNvSpPr/>
          <p:nvPr/>
        </p:nvSpPr>
        <p:spPr>
          <a:xfrm>
            <a:off x="323528" y="1805200"/>
            <a:ext cx="8334926" cy="4524315"/>
          </a:xfrm>
          <a:prstGeom prst="rect">
            <a:avLst/>
          </a:prstGeom>
        </p:spPr>
        <p:txBody>
          <a:bodyPr wrap="square">
            <a:spAutoFit/>
          </a:bodyPr>
          <a:lstStyle/>
          <a:p>
            <a:r>
              <a:rPr lang="ru-RU" sz="3200" dirty="0">
                <a:solidFill>
                  <a:schemeClr val="bg1"/>
                </a:solidFill>
              </a:rPr>
              <a:t>Здесь E это родительский тег, а F — дочерний тег, расположенный в контейнере &lt;E</a:t>
            </a:r>
            <a:r>
              <a:rPr lang="ru-RU" sz="3200" dirty="0" smtClean="0">
                <a:solidFill>
                  <a:schemeClr val="bg1"/>
                </a:solidFill>
              </a:rPr>
              <a:t>&gt;.</a:t>
            </a:r>
            <a:endParaRPr lang="en-US" sz="3200" dirty="0" smtClean="0">
              <a:solidFill>
                <a:schemeClr val="bg1"/>
              </a:solidFill>
            </a:endParaRPr>
          </a:p>
          <a:p>
            <a:r>
              <a:rPr lang="ru-RU" sz="3200" dirty="0" smtClean="0">
                <a:solidFill>
                  <a:schemeClr val="bg1"/>
                </a:solidFill>
              </a:rPr>
              <a:t> </a:t>
            </a:r>
            <a:r>
              <a:rPr lang="ru-RU" sz="3200" dirty="0">
                <a:solidFill>
                  <a:schemeClr val="bg1"/>
                </a:solidFill>
              </a:rPr>
              <a:t>В этом случае стиль будет применяться к тегу &lt;F&gt;, когда соблюдается следующий код &lt;E&gt;&lt;F&gt;&lt;/F&gt;&lt;/E&gt;. </a:t>
            </a:r>
            <a:endParaRPr lang="en-US" sz="3200" dirty="0" smtClean="0">
              <a:solidFill>
                <a:schemeClr val="bg1"/>
              </a:solidFill>
            </a:endParaRPr>
          </a:p>
          <a:p>
            <a:r>
              <a:rPr lang="ru-RU" sz="3200" dirty="0" smtClean="0">
                <a:solidFill>
                  <a:schemeClr val="bg1"/>
                </a:solidFill>
              </a:rPr>
              <a:t>Не </a:t>
            </a:r>
            <a:r>
              <a:rPr lang="ru-RU" sz="3200" dirty="0">
                <a:solidFill>
                  <a:schemeClr val="bg1"/>
                </a:solidFill>
              </a:rPr>
              <a:t>обязательно должно быть два тега, допускается произвольный уровень вложения. При этом конструкция может записываться так: </a:t>
            </a:r>
            <a:r>
              <a:rPr lang="ru-RU" sz="3200" dirty="0" err="1">
                <a:solidFill>
                  <a:schemeClr val="bg1"/>
                </a:solidFill>
              </a:rPr>
              <a:t>div</a:t>
            </a:r>
            <a:r>
              <a:rPr lang="ru-RU" sz="3200" dirty="0">
                <a:solidFill>
                  <a:schemeClr val="bg1"/>
                </a:solidFill>
              </a:rPr>
              <a:t> </a:t>
            </a:r>
            <a:r>
              <a:rPr lang="ru-RU" sz="3200" dirty="0" err="1">
                <a:solidFill>
                  <a:schemeClr val="bg1"/>
                </a:solidFill>
              </a:rPr>
              <a:t>div</a:t>
            </a:r>
            <a:r>
              <a:rPr lang="ru-RU" sz="3200" dirty="0">
                <a:solidFill>
                  <a:schemeClr val="bg1"/>
                </a:solidFill>
              </a:rPr>
              <a:t> </a:t>
            </a:r>
            <a:r>
              <a:rPr lang="ru-RU" sz="3200" dirty="0" err="1">
                <a:solidFill>
                  <a:schemeClr val="bg1"/>
                </a:solidFill>
              </a:rPr>
              <a:t>ul</a:t>
            </a:r>
            <a:r>
              <a:rPr lang="ru-RU" sz="3200" dirty="0">
                <a:solidFill>
                  <a:schemeClr val="bg1"/>
                </a:solidFill>
              </a:rPr>
              <a:t> </a:t>
            </a:r>
            <a:r>
              <a:rPr lang="ru-RU" sz="3200" dirty="0" err="1">
                <a:solidFill>
                  <a:schemeClr val="bg1"/>
                </a:solidFill>
              </a:rPr>
              <a:t>li</a:t>
            </a:r>
            <a:r>
              <a:rPr lang="ru-RU" sz="3200" dirty="0">
                <a:solidFill>
                  <a:schemeClr val="bg1"/>
                </a:solidFill>
              </a:rPr>
              <a:t> {...}.</a:t>
            </a:r>
          </a:p>
        </p:txBody>
      </p:sp>
    </p:spTree>
    <p:extLst>
      <p:ext uri="{BB962C8B-B14F-4D97-AF65-F5344CB8AC3E}">
        <p14:creationId xmlns:p14="http://schemas.microsoft.com/office/powerpoint/2010/main" val="292442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303038"/>
            <a:ext cx="1309974" cy="461665"/>
          </a:xfrm>
          <a:prstGeom prst="rect">
            <a:avLst/>
          </a:prstGeom>
          <a:noFill/>
        </p:spPr>
        <p:txBody>
          <a:bodyPr wrap="none" rtlCol="0">
            <a:spAutoFit/>
          </a:bodyPr>
          <a:lstStyle/>
          <a:p>
            <a:r>
              <a:rPr lang="ru-RU" sz="2400" dirty="0" smtClean="0">
                <a:solidFill>
                  <a:schemeClr val="bg1"/>
                </a:solidFill>
              </a:rPr>
              <a:t>Пример:</a:t>
            </a:r>
            <a:endParaRPr lang="ru-RU" sz="2400" dirty="0">
              <a:solidFill>
                <a:schemeClr val="bg1"/>
              </a:solidFill>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995536"/>
            <a:ext cx="7560840" cy="514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243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11560" y="260648"/>
            <a:ext cx="7848872" cy="1569660"/>
          </a:xfrm>
          <a:prstGeom prst="rect">
            <a:avLst/>
          </a:prstGeom>
        </p:spPr>
        <p:txBody>
          <a:bodyPr wrap="square">
            <a:spAutoFit/>
          </a:bodyPr>
          <a:lstStyle/>
          <a:p>
            <a:r>
              <a:rPr lang="ru-RU" sz="2400" dirty="0">
                <a:solidFill>
                  <a:schemeClr val="bg1"/>
                </a:solidFill>
              </a:rPr>
              <a:t>В примере ниже, один стиль указан для всех элементов p, другой стиль указан для всех элементов с </a:t>
            </a:r>
            <a:r>
              <a:rPr lang="ru-RU" sz="2400" dirty="0" err="1">
                <a:solidFill>
                  <a:schemeClr val="bg1"/>
                </a:solidFill>
              </a:rPr>
              <a:t>class</a:t>
            </a:r>
            <a:r>
              <a:rPr lang="ru-RU" sz="2400" dirty="0">
                <a:solidFill>
                  <a:schemeClr val="bg1"/>
                </a:solidFill>
              </a:rPr>
              <a:t>="</a:t>
            </a:r>
            <a:r>
              <a:rPr lang="ru-RU" sz="2400" dirty="0" err="1">
                <a:solidFill>
                  <a:schemeClr val="bg1"/>
                </a:solidFill>
              </a:rPr>
              <a:t>marked</a:t>
            </a:r>
            <a:r>
              <a:rPr lang="ru-RU" sz="2400" dirty="0">
                <a:solidFill>
                  <a:schemeClr val="bg1"/>
                </a:solidFill>
              </a:rPr>
              <a:t>", и третий стиль указан только для элементов p с </a:t>
            </a:r>
            <a:r>
              <a:rPr lang="ru-RU" sz="2400" dirty="0" err="1">
                <a:solidFill>
                  <a:schemeClr val="bg1"/>
                </a:solidFill>
              </a:rPr>
              <a:t>class</a:t>
            </a:r>
            <a:r>
              <a:rPr lang="ru-RU" sz="2400" dirty="0">
                <a:solidFill>
                  <a:schemeClr val="bg1"/>
                </a:solidFill>
              </a:rPr>
              <a:t>="</a:t>
            </a:r>
            <a:r>
              <a:rPr lang="ru-RU" sz="2400" dirty="0" err="1">
                <a:solidFill>
                  <a:schemeClr val="bg1"/>
                </a:solidFill>
              </a:rPr>
              <a:t>marked</a:t>
            </a:r>
            <a:r>
              <a:rPr lang="ru-RU" sz="2400" dirty="0">
                <a:solidFill>
                  <a:schemeClr val="bg1"/>
                </a:solidFill>
              </a:rPr>
              <a:t>":</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26" y="2050655"/>
            <a:ext cx="4225006" cy="4392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6870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24" y="764704"/>
            <a:ext cx="2803909" cy="584775"/>
          </a:xfrm>
          <a:prstGeom prst="rect">
            <a:avLst/>
          </a:prstGeom>
          <a:noFill/>
        </p:spPr>
        <p:txBody>
          <a:bodyPr wrap="none" rtlCol="0">
            <a:spAutoFit/>
          </a:bodyPr>
          <a:lstStyle/>
          <a:p>
            <a:r>
              <a:rPr lang="ru-RU" sz="3200" dirty="0" smtClean="0">
                <a:solidFill>
                  <a:schemeClr val="bg1"/>
                </a:solidFill>
              </a:rPr>
              <a:t>Наследование.</a:t>
            </a:r>
            <a:endParaRPr lang="ru-RU" sz="3200" dirty="0">
              <a:solidFill>
                <a:schemeClr val="bg1"/>
              </a:solidFill>
            </a:endParaRPr>
          </a:p>
        </p:txBody>
      </p:sp>
      <p:sp>
        <p:nvSpPr>
          <p:cNvPr id="3" name="Прямоугольник 2"/>
          <p:cNvSpPr/>
          <p:nvPr/>
        </p:nvSpPr>
        <p:spPr>
          <a:xfrm>
            <a:off x="539552" y="1988840"/>
            <a:ext cx="8136904" cy="3970318"/>
          </a:xfrm>
          <a:prstGeom prst="rect">
            <a:avLst/>
          </a:prstGeom>
        </p:spPr>
        <p:txBody>
          <a:bodyPr wrap="square">
            <a:spAutoFit/>
          </a:bodyPr>
          <a:lstStyle/>
          <a:p>
            <a:r>
              <a:rPr lang="ru-RU" sz="3600" dirty="0">
                <a:solidFill>
                  <a:schemeClr val="bg1"/>
                </a:solidFill>
              </a:rPr>
              <a:t>Наследованием называется перенос правил форматирования для элементов, находящихся внутри других. </a:t>
            </a:r>
            <a:endParaRPr lang="en-US" sz="3600" dirty="0" smtClean="0">
              <a:solidFill>
                <a:schemeClr val="bg1"/>
              </a:solidFill>
            </a:endParaRPr>
          </a:p>
          <a:p>
            <a:r>
              <a:rPr lang="ru-RU" sz="3600" dirty="0" smtClean="0">
                <a:solidFill>
                  <a:schemeClr val="bg1"/>
                </a:solidFill>
              </a:rPr>
              <a:t>Такие </a:t>
            </a:r>
            <a:r>
              <a:rPr lang="ru-RU" sz="3600" dirty="0">
                <a:solidFill>
                  <a:schemeClr val="bg1"/>
                </a:solidFill>
              </a:rPr>
              <a:t>элементы являются дочерними, и они наследуют некоторые стилевые свойства своих родителей, внутри которых располагаются.</a:t>
            </a:r>
          </a:p>
        </p:txBody>
      </p:sp>
    </p:spTree>
    <p:extLst>
      <p:ext uri="{BB962C8B-B14F-4D97-AF65-F5344CB8AC3E}">
        <p14:creationId xmlns:p14="http://schemas.microsoft.com/office/powerpoint/2010/main" val="67501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67544" y="476672"/>
            <a:ext cx="8064896" cy="1938992"/>
          </a:xfrm>
          <a:prstGeom prst="rect">
            <a:avLst/>
          </a:prstGeom>
        </p:spPr>
        <p:txBody>
          <a:bodyPr wrap="square">
            <a:spAutoFit/>
          </a:bodyPr>
          <a:lstStyle/>
          <a:p>
            <a:r>
              <a:rPr lang="ru-RU" sz="2400" dirty="0">
                <a:solidFill>
                  <a:schemeClr val="bg1"/>
                </a:solidFill>
              </a:rPr>
              <a:t>Например, все элементы, расположенные внутри элемента &lt;</a:t>
            </a:r>
            <a:r>
              <a:rPr lang="ru-RU" sz="2400" dirty="0" err="1">
                <a:solidFill>
                  <a:schemeClr val="bg1"/>
                </a:solidFill>
              </a:rPr>
              <a:t>body</a:t>
            </a:r>
            <a:r>
              <a:rPr lang="ru-RU" sz="2400" dirty="0">
                <a:solidFill>
                  <a:schemeClr val="bg1"/>
                </a:solidFill>
              </a:rPr>
              <a:t>&gt;, являются его дочерними элементами и потомками. Если в стиле для &lt;</a:t>
            </a:r>
            <a:r>
              <a:rPr lang="ru-RU" sz="2400" dirty="0" err="1">
                <a:solidFill>
                  <a:schemeClr val="bg1"/>
                </a:solidFill>
              </a:rPr>
              <a:t>body</a:t>
            </a:r>
            <a:r>
              <a:rPr lang="ru-RU" sz="2400" dirty="0">
                <a:solidFill>
                  <a:schemeClr val="bg1"/>
                </a:solidFill>
              </a:rPr>
              <a:t>&gt; задать с помощью CSS свойства </a:t>
            </a:r>
            <a:r>
              <a:rPr lang="ru-RU" sz="2400" dirty="0" err="1">
                <a:solidFill>
                  <a:schemeClr val="bg1"/>
                </a:solidFill>
              </a:rPr>
              <a:t>color</a:t>
            </a:r>
            <a:r>
              <a:rPr lang="ru-RU" sz="2400" dirty="0">
                <a:solidFill>
                  <a:schemeClr val="bg1"/>
                </a:solidFill>
              </a:rPr>
              <a:t> красный цвет текста, то цвет текста всех его дочерних элементов и потомков тоже станет </a:t>
            </a:r>
            <a:r>
              <a:rPr lang="ru-RU" sz="2400" dirty="0" smtClean="0">
                <a:solidFill>
                  <a:schemeClr val="bg1"/>
                </a:solidFill>
              </a:rPr>
              <a:t>красным:</a:t>
            </a:r>
            <a:endParaRPr lang="ru-RU" sz="2400" dirty="0">
              <a:solidFill>
                <a:schemeClr val="bg1"/>
              </a:solidFill>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356" y="2420980"/>
            <a:ext cx="6116868" cy="38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31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11560" y="476672"/>
            <a:ext cx="7776864" cy="1938992"/>
          </a:xfrm>
          <a:prstGeom prst="rect">
            <a:avLst/>
          </a:prstGeom>
        </p:spPr>
        <p:txBody>
          <a:bodyPr wrap="square">
            <a:spAutoFit/>
          </a:bodyPr>
          <a:lstStyle/>
          <a:p>
            <a:r>
              <a:rPr lang="ru-RU" sz="2400" dirty="0">
                <a:solidFill>
                  <a:schemeClr val="bg1"/>
                </a:solidFill>
              </a:rPr>
              <a:t>Наиболее удачным примером, на котором можно наглядно исследовать нюансы наследования CSS, является, на мой скромный взгляд, таблица html, которая создается с помощью тегов </a:t>
            </a:r>
            <a:r>
              <a:rPr lang="ru-RU" sz="2400" dirty="0" err="1">
                <a:solidFill>
                  <a:schemeClr val="bg1"/>
                </a:solidFill>
              </a:rPr>
              <a:t>table</a:t>
            </a:r>
            <a:r>
              <a:rPr lang="ru-RU" sz="2400" dirty="0">
                <a:solidFill>
                  <a:schemeClr val="bg1"/>
                </a:solidFill>
              </a:rPr>
              <a:t>, </a:t>
            </a:r>
            <a:r>
              <a:rPr lang="ru-RU" sz="2400" dirty="0" err="1">
                <a:solidFill>
                  <a:schemeClr val="bg1"/>
                </a:solidFill>
              </a:rPr>
              <a:t>tr</a:t>
            </a:r>
            <a:r>
              <a:rPr lang="ru-RU" sz="2400" dirty="0">
                <a:solidFill>
                  <a:schemeClr val="bg1"/>
                </a:solidFill>
              </a:rPr>
              <a:t> и </a:t>
            </a:r>
            <a:r>
              <a:rPr lang="ru-RU" sz="2400" dirty="0" err="1">
                <a:solidFill>
                  <a:schemeClr val="bg1"/>
                </a:solidFill>
              </a:rPr>
              <a:t>td</a:t>
            </a:r>
            <a:r>
              <a:rPr lang="ru-RU" sz="2400" dirty="0" smtClean="0">
                <a:solidFill>
                  <a:schemeClr val="bg1"/>
                </a:solidFill>
              </a:rPr>
              <a:t>.</a:t>
            </a:r>
            <a:endParaRPr lang="en-US" sz="2400" dirty="0" smtClean="0">
              <a:solidFill>
                <a:schemeClr val="bg1"/>
              </a:solidFill>
            </a:endParaRPr>
          </a:p>
          <a:p>
            <a:r>
              <a:rPr lang="ru-RU" sz="2400" dirty="0" smtClean="0">
                <a:solidFill>
                  <a:schemeClr val="bg1"/>
                </a:solidFill>
              </a:rPr>
              <a:t> </a:t>
            </a:r>
            <a:r>
              <a:rPr lang="ru-RU" sz="2400" dirty="0">
                <a:solidFill>
                  <a:schemeClr val="bg1"/>
                </a:solidFill>
              </a:rPr>
              <a:t>Допустим, заданы свойства оформления для тега </a:t>
            </a:r>
            <a:r>
              <a:rPr lang="ru-RU" sz="2400" dirty="0" err="1">
                <a:solidFill>
                  <a:schemeClr val="bg1"/>
                </a:solidFill>
              </a:rPr>
              <a:t>table</a:t>
            </a:r>
            <a:r>
              <a:rPr lang="ru-RU" sz="2400" dirty="0">
                <a:solidFill>
                  <a:schemeClr val="bg1"/>
                </a:solidFill>
              </a:rPr>
              <a:t>:</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57" y="3356992"/>
            <a:ext cx="8913439" cy="1775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841127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TotalTime>
  <Words>1253</Words>
  <Application>Microsoft Office PowerPoint</Application>
  <PresentationFormat>Экран (4:3)</PresentationFormat>
  <Paragraphs>217</Paragraphs>
  <Slides>38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38</vt:i4>
      </vt:variant>
    </vt:vector>
  </HeadingPairs>
  <TitlesOfParts>
    <vt:vector size="43" baseType="lpstr">
      <vt:lpstr>Arial</vt:lpstr>
      <vt:lpstr>Calibri</vt:lpstr>
      <vt:lpstr>Courier New</vt:lpstr>
      <vt:lpstr>Georgia</vt:lpstr>
      <vt:lpstr>Тема Office</vt:lpstr>
      <vt:lpstr>Компьютерные языки разметки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Соседние селекторы </vt:lpstr>
      <vt:lpstr>Презентация PowerPoint</vt:lpstr>
      <vt:lpstr>Примеры: </vt:lpstr>
      <vt:lpstr>&lt;p&gt;Lorem ipsum  &lt;b&gt;dolor&lt;/b&gt;  &lt;var&gt;sit&lt;/var&gt; amet. &lt;/p&gt;</vt:lpstr>
      <vt:lpstr>&lt;p&gt;Lorem  &lt;b&gt;ipsum &lt;/b&gt;  dolor sit amet,  &lt;i&gt;consectetuer&lt;/i&gt;  adipiscing  &lt;tt&gt;elit&lt;/tt&gt; &lt;/p&gt;</vt:lpstr>
      <vt:lpstr>Презентация PowerPoint</vt:lpstr>
      <vt:lpstr>Родственные селекторы </vt:lpstr>
      <vt:lpstr>Родственные селекторы </vt:lpstr>
      <vt:lpstr>Здесь красный цвет текста будет установлен для всех абзацев.</vt:lpstr>
      <vt:lpstr>Здесь красный цвет текста будет установлен для первого и третьего абзацев. Ко второму абзацу стиль не применяется, поскольку &lt;h1&gt; и &lt;p&gt; не имеют общего родителя.</vt:lpstr>
      <vt:lpstr>Презентация PowerPoint</vt:lpstr>
      <vt:lpstr>Универсальный селектор </vt:lpstr>
      <vt:lpstr>Пример:</vt:lpstr>
      <vt:lpstr>Мультиклассы </vt:lpstr>
      <vt:lpstr>Презентация PowerPoint</vt:lpstr>
      <vt:lpstr>@-правила </vt:lpstr>
      <vt:lpstr>@charset </vt:lpstr>
      <vt:lpstr>@font-face</vt:lpstr>
      <vt:lpstr>Презентация PowerPoint</vt:lpstr>
      <vt:lpstr>@import </vt:lpstr>
      <vt:lpstr>Типы носителя</vt:lpstr>
      <vt:lpstr>@media </vt:lpstr>
      <vt:lpstr>Презентация PowerPoint</vt:lpstr>
      <vt:lpstr>Презентация PowerPoint</vt:lpstr>
      <vt:lpstr>@page</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Teta</cp:lastModifiedBy>
  <cp:revision>73</cp:revision>
  <dcterms:created xsi:type="dcterms:W3CDTF">2016-03-12T15:10:57Z</dcterms:created>
  <dcterms:modified xsi:type="dcterms:W3CDTF">2018-11-27T14:19:38Z</dcterms:modified>
</cp:coreProperties>
</file>