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9" r:id="rId2"/>
    <p:sldId id="256" r:id="rId3"/>
    <p:sldId id="257" r:id="rId4"/>
    <p:sldId id="258" r:id="rId5"/>
    <p:sldId id="259" r:id="rId6"/>
    <p:sldId id="260" r:id="rId7"/>
    <p:sldId id="261" r:id="rId8"/>
    <p:sldId id="262" r:id="rId9"/>
    <p:sldId id="263" r:id="rId10"/>
    <p:sldId id="264" r:id="rId11"/>
    <p:sldId id="347" r:id="rId12"/>
    <p:sldId id="268" r:id="rId13"/>
    <p:sldId id="269" r:id="rId14"/>
    <p:sldId id="270" r:id="rId15"/>
    <p:sldId id="271" r:id="rId16"/>
    <p:sldId id="276" r:id="rId17"/>
    <p:sldId id="265" r:id="rId18"/>
    <p:sldId id="266" r:id="rId19"/>
    <p:sldId id="267" r:id="rId20"/>
    <p:sldId id="272" r:id="rId21"/>
    <p:sldId id="283" r:id="rId22"/>
    <p:sldId id="346" r:id="rId23"/>
    <p:sldId id="274" r:id="rId24"/>
    <p:sldId id="279" r:id="rId25"/>
    <p:sldId id="287" r:id="rId26"/>
    <p:sldId id="288" r:id="rId27"/>
    <p:sldId id="280" r:id="rId28"/>
    <p:sldId id="285" r:id="rId29"/>
    <p:sldId id="286" r:id="rId30"/>
    <p:sldId id="281" r:id="rId31"/>
    <p:sldId id="282" r:id="rId32"/>
    <p:sldId id="284" r:id="rId33"/>
    <p:sldId id="290" r:id="rId34"/>
    <p:sldId id="292" r:id="rId35"/>
    <p:sldId id="299" r:id="rId36"/>
    <p:sldId id="293" r:id="rId37"/>
    <p:sldId id="296" r:id="rId38"/>
    <p:sldId id="300" r:id="rId39"/>
    <p:sldId id="301" r:id="rId40"/>
    <p:sldId id="321" r:id="rId41"/>
    <p:sldId id="295" r:id="rId42"/>
    <p:sldId id="294" r:id="rId43"/>
    <p:sldId id="291" r:id="rId44"/>
    <p:sldId id="289" r:id="rId45"/>
    <p:sldId id="277" r:id="rId46"/>
    <p:sldId id="273" r:id="rId47"/>
    <p:sldId id="305" r:id="rId48"/>
    <p:sldId id="304" r:id="rId49"/>
    <p:sldId id="303" r:id="rId50"/>
    <p:sldId id="306" r:id="rId51"/>
    <p:sldId id="307" r:id="rId52"/>
    <p:sldId id="312" r:id="rId53"/>
    <p:sldId id="311" r:id="rId54"/>
    <p:sldId id="316" r:id="rId55"/>
    <p:sldId id="318" r:id="rId56"/>
    <p:sldId id="319" r:id="rId57"/>
    <p:sldId id="320" r:id="rId58"/>
    <p:sldId id="317" r:id="rId59"/>
    <p:sldId id="315" r:id="rId60"/>
    <p:sldId id="313" r:id="rId61"/>
    <p:sldId id="309" r:id="rId62"/>
    <p:sldId id="338" r:id="rId63"/>
    <p:sldId id="337" r:id="rId64"/>
    <p:sldId id="336" r:id="rId65"/>
    <p:sldId id="331" r:id="rId66"/>
    <p:sldId id="335" r:id="rId67"/>
    <p:sldId id="334" r:id="rId68"/>
    <p:sldId id="332" r:id="rId69"/>
    <p:sldId id="333" r:id="rId70"/>
    <p:sldId id="330" r:id="rId71"/>
    <p:sldId id="327" r:id="rId72"/>
    <p:sldId id="328" r:id="rId73"/>
    <p:sldId id="308" r:id="rId74"/>
    <p:sldId id="326" r:id="rId75"/>
    <p:sldId id="342" r:id="rId76"/>
    <p:sldId id="341" r:id="rId77"/>
    <p:sldId id="340" r:id="rId78"/>
    <p:sldId id="339" r:id="rId79"/>
    <p:sldId id="325" r:id="rId80"/>
    <p:sldId id="302" r:id="rId81"/>
    <p:sldId id="324" r:id="rId82"/>
    <p:sldId id="323" r:id="rId83"/>
    <p:sldId id="353" r:id="rId84"/>
    <p:sldId id="349" r:id="rId85"/>
    <p:sldId id="354" r:id="rId86"/>
    <p:sldId id="355" r:id="rId87"/>
    <p:sldId id="357" r:id="rId88"/>
    <p:sldId id="356" r:id="rId89"/>
    <p:sldId id="350" r:id="rId90"/>
    <p:sldId id="358" r:id="rId91"/>
    <p:sldId id="359" r:id="rId92"/>
    <p:sldId id="362" r:id="rId93"/>
    <p:sldId id="345" r:id="rId94"/>
    <p:sldId id="363" r:id="rId95"/>
    <p:sldId id="322" r:id="rId96"/>
    <p:sldId id="366" r:id="rId97"/>
    <p:sldId id="365" r:id="rId98"/>
    <p:sldId id="364" r:id="rId99"/>
    <p:sldId id="344" r:id="rId100"/>
    <p:sldId id="367" r:id="rId101"/>
    <p:sldId id="343" r:id="rId102"/>
    <p:sldId id="368" r:id="rId10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0AF247AF-21DA-4CE1-B739-FCEB6ECED253}">
          <p14:sldIdLst>
            <p14:sldId id="369"/>
            <p14:sldId id="256"/>
            <p14:sldId id="257"/>
            <p14:sldId id="258"/>
            <p14:sldId id="259"/>
            <p14:sldId id="260"/>
            <p14:sldId id="261"/>
            <p14:sldId id="262"/>
            <p14:sldId id="263"/>
            <p14:sldId id="264"/>
            <p14:sldId id="347"/>
            <p14:sldId id="268"/>
            <p14:sldId id="269"/>
            <p14:sldId id="270"/>
            <p14:sldId id="271"/>
            <p14:sldId id="276"/>
            <p14:sldId id="265"/>
            <p14:sldId id="266"/>
            <p14:sldId id="267"/>
            <p14:sldId id="272"/>
            <p14:sldId id="283"/>
            <p14:sldId id="346"/>
            <p14:sldId id="274"/>
            <p14:sldId id="279"/>
            <p14:sldId id="287"/>
            <p14:sldId id="288"/>
            <p14:sldId id="280"/>
            <p14:sldId id="285"/>
            <p14:sldId id="286"/>
            <p14:sldId id="281"/>
            <p14:sldId id="282"/>
            <p14:sldId id="284"/>
            <p14:sldId id="290"/>
            <p14:sldId id="292"/>
            <p14:sldId id="299"/>
            <p14:sldId id="293"/>
            <p14:sldId id="296"/>
            <p14:sldId id="300"/>
            <p14:sldId id="301"/>
            <p14:sldId id="321"/>
            <p14:sldId id="295"/>
            <p14:sldId id="294"/>
            <p14:sldId id="291"/>
            <p14:sldId id="289"/>
            <p14:sldId id="277"/>
            <p14:sldId id="273"/>
            <p14:sldId id="305"/>
            <p14:sldId id="304"/>
            <p14:sldId id="303"/>
            <p14:sldId id="306"/>
            <p14:sldId id="307"/>
            <p14:sldId id="312"/>
            <p14:sldId id="311"/>
            <p14:sldId id="316"/>
            <p14:sldId id="318"/>
            <p14:sldId id="319"/>
            <p14:sldId id="320"/>
            <p14:sldId id="317"/>
            <p14:sldId id="315"/>
            <p14:sldId id="313"/>
            <p14:sldId id="309"/>
            <p14:sldId id="338"/>
            <p14:sldId id="337"/>
            <p14:sldId id="336"/>
            <p14:sldId id="331"/>
            <p14:sldId id="335"/>
            <p14:sldId id="334"/>
            <p14:sldId id="332"/>
            <p14:sldId id="333"/>
            <p14:sldId id="330"/>
            <p14:sldId id="327"/>
            <p14:sldId id="328"/>
            <p14:sldId id="308"/>
            <p14:sldId id="326"/>
            <p14:sldId id="342"/>
            <p14:sldId id="341"/>
            <p14:sldId id="340"/>
            <p14:sldId id="339"/>
            <p14:sldId id="325"/>
            <p14:sldId id="302"/>
            <p14:sldId id="324"/>
            <p14:sldId id="323"/>
            <p14:sldId id="353"/>
            <p14:sldId id="349"/>
            <p14:sldId id="354"/>
            <p14:sldId id="355"/>
            <p14:sldId id="357"/>
            <p14:sldId id="356"/>
            <p14:sldId id="350"/>
            <p14:sldId id="358"/>
            <p14:sldId id="359"/>
            <p14:sldId id="362"/>
            <p14:sldId id="345"/>
            <p14:sldId id="363"/>
            <p14:sldId id="322"/>
            <p14:sldId id="366"/>
            <p14:sldId id="365"/>
            <p14:sldId id="364"/>
            <p14:sldId id="344"/>
            <p14:sldId id="367"/>
            <p14:sldId id="343"/>
            <p14:sldId id="36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1A4D3"/>
    <a:srgbClr val="A2B2DA"/>
    <a:srgbClr val="99FFCC"/>
    <a:srgbClr val="ABF5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Светлы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Светлый стиль 1 - акцент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94660"/>
  </p:normalViewPr>
  <p:slideViewPr>
    <p:cSldViewPr>
      <p:cViewPr varScale="1">
        <p:scale>
          <a:sx n="87" d="100"/>
          <a:sy n="87" d="100"/>
        </p:scale>
        <p:origin x="1692"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766A1CB9-1833-4D5D-B514-9DD25846CAB3}" type="datetimeFigureOut">
              <a:rPr lang="ru-RU" smtClean="0"/>
              <a:t>19.11.2018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5CE0244-DA0D-410F-91D3-E5A76DB8C14F}" type="slidenum">
              <a:rPr lang="ru-RU" smtClean="0"/>
              <a:t>‹#›</a:t>
            </a:fld>
            <a:endParaRPr lang="ru-RU"/>
          </a:p>
        </p:txBody>
      </p:sp>
    </p:spTree>
    <p:extLst>
      <p:ext uri="{BB962C8B-B14F-4D97-AF65-F5344CB8AC3E}">
        <p14:creationId xmlns:p14="http://schemas.microsoft.com/office/powerpoint/2010/main" val="3089330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66A1CB9-1833-4D5D-B514-9DD25846CAB3}" type="datetimeFigureOut">
              <a:rPr lang="ru-RU" smtClean="0"/>
              <a:t>19.11.2018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5CE0244-DA0D-410F-91D3-E5A76DB8C14F}" type="slidenum">
              <a:rPr lang="ru-RU" smtClean="0"/>
              <a:t>‹#›</a:t>
            </a:fld>
            <a:endParaRPr lang="ru-RU"/>
          </a:p>
        </p:txBody>
      </p:sp>
    </p:spTree>
    <p:extLst>
      <p:ext uri="{BB962C8B-B14F-4D97-AF65-F5344CB8AC3E}">
        <p14:creationId xmlns:p14="http://schemas.microsoft.com/office/powerpoint/2010/main" val="3984205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66A1CB9-1833-4D5D-B514-9DD25846CAB3}" type="datetimeFigureOut">
              <a:rPr lang="ru-RU" smtClean="0"/>
              <a:t>19.11.2018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5CE0244-DA0D-410F-91D3-E5A76DB8C14F}" type="slidenum">
              <a:rPr lang="ru-RU" smtClean="0"/>
              <a:t>‹#›</a:t>
            </a:fld>
            <a:endParaRPr lang="ru-RU"/>
          </a:p>
        </p:txBody>
      </p:sp>
    </p:spTree>
    <p:extLst>
      <p:ext uri="{BB962C8B-B14F-4D97-AF65-F5344CB8AC3E}">
        <p14:creationId xmlns:p14="http://schemas.microsoft.com/office/powerpoint/2010/main" val="2250089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66A1CB9-1833-4D5D-B514-9DD25846CAB3}" type="datetimeFigureOut">
              <a:rPr lang="ru-RU" smtClean="0"/>
              <a:t>19.11.2018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5CE0244-DA0D-410F-91D3-E5A76DB8C14F}" type="slidenum">
              <a:rPr lang="ru-RU" smtClean="0"/>
              <a:t>‹#›</a:t>
            </a:fld>
            <a:endParaRPr lang="ru-RU"/>
          </a:p>
        </p:txBody>
      </p:sp>
    </p:spTree>
    <p:extLst>
      <p:ext uri="{BB962C8B-B14F-4D97-AF65-F5344CB8AC3E}">
        <p14:creationId xmlns:p14="http://schemas.microsoft.com/office/powerpoint/2010/main" val="3080908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766A1CB9-1833-4D5D-B514-9DD25846CAB3}" type="datetimeFigureOut">
              <a:rPr lang="ru-RU" smtClean="0"/>
              <a:t>19.11.2018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5CE0244-DA0D-410F-91D3-E5A76DB8C14F}" type="slidenum">
              <a:rPr lang="ru-RU" smtClean="0"/>
              <a:t>‹#›</a:t>
            </a:fld>
            <a:endParaRPr lang="ru-RU"/>
          </a:p>
        </p:txBody>
      </p:sp>
    </p:spTree>
    <p:extLst>
      <p:ext uri="{BB962C8B-B14F-4D97-AF65-F5344CB8AC3E}">
        <p14:creationId xmlns:p14="http://schemas.microsoft.com/office/powerpoint/2010/main" val="373785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766A1CB9-1833-4D5D-B514-9DD25846CAB3}" type="datetimeFigureOut">
              <a:rPr lang="ru-RU" smtClean="0"/>
              <a:t>19.11.2018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5CE0244-DA0D-410F-91D3-E5A76DB8C14F}" type="slidenum">
              <a:rPr lang="ru-RU" smtClean="0"/>
              <a:t>‹#›</a:t>
            </a:fld>
            <a:endParaRPr lang="ru-RU"/>
          </a:p>
        </p:txBody>
      </p:sp>
    </p:spTree>
    <p:extLst>
      <p:ext uri="{BB962C8B-B14F-4D97-AF65-F5344CB8AC3E}">
        <p14:creationId xmlns:p14="http://schemas.microsoft.com/office/powerpoint/2010/main" val="554649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766A1CB9-1833-4D5D-B514-9DD25846CAB3}" type="datetimeFigureOut">
              <a:rPr lang="ru-RU" smtClean="0"/>
              <a:t>19.11.2018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15CE0244-DA0D-410F-91D3-E5A76DB8C14F}" type="slidenum">
              <a:rPr lang="ru-RU" smtClean="0"/>
              <a:t>‹#›</a:t>
            </a:fld>
            <a:endParaRPr lang="ru-RU"/>
          </a:p>
        </p:txBody>
      </p:sp>
    </p:spTree>
    <p:extLst>
      <p:ext uri="{BB962C8B-B14F-4D97-AF65-F5344CB8AC3E}">
        <p14:creationId xmlns:p14="http://schemas.microsoft.com/office/powerpoint/2010/main" val="2846548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766A1CB9-1833-4D5D-B514-9DD25846CAB3}" type="datetimeFigureOut">
              <a:rPr lang="ru-RU" smtClean="0"/>
              <a:t>19.11.2018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15CE0244-DA0D-410F-91D3-E5A76DB8C14F}" type="slidenum">
              <a:rPr lang="ru-RU" smtClean="0"/>
              <a:t>‹#›</a:t>
            </a:fld>
            <a:endParaRPr lang="ru-RU"/>
          </a:p>
        </p:txBody>
      </p:sp>
    </p:spTree>
    <p:extLst>
      <p:ext uri="{BB962C8B-B14F-4D97-AF65-F5344CB8AC3E}">
        <p14:creationId xmlns:p14="http://schemas.microsoft.com/office/powerpoint/2010/main" val="3161789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66A1CB9-1833-4D5D-B514-9DD25846CAB3}" type="datetimeFigureOut">
              <a:rPr lang="ru-RU" smtClean="0"/>
              <a:t>19.11.2018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15CE0244-DA0D-410F-91D3-E5A76DB8C14F}" type="slidenum">
              <a:rPr lang="ru-RU" smtClean="0"/>
              <a:t>‹#›</a:t>
            </a:fld>
            <a:endParaRPr lang="ru-RU"/>
          </a:p>
        </p:txBody>
      </p:sp>
    </p:spTree>
    <p:extLst>
      <p:ext uri="{BB962C8B-B14F-4D97-AF65-F5344CB8AC3E}">
        <p14:creationId xmlns:p14="http://schemas.microsoft.com/office/powerpoint/2010/main" val="2123767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766A1CB9-1833-4D5D-B514-9DD25846CAB3}" type="datetimeFigureOut">
              <a:rPr lang="ru-RU" smtClean="0"/>
              <a:t>19.11.2018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5CE0244-DA0D-410F-91D3-E5A76DB8C14F}" type="slidenum">
              <a:rPr lang="ru-RU" smtClean="0"/>
              <a:t>‹#›</a:t>
            </a:fld>
            <a:endParaRPr lang="ru-RU"/>
          </a:p>
        </p:txBody>
      </p:sp>
    </p:spTree>
    <p:extLst>
      <p:ext uri="{BB962C8B-B14F-4D97-AF65-F5344CB8AC3E}">
        <p14:creationId xmlns:p14="http://schemas.microsoft.com/office/powerpoint/2010/main" val="1473319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766A1CB9-1833-4D5D-B514-9DD25846CAB3}" type="datetimeFigureOut">
              <a:rPr lang="ru-RU" smtClean="0"/>
              <a:t>19.11.2018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5CE0244-DA0D-410F-91D3-E5A76DB8C14F}" type="slidenum">
              <a:rPr lang="ru-RU" smtClean="0"/>
              <a:t>‹#›</a:t>
            </a:fld>
            <a:endParaRPr lang="ru-RU"/>
          </a:p>
        </p:txBody>
      </p:sp>
    </p:spTree>
    <p:extLst>
      <p:ext uri="{BB962C8B-B14F-4D97-AF65-F5344CB8AC3E}">
        <p14:creationId xmlns:p14="http://schemas.microsoft.com/office/powerpoint/2010/main" val="895149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gs>
            <a:gs pos="61000">
              <a:schemeClr val="bg2">
                <a:tint val="45000"/>
                <a:shade val="99000"/>
                <a:satMod val="350000"/>
              </a:schemeClr>
            </a:gs>
            <a:gs pos="100000">
              <a:srgbClr val="91A4D3"/>
            </a:gs>
          </a:gsLst>
          <a:path path="circle">
            <a:fillToRect l="100000" b="100000"/>
          </a:path>
          <a:tileRect/>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6A1CB9-1833-4D5D-B514-9DD25846CAB3}" type="datetimeFigureOut">
              <a:rPr lang="ru-RU" smtClean="0"/>
              <a:t>19.11.2018</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E0244-DA0D-410F-91D3-E5A76DB8C14F}" type="slidenum">
              <a:rPr lang="ru-RU" smtClean="0"/>
              <a:t>‹#›</a:t>
            </a:fld>
            <a:endParaRPr lang="ru-RU"/>
          </a:p>
        </p:txBody>
      </p:sp>
    </p:spTree>
    <p:extLst>
      <p:ext uri="{BB962C8B-B14F-4D97-AF65-F5344CB8AC3E}">
        <p14:creationId xmlns:p14="http://schemas.microsoft.com/office/powerpoint/2010/main" val="384124161"/>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solidFill>
                  <a:srgbClr val="002060"/>
                </a:solidFill>
              </a:rPr>
              <a:t>Компьютерные языки разметки</a:t>
            </a:r>
            <a:endParaRPr lang="ru-RU" b="1" dirty="0">
              <a:solidFill>
                <a:srgbClr val="002060"/>
              </a:solidFill>
            </a:endParaRPr>
          </a:p>
        </p:txBody>
      </p:sp>
      <p:sp>
        <p:nvSpPr>
          <p:cNvPr id="3" name="Объект 2"/>
          <p:cNvSpPr>
            <a:spLocks noGrp="1"/>
          </p:cNvSpPr>
          <p:nvPr>
            <p:ph idx="1"/>
          </p:nvPr>
        </p:nvSpPr>
        <p:spPr>
          <a:xfrm>
            <a:off x="457200" y="4653136"/>
            <a:ext cx="8229600" cy="1112987"/>
          </a:xfrm>
        </p:spPr>
        <p:txBody>
          <a:bodyPr>
            <a:normAutofit/>
          </a:bodyPr>
          <a:lstStyle/>
          <a:p>
            <a:pPr marL="0" indent="0" algn="r">
              <a:buNone/>
            </a:pPr>
            <a:r>
              <a:rPr lang="ru-RU" sz="2800" dirty="0" smtClean="0">
                <a:solidFill>
                  <a:srgbClr val="002060"/>
                </a:solidFill>
              </a:rPr>
              <a:t>Доц. каф. </a:t>
            </a:r>
            <a:r>
              <a:rPr lang="ru-RU" sz="2800" dirty="0" err="1" smtClean="0">
                <a:solidFill>
                  <a:srgbClr val="002060"/>
                </a:solidFill>
              </a:rPr>
              <a:t>ИСиТ</a:t>
            </a:r>
            <a:r>
              <a:rPr lang="ru-RU" sz="2800" dirty="0" smtClean="0">
                <a:solidFill>
                  <a:srgbClr val="002060"/>
                </a:solidFill>
              </a:rPr>
              <a:t> </a:t>
            </a:r>
            <a:r>
              <a:rPr lang="ru-RU" sz="2800" dirty="0" err="1" smtClean="0">
                <a:solidFill>
                  <a:srgbClr val="002060"/>
                </a:solidFill>
              </a:rPr>
              <a:t>Жиляк</a:t>
            </a:r>
            <a:r>
              <a:rPr lang="ru-RU" sz="2800" dirty="0" smtClean="0">
                <a:solidFill>
                  <a:srgbClr val="002060"/>
                </a:solidFill>
              </a:rPr>
              <a:t> Надежда Александровна</a:t>
            </a:r>
            <a:endParaRPr lang="en-US" sz="2800" dirty="0" smtClean="0">
              <a:solidFill>
                <a:srgbClr val="002060"/>
              </a:solidFill>
            </a:endParaRPr>
          </a:p>
          <a:p>
            <a:pPr marL="0" indent="0" algn="r">
              <a:buNone/>
            </a:pPr>
            <a:r>
              <a:rPr lang="en-US" sz="2800" b="1" u="sng" dirty="0" smtClean="0">
                <a:solidFill>
                  <a:srgbClr val="7030A0"/>
                </a:solidFill>
              </a:rPr>
              <a:t>311-1</a:t>
            </a:r>
            <a:endParaRPr lang="ru-RU" sz="2800" b="1" u="sng" dirty="0" smtClean="0">
              <a:solidFill>
                <a:srgbClr val="7030A0"/>
              </a:solidFill>
            </a:endParaRPr>
          </a:p>
          <a:p>
            <a:pPr algn="r"/>
            <a:endParaRPr lang="ru-RU" sz="2800" dirty="0">
              <a:solidFill>
                <a:srgbClr val="002060"/>
              </a:solidFill>
            </a:endParaRPr>
          </a:p>
        </p:txBody>
      </p:sp>
      <p:sp>
        <p:nvSpPr>
          <p:cNvPr id="4" name="Заголовок 1"/>
          <p:cNvSpPr txBox="1">
            <a:spLocks/>
          </p:cNvSpPr>
          <p:nvPr/>
        </p:nvSpPr>
        <p:spPr>
          <a:xfrm>
            <a:off x="457200" y="131013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b="1" dirty="0" smtClean="0">
                <a:solidFill>
                  <a:srgbClr val="002060"/>
                </a:solidFill>
              </a:rPr>
              <a:t>ОИТ</a:t>
            </a:r>
            <a:endParaRPr lang="ru-RU" b="1" dirty="0">
              <a:solidFill>
                <a:srgbClr val="002060"/>
              </a:solidFill>
            </a:endParaRPr>
          </a:p>
        </p:txBody>
      </p:sp>
      <p:sp>
        <p:nvSpPr>
          <p:cNvPr id="5" name="Заголовок 1"/>
          <p:cNvSpPr txBox="1">
            <a:spLocks/>
          </p:cNvSpPr>
          <p:nvPr/>
        </p:nvSpPr>
        <p:spPr>
          <a:xfrm>
            <a:off x="539552" y="213285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b="1" dirty="0" smtClean="0">
                <a:solidFill>
                  <a:srgbClr val="C00000"/>
                </a:solidFill>
              </a:rPr>
              <a:t>ЭКЗАМЕН</a:t>
            </a:r>
            <a:endParaRPr lang="ru-RU" b="1" dirty="0">
              <a:solidFill>
                <a:srgbClr val="C00000"/>
              </a:solidFill>
            </a:endParaRPr>
          </a:p>
        </p:txBody>
      </p:sp>
      <p:sp>
        <p:nvSpPr>
          <p:cNvPr id="6" name="Заголовок 1"/>
          <p:cNvSpPr txBox="1">
            <a:spLocks/>
          </p:cNvSpPr>
          <p:nvPr/>
        </p:nvSpPr>
        <p:spPr>
          <a:xfrm>
            <a:off x="474577" y="30461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rgbClr val="002060"/>
                </a:solidFill>
              </a:rPr>
              <a:t>HTML, CSS, JS, XML, HTML-5</a:t>
            </a:r>
            <a:endParaRPr lang="ru-RU" b="1" dirty="0">
              <a:solidFill>
                <a:srgbClr val="002060"/>
              </a:solidFill>
            </a:endParaRPr>
          </a:p>
        </p:txBody>
      </p:sp>
    </p:spTree>
    <p:extLst>
      <p:ext uri="{BB962C8B-B14F-4D97-AF65-F5344CB8AC3E}">
        <p14:creationId xmlns:p14="http://schemas.microsoft.com/office/powerpoint/2010/main" val="770111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988840"/>
            <a:ext cx="7590352" cy="3194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95536" y="764704"/>
            <a:ext cx="3039615" cy="461665"/>
          </a:xfrm>
          <a:prstGeom prst="rect">
            <a:avLst/>
          </a:prstGeom>
          <a:noFill/>
        </p:spPr>
        <p:txBody>
          <a:bodyPr wrap="none" rtlCol="0">
            <a:spAutoFit/>
          </a:bodyPr>
          <a:lstStyle/>
          <a:p>
            <a:r>
              <a:rPr lang="ru-RU" sz="2400" dirty="0" smtClean="0">
                <a:solidFill>
                  <a:schemeClr val="bg1"/>
                </a:solidFill>
              </a:rPr>
              <a:t>Примеры правил </a:t>
            </a:r>
            <a:r>
              <a:rPr lang="en-US" sz="2400" dirty="0" smtClean="0">
                <a:solidFill>
                  <a:schemeClr val="bg1"/>
                </a:solidFill>
              </a:rPr>
              <a:t>CSS:</a:t>
            </a:r>
            <a:endParaRPr lang="ru-RU" sz="2400" dirty="0">
              <a:solidFill>
                <a:schemeClr val="bg1"/>
              </a:solidFill>
            </a:endParaRPr>
          </a:p>
        </p:txBody>
      </p:sp>
    </p:spTree>
    <p:extLst>
      <p:ext uri="{BB962C8B-B14F-4D97-AF65-F5344CB8AC3E}">
        <p14:creationId xmlns:p14="http://schemas.microsoft.com/office/powerpoint/2010/main" val="87118211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3437" y="799727"/>
            <a:ext cx="6745131" cy="5435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53614"/>
            <a:ext cx="1481137"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881836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548680"/>
            <a:ext cx="167640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340768"/>
            <a:ext cx="8136904" cy="311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369406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2264954"/>
            <a:ext cx="7510389" cy="1015663"/>
          </a:xfrm>
          <a:prstGeom prst="rect">
            <a:avLst/>
          </a:prstGeom>
          <a:noFill/>
        </p:spPr>
        <p:txBody>
          <a:bodyPr wrap="none" rtlCol="0">
            <a:spAutoFit/>
          </a:bodyPr>
          <a:lstStyle/>
          <a:p>
            <a:r>
              <a:rPr lang="ru-RU" sz="6000" dirty="0" smtClean="0">
                <a:solidFill>
                  <a:schemeClr val="bg1"/>
                </a:solidFill>
                <a:effectLst>
                  <a:outerShdw blurRad="38100" dist="38100" dir="2700000" algn="tl">
                    <a:srgbClr val="000000">
                      <a:alpha val="43137"/>
                    </a:srgbClr>
                  </a:outerShdw>
                </a:effectLst>
              </a:rPr>
              <a:t>Спасибо за внимание!</a:t>
            </a:r>
            <a:endParaRPr lang="ru-RU" sz="6000"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95723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0488" y="2730500"/>
            <a:ext cx="3883025" cy="139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3183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539552" y="332656"/>
            <a:ext cx="7992888" cy="6740307"/>
          </a:xfrm>
          <a:prstGeom prst="rect">
            <a:avLst/>
          </a:prstGeom>
        </p:spPr>
        <p:txBody>
          <a:bodyPr wrap="square">
            <a:spAutoFit/>
          </a:bodyPr>
          <a:lstStyle/>
          <a:p>
            <a:r>
              <a:rPr lang="ru-RU" sz="3600" dirty="0" smtClean="0">
                <a:solidFill>
                  <a:schemeClr val="bg1"/>
                </a:solidFill>
              </a:rPr>
              <a:t>Чтобы применить css-оформление к HTML-элементу или множеству элементов, обычно используются селекторы – специальные указатели на HTML-объекты, к которым мы планируем применить css-правило.</a:t>
            </a:r>
          </a:p>
          <a:p>
            <a:endParaRPr lang="ru-RU" sz="3600" dirty="0" smtClean="0">
              <a:solidFill>
                <a:schemeClr val="bg1"/>
              </a:solidFill>
            </a:endParaRPr>
          </a:p>
          <a:p>
            <a:r>
              <a:rPr lang="ru-RU" sz="3600" dirty="0">
                <a:solidFill>
                  <a:schemeClr val="bg1"/>
                </a:solidFill>
              </a:rPr>
              <a:t>Т</a:t>
            </a:r>
            <a:r>
              <a:rPr lang="ru-RU" sz="3600" dirty="0" smtClean="0">
                <a:solidFill>
                  <a:schemeClr val="bg1"/>
                </a:solidFill>
              </a:rPr>
              <a:t>ри основных вида селекторов:</a:t>
            </a:r>
          </a:p>
          <a:p>
            <a:pPr marL="342900" indent="-342900">
              <a:buFont typeface="Wingdings" pitchFamily="2" charset="2"/>
              <a:buChar char="Ø"/>
            </a:pPr>
            <a:r>
              <a:rPr lang="en-US" sz="3600" dirty="0" smtClean="0">
                <a:solidFill>
                  <a:schemeClr val="bg1"/>
                </a:solidFill>
              </a:rPr>
              <a:t>HTML </a:t>
            </a:r>
            <a:r>
              <a:rPr lang="ru-RU" sz="3600" dirty="0" smtClean="0">
                <a:solidFill>
                  <a:schemeClr val="bg1"/>
                </a:solidFill>
              </a:rPr>
              <a:t>селекторы;</a:t>
            </a:r>
          </a:p>
          <a:p>
            <a:pPr marL="342900" indent="-342900">
              <a:buFont typeface="Wingdings" pitchFamily="2" charset="2"/>
              <a:buChar char="Ø"/>
            </a:pPr>
            <a:r>
              <a:rPr lang="ru-RU" sz="3600" dirty="0" smtClean="0">
                <a:solidFill>
                  <a:schemeClr val="bg1"/>
                </a:solidFill>
              </a:rPr>
              <a:t>Селекторы класса;</a:t>
            </a:r>
          </a:p>
          <a:p>
            <a:pPr marL="342900" indent="-342900">
              <a:buFont typeface="Wingdings" pitchFamily="2" charset="2"/>
              <a:buChar char="Ø"/>
            </a:pPr>
            <a:r>
              <a:rPr lang="en-US" sz="3600" dirty="0" smtClean="0">
                <a:solidFill>
                  <a:schemeClr val="bg1"/>
                </a:solidFill>
              </a:rPr>
              <a:t>ID </a:t>
            </a:r>
            <a:r>
              <a:rPr lang="ru-RU" sz="3600" dirty="0" smtClean="0">
                <a:solidFill>
                  <a:schemeClr val="bg1"/>
                </a:solidFill>
              </a:rPr>
              <a:t>селекторы (или идентификаторы).</a:t>
            </a:r>
          </a:p>
          <a:p>
            <a:endParaRPr lang="ru-RU" sz="3600" dirty="0">
              <a:solidFill>
                <a:schemeClr val="bg1"/>
              </a:solidFill>
            </a:endParaRPr>
          </a:p>
        </p:txBody>
      </p:sp>
    </p:spTree>
    <p:extLst>
      <p:ext uri="{BB962C8B-B14F-4D97-AF65-F5344CB8AC3E}">
        <p14:creationId xmlns:p14="http://schemas.microsoft.com/office/powerpoint/2010/main" val="799664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771800" y="404664"/>
            <a:ext cx="3198120" cy="584775"/>
          </a:xfrm>
          <a:prstGeom prst="rect">
            <a:avLst/>
          </a:prstGeom>
        </p:spPr>
        <p:txBody>
          <a:bodyPr wrap="none">
            <a:spAutoFit/>
          </a:bodyPr>
          <a:lstStyle/>
          <a:p>
            <a:r>
              <a:rPr lang="en-US" sz="3200" dirty="0" smtClean="0">
                <a:solidFill>
                  <a:schemeClr val="bg1"/>
                </a:solidFill>
              </a:rPr>
              <a:t>HTML </a:t>
            </a:r>
            <a:r>
              <a:rPr lang="ru-RU" sz="3200" dirty="0" smtClean="0">
                <a:solidFill>
                  <a:schemeClr val="bg1"/>
                </a:solidFill>
              </a:rPr>
              <a:t>селекторы.</a:t>
            </a:r>
            <a:endParaRPr lang="ru-RU" sz="3200" dirty="0">
              <a:solidFill>
                <a:schemeClr val="bg1"/>
              </a:solidFill>
            </a:endParaRPr>
          </a:p>
        </p:txBody>
      </p:sp>
      <p:sp>
        <p:nvSpPr>
          <p:cNvPr id="3" name="Прямоугольник 2"/>
          <p:cNvSpPr/>
          <p:nvPr/>
        </p:nvSpPr>
        <p:spPr>
          <a:xfrm>
            <a:off x="0" y="1484784"/>
            <a:ext cx="9144000" cy="830997"/>
          </a:xfrm>
          <a:prstGeom prst="rect">
            <a:avLst/>
          </a:prstGeom>
        </p:spPr>
        <p:txBody>
          <a:bodyPr wrap="square">
            <a:spAutoFit/>
          </a:bodyPr>
          <a:lstStyle/>
          <a:p>
            <a:r>
              <a:rPr lang="ru-RU" sz="2400" dirty="0" smtClean="0">
                <a:solidFill>
                  <a:schemeClr val="bg1"/>
                </a:solidFill>
              </a:rPr>
              <a:t>Это простейший случай – в качестве селектора мы используем имя того html-элемента, который хотим изменить.</a:t>
            </a:r>
            <a:endParaRPr lang="ru-RU" sz="2400" dirty="0">
              <a:solidFill>
                <a:schemeClr val="bg1"/>
              </a:solidFill>
            </a:endParaRP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16" y="2695460"/>
            <a:ext cx="8892480" cy="805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2309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699792" y="476672"/>
            <a:ext cx="3402726" cy="584775"/>
          </a:xfrm>
          <a:prstGeom prst="rect">
            <a:avLst/>
          </a:prstGeom>
        </p:spPr>
        <p:txBody>
          <a:bodyPr wrap="none">
            <a:spAutoFit/>
          </a:bodyPr>
          <a:lstStyle/>
          <a:p>
            <a:r>
              <a:rPr lang="ru-RU" sz="3200" dirty="0" smtClean="0">
                <a:solidFill>
                  <a:schemeClr val="bg1"/>
                </a:solidFill>
              </a:rPr>
              <a:t>Селекторы класса.</a:t>
            </a:r>
            <a:endParaRPr lang="ru-RU" sz="3200" dirty="0">
              <a:solidFill>
                <a:schemeClr val="bg1"/>
              </a:solidFill>
            </a:endParaRPr>
          </a:p>
        </p:txBody>
      </p:sp>
      <p:sp>
        <p:nvSpPr>
          <p:cNvPr id="3" name="Прямоугольник 2"/>
          <p:cNvSpPr/>
          <p:nvPr/>
        </p:nvSpPr>
        <p:spPr>
          <a:xfrm>
            <a:off x="0" y="1340768"/>
            <a:ext cx="9144000" cy="2677656"/>
          </a:xfrm>
          <a:prstGeom prst="rect">
            <a:avLst/>
          </a:prstGeom>
        </p:spPr>
        <p:txBody>
          <a:bodyPr wrap="square">
            <a:spAutoFit/>
          </a:bodyPr>
          <a:lstStyle/>
          <a:p>
            <a:r>
              <a:rPr lang="ru-RU" sz="2400" dirty="0" smtClean="0">
                <a:solidFill>
                  <a:schemeClr val="bg1"/>
                </a:solidFill>
              </a:rPr>
              <a:t>«Класс» - это некое имя, строка, которое мы можем применить к любым HTML-тегам, чтобы впоследствии ссылаться на них по имени класса. В качестве имени класса вы можете использовать практически любую строку. Удобство таких селекторов в том, что можно присвоить одно имя класса множеству html-тегов в документе и затем управлять их внешним видом, обращаясь к ним по имени класса:</a:t>
            </a:r>
            <a:endParaRPr lang="ru-RU" sz="2400" dirty="0">
              <a:solidFill>
                <a:schemeClr val="bg1"/>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221088"/>
            <a:ext cx="7488832" cy="2094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5741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403648" y="476672"/>
            <a:ext cx="6527941" cy="584775"/>
          </a:xfrm>
          <a:prstGeom prst="rect">
            <a:avLst/>
          </a:prstGeom>
        </p:spPr>
        <p:txBody>
          <a:bodyPr wrap="none">
            <a:spAutoFit/>
          </a:bodyPr>
          <a:lstStyle/>
          <a:p>
            <a:r>
              <a:rPr lang="en-US" sz="3200" dirty="0" smtClean="0">
                <a:solidFill>
                  <a:schemeClr val="bg1"/>
                </a:solidFill>
              </a:rPr>
              <a:t>ID </a:t>
            </a:r>
            <a:r>
              <a:rPr lang="ru-RU" sz="3200" dirty="0" smtClean="0">
                <a:solidFill>
                  <a:schemeClr val="bg1"/>
                </a:solidFill>
              </a:rPr>
              <a:t>селекторы (или идентификаторы)</a:t>
            </a:r>
            <a:endParaRPr lang="ru-RU" sz="3200" dirty="0">
              <a:solidFill>
                <a:schemeClr val="bg1"/>
              </a:solidFill>
            </a:endParaRPr>
          </a:p>
        </p:txBody>
      </p:sp>
      <p:sp>
        <p:nvSpPr>
          <p:cNvPr id="3" name="Прямоугольник 2"/>
          <p:cNvSpPr/>
          <p:nvPr/>
        </p:nvSpPr>
        <p:spPr>
          <a:xfrm>
            <a:off x="-5222" y="1497229"/>
            <a:ext cx="9144000" cy="1569660"/>
          </a:xfrm>
          <a:prstGeom prst="rect">
            <a:avLst/>
          </a:prstGeom>
        </p:spPr>
        <p:txBody>
          <a:bodyPr wrap="square">
            <a:spAutoFit/>
          </a:bodyPr>
          <a:lstStyle/>
          <a:p>
            <a:r>
              <a:rPr lang="ru-RU" sz="2400" dirty="0" smtClean="0">
                <a:solidFill>
                  <a:schemeClr val="bg1"/>
                </a:solidFill>
              </a:rPr>
              <a:t>Любой идентификатор (ID) – это некое имя, которое вы, так же, как и в случае с классами, можете применить к любому HTML-тегу. Основное отличие – ID должен быть уникален в рамках </a:t>
            </a:r>
            <a:r>
              <a:rPr lang="ru-RU" sz="2400" dirty="0" err="1" smtClean="0">
                <a:solidFill>
                  <a:schemeClr val="bg1"/>
                </a:solidFill>
              </a:rPr>
              <a:t>html</a:t>
            </a:r>
            <a:r>
              <a:rPr lang="ru-RU" sz="2400" dirty="0" smtClean="0">
                <a:solidFill>
                  <a:schemeClr val="bg1"/>
                </a:solidFill>
              </a:rPr>
              <a:t>-документа:</a:t>
            </a:r>
            <a:endParaRPr lang="ru-RU" sz="2400" dirty="0">
              <a:solidFill>
                <a:schemeClr val="bg1"/>
              </a:solidFill>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501008"/>
            <a:ext cx="8885055"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4559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827584" y="620688"/>
            <a:ext cx="7632848" cy="5016758"/>
          </a:xfrm>
          <a:prstGeom prst="rect">
            <a:avLst/>
          </a:prstGeom>
        </p:spPr>
        <p:txBody>
          <a:bodyPr wrap="square">
            <a:spAutoFit/>
          </a:bodyPr>
          <a:lstStyle/>
          <a:p>
            <a:r>
              <a:rPr lang="ru-RU" sz="3200" dirty="0" smtClean="0">
                <a:solidFill>
                  <a:schemeClr val="bg1"/>
                </a:solidFill>
              </a:rPr>
              <a:t>CSS не чувствителен к регистру, переносу строк, пробелам и символам табуляции, поэтому форма записи зависит от желания разработчика. Стилевые свойства разделяются между собой точкой с запятой, в конце этот символ можно опустить.</a:t>
            </a:r>
          </a:p>
          <a:p>
            <a:r>
              <a:rPr lang="ru-RU" sz="3200" dirty="0" smtClean="0">
                <a:solidFill>
                  <a:schemeClr val="bg1"/>
                </a:solidFill>
              </a:rPr>
              <a:t>Так, существует  две разновидности оформления селекторов и их правил: </a:t>
            </a:r>
            <a:r>
              <a:rPr lang="ru-RU" sz="3200" b="1" u="sng" dirty="0" smtClean="0">
                <a:solidFill>
                  <a:srgbClr val="002060"/>
                </a:solidFill>
              </a:rPr>
              <a:t>расширенная и компактная</a:t>
            </a:r>
            <a:r>
              <a:rPr lang="ru-RU" sz="3200" dirty="0" smtClean="0">
                <a:solidFill>
                  <a:schemeClr val="bg1"/>
                </a:solidFill>
              </a:rPr>
              <a:t>.</a:t>
            </a:r>
            <a:endParaRPr lang="ru-RU" sz="3200" dirty="0">
              <a:solidFill>
                <a:schemeClr val="bg1"/>
              </a:solidFill>
            </a:endParaRPr>
          </a:p>
        </p:txBody>
      </p:sp>
    </p:spTree>
    <p:extLst>
      <p:ext uri="{BB962C8B-B14F-4D97-AF65-F5344CB8AC3E}">
        <p14:creationId xmlns:p14="http://schemas.microsoft.com/office/powerpoint/2010/main" val="2246897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591070"/>
            <a:ext cx="4052713" cy="461665"/>
          </a:xfrm>
          <a:prstGeom prst="rect">
            <a:avLst/>
          </a:prstGeom>
          <a:noFill/>
        </p:spPr>
        <p:txBody>
          <a:bodyPr wrap="none" rtlCol="0">
            <a:spAutoFit/>
          </a:bodyPr>
          <a:lstStyle/>
          <a:p>
            <a:r>
              <a:rPr lang="ru-RU" sz="2400" b="1" u="sng" dirty="0" smtClean="0">
                <a:solidFill>
                  <a:schemeClr val="bg1"/>
                </a:solidFill>
              </a:rPr>
              <a:t>Расширенная форма записи:</a:t>
            </a:r>
            <a:endParaRPr lang="ru-RU" sz="2400" b="1" u="sng" dirty="0">
              <a:solidFill>
                <a:schemeClr val="bg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114" y="1412776"/>
            <a:ext cx="7543406"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921041" y="3284984"/>
            <a:ext cx="3855992" cy="461665"/>
          </a:xfrm>
          <a:prstGeom prst="rect">
            <a:avLst/>
          </a:prstGeom>
          <a:noFill/>
        </p:spPr>
        <p:txBody>
          <a:bodyPr wrap="none" rtlCol="0">
            <a:spAutoFit/>
          </a:bodyPr>
          <a:lstStyle/>
          <a:p>
            <a:r>
              <a:rPr lang="ru-RU" sz="2400" b="1" u="sng" dirty="0" smtClean="0">
                <a:solidFill>
                  <a:schemeClr val="bg1"/>
                </a:solidFill>
              </a:rPr>
              <a:t>Компактная форма записи:</a:t>
            </a:r>
            <a:endParaRPr lang="ru-RU" sz="2400" b="1" u="sng" dirty="0">
              <a:solidFill>
                <a:schemeClr val="bg1"/>
              </a:solidFill>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302" y="4077072"/>
            <a:ext cx="7516218" cy="1827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90590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716503"/>
            <a:ext cx="9144000" cy="1200329"/>
          </a:xfrm>
          <a:prstGeom prst="rect">
            <a:avLst/>
          </a:prstGeom>
        </p:spPr>
        <p:txBody>
          <a:bodyPr wrap="square">
            <a:spAutoFit/>
          </a:bodyPr>
          <a:lstStyle/>
          <a:p>
            <a:r>
              <a:rPr lang="ru-RU" sz="2400" dirty="0" smtClean="0">
                <a:solidFill>
                  <a:schemeClr val="bg1"/>
                </a:solidFill>
              </a:rPr>
              <a:t>Если для селектора вначале задаётся свойство с одним значением, а затем то же свойство, но уже с другим значением, то применяться будет то значение, которое в коде установлено ниже.</a:t>
            </a:r>
            <a:endParaRPr lang="ru-RU" sz="2400" dirty="0">
              <a:solidFill>
                <a:schemeClr val="bg1"/>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729349"/>
            <a:ext cx="8280920" cy="843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Прямоугольник 2"/>
          <p:cNvSpPr/>
          <p:nvPr/>
        </p:nvSpPr>
        <p:spPr>
          <a:xfrm>
            <a:off x="0" y="4172887"/>
            <a:ext cx="9144000" cy="1200329"/>
          </a:xfrm>
          <a:prstGeom prst="rect">
            <a:avLst/>
          </a:prstGeom>
        </p:spPr>
        <p:txBody>
          <a:bodyPr wrap="square">
            <a:spAutoFit/>
          </a:bodyPr>
          <a:lstStyle/>
          <a:p>
            <a:r>
              <a:rPr lang="ru-RU" sz="2400" dirty="0" smtClean="0">
                <a:solidFill>
                  <a:schemeClr val="bg1"/>
                </a:solidFill>
              </a:rPr>
              <a:t>В данном примере для селектора p цвет текста вначале установлен зелёным, а затем красным. Поскольку значение </a:t>
            </a:r>
            <a:r>
              <a:rPr lang="ru-RU" sz="2400" dirty="0" err="1" smtClean="0">
                <a:solidFill>
                  <a:schemeClr val="bg1"/>
                </a:solidFill>
              </a:rPr>
              <a:t>red</a:t>
            </a:r>
            <a:r>
              <a:rPr lang="ru-RU" sz="2400" dirty="0" smtClean="0">
                <a:solidFill>
                  <a:schemeClr val="bg1"/>
                </a:solidFill>
              </a:rPr>
              <a:t> расположено ниже, то оно в итоге и будет применяться к тексту.</a:t>
            </a:r>
            <a:endParaRPr lang="ru-RU" sz="2400" dirty="0">
              <a:solidFill>
                <a:schemeClr val="bg1"/>
              </a:solidFill>
            </a:endParaRPr>
          </a:p>
        </p:txBody>
      </p:sp>
    </p:spTree>
    <p:extLst>
      <p:ext uri="{BB962C8B-B14F-4D97-AF65-F5344CB8AC3E}">
        <p14:creationId xmlns:p14="http://schemas.microsoft.com/office/powerpoint/2010/main" val="1486882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332656"/>
            <a:ext cx="8784976" cy="1077218"/>
          </a:xfrm>
          <a:prstGeom prst="rect">
            <a:avLst/>
          </a:prstGeom>
        </p:spPr>
        <p:txBody>
          <a:bodyPr wrap="square">
            <a:spAutoFit/>
          </a:bodyPr>
          <a:lstStyle/>
          <a:p>
            <a:pPr algn="ctr"/>
            <a:r>
              <a:rPr lang="ru-RU" sz="3200" dirty="0" smtClean="0">
                <a:solidFill>
                  <a:schemeClr val="bg1"/>
                </a:solidFill>
              </a:rPr>
              <a:t>Как применить один стиль к нескольким селекторам.</a:t>
            </a:r>
            <a:endParaRPr lang="ru-RU" sz="3200" dirty="0">
              <a:solidFill>
                <a:schemeClr val="bg1"/>
              </a:solidFill>
            </a:endParaRPr>
          </a:p>
        </p:txBody>
      </p:sp>
      <p:sp>
        <p:nvSpPr>
          <p:cNvPr id="3" name="Прямоугольник 2"/>
          <p:cNvSpPr/>
          <p:nvPr/>
        </p:nvSpPr>
        <p:spPr>
          <a:xfrm>
            <a:off x="216024" y="1988840"/>
            <a:ext cx="8604448" cy="830997"/>
          </a:xfrm>
          <a:prstGeom prst="rect">
            <a:avLst/>
          </a:prstGeom>
        </p:spPr>
        <p:txBody>
          <a:bodyPr wrap="square">
            <a:spAutoFit/>
          </a:bodyPr>
          <a:lstStyle/>
          <a:p>
            <a:r>
              <a:rPr lang="ru-RU" sz="2400" dirty="0" smtClean="0">
                <a:solidFill>
                  <a:schemeClr val="bg1"/>
                </a:solidFill>
              </a:rPr>
              <a:t>Это делается просто– достаточно перечислить селекторы через запятую:</a:t>
            </a:r>
            <a:endParaRPr lang="ru-RU" sz="2400" dirty="0">
              <a:solidFill>
                <a:schemeClr val="bg1"/>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068960"/>
            <a:ext cx="8136904" cy="191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2148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32832" y="1916832"/>
            <a:ext cx="8315632" cy="1938992"/>
          </a:xfrm>
          <a:prstGeom prst="rect">
            <a:avLst/>
          </a:prstGeom>
        </p:spPr>
        <p:txBody>
          <a:bodyPr wrap="square">
            <a:spAutoFit/>
          </a:bodyPr>
          <a:lstStyle/>
          <a:p>
            <a:r>
              <a:rPr lang="ru-RU" sz="12000" dirty="0" smtClean="0">
                <a:solidFill>
                  <a:schemeClr val="bg1"/>
                </a:solidFill>
                <a:effectLst>
                  <a:outerShdw blurRad="50800" dist="38100" dir="2700000" algn="tl" rotWithShape="0">
                    <a:prstClr val="black">
                      <a:alpha val="40000"/>
                    </a:prstClr>
                  </a:outerShdw>
                </a:effectLst>
              </a:rPr>
              <a:t>Основы CSS</a:t>
            </a:r>
            <a:endParaRPr lang="ru-RU" sz="12000" dirty="0" smtClean="0">
              <a:effectLst>
                <a:outerShdw blurRad="50800" dist="38100" dir="2700000" algn="tl" rotWithShape="0">
                  <a:prstClr val="black">
                    <a:alpha val="40000"/>
                  </a:prstClr>
                </a:outerShdw>
              </a:effectLst>
            </a:endParaRPr>
          </a:p>
        </p:txBody>
      </p:sp>
      <p:sp>
        <p:nvSpPr>
          <p:cNvPr id="2" name="Прямоугольник 1"/>
          <p:cNvSpPr/>
          <p:nvPr/>
        </p:nvSpPr>
        <p:spPr>
          <a:xfrm>
            <a:off x="827584" y="3855824"/>
            <a:ext cx="8460432" cy="923330"/>
          </a:xfrm>
          <a:prstGeom prst="rect">
            <a:avLst/>
          </a:prstGeom>
        </p:spPr>
        <p:txBody>
          <a:bodyPr wrap="square">
            <a:spAutoFit/>
          </a:bodyPr>
          <a:lstStyle/>
          <a:p>
            <a:r>
              <a:rPr lang="ru-RU" sz="5400" b="1" dirty="0">
                <a:solidFill>
                  <a:srgbClr val="FF0000"/>
                </a:solidFill>
              </a:rPr>
              <a:t>http://code.mu/books</a:t>
            </a:r>
          </a:p>
        </p:txBody>
      </p:sp>
    </p:spTree>
    <p:extLst>
      <p:ext uri="{BB962C8B-B14F-4D97-AF65-F5344CB8AC3E}">
        <p14:creationId xmlns:p14="http://schemas.microsoft.com/office/powerpoint/2010/main" val="766676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97378" y="539969"/>
            <a:ext cx="2714782" cy="584775"/>
          </a:xfrm>
          <a:prstGeom prst="rect">
            <a:avLst/>
          </a:prstGeom>
        </p:spPr>
        <p:txBody>
          <a:bodyPr wrap="none">
            <a:spAutoFit/>
          </a:bodyPr>
          <a:lstStyle/>
          <a:p>
            <a:r>
              <a:rPr lang="ru-RU" sz="3200" dirty="0" smtClean="0">
                <a:solidFill>
                  <a:schemeClr val="bg1"/>
                </a:solidFill>
              </a:rPr>
              <a:t>Комментарии.</a:t>
            </a:r>
            <a:endParaRPr lang="ru-RU" sz="3200" dirty="0">
              <a:solidFill>
                <a:schemeClr val="bg1"/>
              </a:solidFill>
            </a:endParaRPr>
          </a:p>
        </p:txBody>
      </p:sp>
      <p:sp>
        <p:nvSpPr>
          <p:cNvPr id="3" name="Прямоугольник 2"/>
          <p:cNvSpPr/>
          <p:nvPr/>
        </p:nvSpPr>
        <p:spPr>
          <a:xfrm>
            <a:off x="539552" y="1524848"/>
            <a:ext cx="8064896" cy="3416320"/>
          </a:xfrm>
          <a:prstGeom prst="rect">
            <a:avLst/>
          </a:prstGeom>
        </p:spPr>
        <p:txBody>
          <a:bodyPr wrap="square">
            <a:spAutoFit/>
          </a:bodyPr>
          <a:lstStyle/>
          <a:p>
            <a:r>
              <a:rPr lang="ru-RU" sz="2400" dirty="0" smtClean="0">
                <a:solidFill>
                  <a:schemeClr val="bg1"/>
                </a:solidFill>
              </a:rPr>
              <a:t>Комментарии нужны, чтобы делать пояснения по поводу использования того или иного стилевого свойства, выделять разделы или писать свои заметки. Комментарии позволяют легко вспоминать логику и структуру селекторов, и повышают разборчивость кода. Вместе с тем, добавление текста увеличивает объём документов, что отрицательно сказывается на времени их загрузки. Поэтому комментарии обычно применяют в отладочных или учебных целях, а при выкладывании сайта в сеть их стирают.</a:t>
            </a:r>
            <a:endParaRPr lang="ru-RU" sz="2400" dirty="0">
              <a:solidFill>
                <a:schemeClr val="bg1"/>
              </a:solidFill>
            </a:endParaRPr>
          </a:p>
        </p:txBody>
      </p:sp>
      <p:sp>
        <p:nvSpPr>
          <p:cNvPr id="5" name="Прямоугольник 4"/>
          <p:cNvSpPr/>
          <p:nvPr/>
        </p:nvSpPr>
        <p:spPr>
          <a:xfrm>
            <a:off x="539552" y="5301208"/>
            <a:ext cx="7776864" cy="461665"/>
          </a:xfrm>
          <a:prstGeom prst="rect">
            <a:avLst/>
          </a:prstGeom>
        </p:spPr>
        <p:txBody>
          <a:bodyPr wrap="square">
            <a:spAutoFit/>
          </a:bodyPr>
          <a:lstStyle/>
          <a:p>
            <a:r>
              <a:rPr lang="ru-RU" sz="2400" dirty="0" smtClean="0">
                <a:solidFill>
                  <a:schemeClr val="bg1"/>
                </a:solidFill>
              </a:rPr>
              <a:t>Содержимое комментариев, браузеры игнорируют.</a:t>
            </a:r>
            <a:endParaRPr lang="ru-RU" sz="2400" dirty="0">
              <a:solidFill>
                <a:schemeClr val="bg1"/>
              </a:solidFill>
            </a:endParaRPr>
          </a:p>
        </p:txBody>
      </p:sp>
    </p:spTree>
    <p:extLst>
      <p:ext uri="{BB962C8B-B14F-4D97-AF65-F5344CB8AC3E}">
        <p14:creationId xmlns:p14="http://schemas.microsoft.com/office/powerpoint/2010/main" val="260945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538" y="2060848"/>
            <a:ext cx="8107343"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01539"/>
            <a:ext cx="7704856"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924" y="4437112"/>
            <a:ext cx="8936572" cy="2302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52586" y="1412776"/>
            <a:ext cx="1515158" cy="461665"/>
          </a:xfrm>
          <a:prstGeom prst="rect">
            <a:avLst/>
          </a:prstGeom>
          <a:noFill/>
        </p:spPr>
        <p:txBody>
          <a:bodyPr wrap="none" rtlCol="0">
            <a:spAutoFit/>
          </a:bodyPr>
          <a:lstStyle/>
          <a:p>
            <a:r>
              <a:rPr lang="ru-RU" sz="2400" dirty="0" smtClean="0">
                <a:solidFill>
                  <a:schemeClr val="bg1"/>
                </a:solidFill>
              </a:rPr>
              <a:t>Примеры:</a:t>
            </a:r>
            <a:endParaRPr lang="ru-RU" sz="2400" dirty="0">
              <a:solidFill>
                <a:schemeClr val="bg1"/>
              </a:solidFill>
            </a:endParaRPr>
          </a:p>
        </p:txBody>
      </p:sp>
    </p:spTree>
    <p:extLst>
      <p:ext uri="{BB962C8B-B14F-4D97-AF65-F5344CB8AC3E}">
        <p14:creationId xmlns:p14="http://schemas.microsoft.com/office/powerpoint/2010/main" val="2078993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25" y="2204864"/>
            <a:ext cx="8997950" cy="167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5331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467544" y="692696"/>
            <a:ext cx="7992888" cy="3970318"/>
          </a:xfrm>
          <a:prstGeom prst="rect">
            <a:avLst/>
          </a:prstGeom>
        </p:spPr>
        <p:txBody>
          <a:bodyPr wrap="square">
            <a:spAutoFit/>
          </a:bodyPr>
          <a:lstStyle/>
          <a:p>
            <a:r>
              <a:rPr lang="ru-RU" sz="3600" dirty="0" smtClean="0">
                <a:solidFill>
                  <a:schemeClr val="bg1"/>
                </a:solidFill>
              </a:rPr>
              <a:t>Для того, чтобы применить таблицу стилей к HTML-документу, мы можем избрать один из трёх способов, либо комбинировать их:</a:t>
            </a:r>
            <a:endParaRPr lang="en-US" sz="3600" dirty="0" smtClean="0">
              <a:solidFill>
                <a:schemeClr val="bg1"/>
              </a:solidFill>
            </a:endParaRPr>
          </a:p>
          <a:p>
            <a:pPr marL="342900" indent="-342900">
              <a:buFont typeface="Wingdings" pitchFamily="2" charset="2"/>
              <a:buChar char="Ø"/>
            </a:pPr>
            <a:r>
              <a:rPr lang="ru-RU" sz="3600" dirty="0" smtClean="0">
                <a:solidFill>
                  <a:schemeClr val="bg1"/>
                </a:solidFill>
              </a:rPr>
              <a:t>Внешнее (в файле)</a:t>
            </a:r>
            <a:r>
              <a:rPr lang="en-US" sz="3600" dirty="0" smtClean="0">
                <a:solidFill>
                  <a:schemeClr val="bg1"/>
                </a:solidFill>
              </a:rPr>
              <a:t>;</a:t>
            </a:r>
            <a:endParaRPr lang="ru-RU" sz="3600" dirty="0" smtClean="0">
              <a:solidFill>
                <a:schemeClr val="bg1"/>
              </a:solidFill>
            </a:endParaRPr>
          </a:p>
          <a:p>
            <a:pPr marL="342900" indent="-342900">
              <a:buFont typeface="Wingdings" pitchFamily="2" charset="2"/>
              <a:buChar char="Ø"/>
            </a:pPr>
            <a:r>
              <a:rPr lang="ru-RU" sz="3600" dirty="0" smtClean="0">
                <a:solidFill>
                  <a:schemeClr val="bg1"/>
                </a:solidFill>
              </a:rPr>
              <a:t>Внутреннее (в теге </a:t>
            </a:r>
            <a:r>
              <a:rPr lang="ru-RU" sz="3600" dirty="0" err="1" smtClean="0">
                <a:solidFill>
                  <a:schemeClr val="bg1"/>
                </a:solidFill>
              </a:rPr>
              <a:t>head</a:t>
            </a:r>
            <a:r>
              <a:rPr lang="ru-RU" sz="3600" dirty="0" smtClean="0">
                <a:solidFill>
                  <a:schemeClr val="bg1"/>
                </a:solidFill>
              </a:rPr>
              <a:t>)</a:t>
            </a:r>
            <a:r>
              <a:rPr lang="en-US" sz="3600" dirty="0" smtClean="0">
                <a:solidFill>
                  <a:schemeClr val="bg1"/>
                </a:solidFill>
              </a:rPr>
              <a:t>;</a:t>
            </a:r>
            <a:endParaRPr lang="ru-RU" sz="3600" dirty="0" smtClean="0">
              <a:solidFill>
                <a:schemeClr val="bg1"/>
              </a:solidFill>
            </a:endParaRPr>
          </a:p>
          <a:p>
            <a:pPr marL="342900" indent="-342900">
              <a:buFont typeface="Wingdings" pitchFamily="2" charset="2"/>
              <a:buChar char="Ø"/>
            </a:pPr>
            <a:r>
              <a:rPr lang="ru-RU" sz="3600" dirty="0" smtClean="0">
                <a:solidFill>
                  <a:schemeClr val="bg1"/>
                </a:solidFill>
              </a:rPr>
              <a:t>Строковое (в нужном теге)</a:t>
            </a:r>
            <a:r>
              <a:rPr lang="en-US" sz="3600" dirty="0">
                <a:solidFill>
                  <a:schemeClr val="bg1"/>
                </a:solidFill>
              </a:rPr>
              <a:t>.</a:t>
            </a:r>
            <a:endParaRPr lang="ru-RU" sz="3600" dirty="0" smtClean="0">
              <a:solidFill>
                <a:schemeClr val="bg1"/>
              </a:solidFill>
            </a:endParaRPr>
          </a:p>
        </p:txBody>
      </p:sp>
    </p:spTree>
    <p:extLst>
      <p:ext uri="{BB962C8B-B14F-4D97-AF65-F5344CB8AC3E}">
        <p14:creationId xmlns:p14="http://schemas.microsoft.com/office/powerpoint/2010/main" val="353941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188640"/>
            <a:ext cx="9120534" cy="954107"/>
          </a:xfrm>
          <a:prstGeom prst="rect">
            <a:avLst/>
          </a:prstGeom>
        </p:spPr>
        <p:txBody>
          <a:bodyPr wrap="square">
            <a:spAutoFit/>
          </a:bodyPr>
          <a:lstStyle/>
          <a:p>
            <a:r>
              <a:rPr lang="ru-RU" sz="3200" dirty="0" smtClean="0">
                <a:solidFill>
                  <a:schemeClr val="bg1"/>
                </a:solidFill>
              </a:rPr>
              <a:t>Применение внешних стилей </a:t>
            </a:r>
            <a:r>
              <a:rPr lang="ru-RU" sz="2400" dirty="0" smtClean="0">
                <a:solidFill>
                  <a:schemeClr val="bg1"/>
                </a:solidFill>
              </a:rPr>
              <a:t>(в виде отдельного текстового .css-файла) с помощью элемента </a:t>
            </a:r>
            <a:r>
              <a:rPr lang="ru-RU" sz="2400" dirty="0" err="1" smtClean="0">
                <a:solidFill>
                  <a:schemeClr val="bg1"/>
                </a:solidFill>
              </a:rPr>
              <a:t>link</a:t>
            </a:r>
            <a:endParaRPr lang="ru-RU" sz="2400" dirty="0" smtClean="0">
              <a:solidFill>
                <a:schemeClr val="bg1"/>
              </a:solidFill>
            </a:endParaRPr>
          </a:p>
        </p:txBody>
      </p:sp>
      <p:sp>
        <p:nvSpPr>
          <p:cNvPr id="3" name="Прямоугольник 2"/>
          <p:cNvSpPr/>
          <p:nvPr/>
        </p:nvSpPr>
        <p:spPr>
          <a:xfrm>
            <a:off x="-11733" y="3501008"/>
            <a:ext cx="9144000" cy="2677656"/>
          </a:xfrm>
          <a:prstGeom prst="rect">
            <a:avLst/>
          </a:prstGeom>
        </p:spPr>
        <p:txBody>
          <a:bodyPr wrap="square">
            <a:spAutoFit/>
          </a:bodyPr>
          <a:lstStyle/>
          <a:p>
            <a:r>
              <a:rPr lang="ru-RU" sz="2400" dirty="0" smtClean="0">
                <a:solidFill>
                  <a:schemeClr val="bg1"/>
                </a:solidFill>
              </a:rPr>
              <a:t>Встретив в HTML-документе этот тег, браузер загрузит с сайта CSS-файл (в нашем случае это </a:t>
            </a:r>
            <a:r>
              <a:rPr lang="en-US" sz="2400" dirty="0" smtClean="0">
                <a:solidFill>
                  <a:schemeClr val="bg1"/>
                </a:solidFill>
              </a:rPr>
              <a:t>my</a:t>
            </a:r>
            <a:r>
              <a:rPr lang="ru-RU" sz="2400" dirty="0" smtClean="0">
                <a:solidFill>
                  <a:schemeClr val="bg1"/>
                </a:solidFill>
              </a:rPr>
              <a:t>style.css) и применит к документу содержащиеся в нём стили. Файл не должен содержать ничего, кроме CSS-инструкций.</a:t>
            </a:r>
          </a:p>
          <a:p>
            <a:r>
              <a:rPr lang="ru-RU" sz="2400" dirty="0" smtClean="0">
                <a:solidFill>
                  <a:schemeClr val="bg1"/>
                </a:solidFill>
              </a:rPr>
              <a:t>Внешний файл со стилями удобен тем, что одни и те же стили можно применять ко множеству документов на сайте — в каждом из них достаточно лишь вписать одну строку с элементом </a:t>
            </a:r>
            <a:r>
              <a:rPr lang="ru-RU" sz="2400" dirty="0" err="1" smtClean="0">
                <a:solidFill>
                  <a:schemeClr val="bg1"/>
                </a:solidFill>
              </a:rPr>
              <a:t>link</a:t>
            </a:r>
            <a:r>
              <a:rPr lang="ru-RU" sz="2400" dirty="0" smtClean="0">
                <a:solidFill>
                  <a:schemeClr val="bg1"/>
                </a:solidFill>
              </a:rPr>
              <a:t>.</a:t>
            </a:r>
            <a:endParaRPr lang="ru-RU" sz="2400" dirty="0">
              <a:solidFill>
                <a:schemeClr val="bg1"/>
              </a:solidFill>
            </a:endParaRPr>
          </a:p>
        </p:txBody>
      </p:sp>
      <p:sp>
        <p:nvSpPr>
          <p:cNvPr id="4" name="Прямоугольник 3"/>
          <p:cNvSpPr/>
          <p:nvPr/>
        </p:nvSpPr>
        <p:spPr>
          <a:xfrm>
            <a:off x="0" y="1223206"/>
            <a:ext cx="9120534" cy="830997"/>
          </a:xfrm>
          <a:prstGeom prst="rect">
            <a:avLst/>
          </a:prstGeom>
        </p:spPr>
        <p:txBody>
          <a:bodyPr wrap="square">
            <a:spAutoFit/>
          </a:bodyPr>
          <a:lstStyle/>
          <a:p>
            <a:r>
              <a:rPr lang="ru-RU" sz="2400" dirty="0" smtClean="0">
                <a:solidFill>
                  <a:schemeClr val="bg1"/>
                </a:solidFill>
              </a:rPr>
              <a:t>Применяются с помощью элемента </a:t>
            </a:r>
            <a:r>
              <a:rPr lang="en-US" sz="2400" dirty="0" smtClean="0">
                <a:solidFill>
                  <a:schemeClr val="bg1"/>
                </a:solidFill>
              </a:rPr>
              <a:t>link, </a:t>
            </a:r>
            <a:r>
              <a:rPr lang="ru-RU" sz="2400" dirty="0" smtClean="0">
                <a:solidFill>
                  <a:schemeClr val="bg1"/>
                </a:solidFill>
              </a:rPr>
              <a:t>который должен располагаться внутри элемента </a:t>
            </a:r>
            <a:r>
              <a:rPr lang="en-US" sz="2400" dirty="0" smtClean="0">
                <a:solidFill>
                  <a:schemeClr val="bg1"/>
                </a:solidFill>
              </a:rPr>
              <a:t>head </a:t>
            </a:r>
            <a:r>
              <a:rPr lang="ru-RU" sz="2400" dirty="0" smtClean="0">
                <a:solidFill>
                  <a:schemeClr val="bg1"/>
                </a:solidFill>
              </a:rPr>
              <a:t>и нигде более.</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775" y="2482448"/>
            <a:ext cx="8856984" cy="370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2331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03039"/>
            <a:ext cx="1309974" cy="461665"/>
          </a:xfrm>
          <a:prstGeom prst="rect">
            <a:avLst/>
          </a:prstGeom>
          <a:noFill/>
        </p:spPr>
        <p:txBody>
          <a:bodyPr wrap="none" rtlCol="0">
            <a:spAutoFit/>
          </a:bodyPr>
          <a:lstStyle/>
          <a:p>
            <a:r>
              <a:rPr lang="ru-RU" sz="2400" dirty="0" smtClean="0">
                <a:solidFill>
                  <a:schemeClr val="bg1"/>
                </a:solidFill>
              </a:rPr>
              <a:t>Пример:</a:t>
            </a:r>
            <a:endParaRPr lang="ru-RU" sz="2400" dirty="0">
              <a:solidFill>
                <a:schemeClr val="bg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617" y="2420887"/>
            <a:ext cx="3484295" cy="4292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95617" y="764704"/>
            <a:ext cx="8524855" cy="1569660"/>
          </a:xfrm>
          <a:prstGeom prst="rect">
            <a:avLst/>
          </a:prstGeom>
          <a:noFill/>
        </p:spPr>
        <p:txBody>
          <a:bodyPr wrap="square" rtlCol="0">
            <a:spAutoFit/>
          </a:bodyPr>
          <a:lstStyle/>
          <a:p>
            <a:r>
              <a:rPr lang="ru-RU" sz="2400" dirty="0" smtClean="0">
                <a:solidFill>
                  <a:schemeClr val="bg1"/>
                </a:solidFill>
              </a:rPr>
              <a:t>Создадим текстовый файл со следующим содержанием,  сохраним как  </a:t>
            </a:r>
            <a:r>
              <a:rPr lang="en-US" sz="2400" dirty="0" smtClean="0">
                <a:solidFill>
                  <a:schemeClr val="bg1"/>
                </a:solidFill>
              </a:rPr>
              <a:t>file</a:t>
            </a:r>
            <a:r>
              <a:rPr lang="en-US" sz="3600" dirty="0" smtClean="0">
                <a:solidFill>
                  <a:schemeClr val="bg1"/>
                </a:solidFill>
              </a:rPr>
              <a:t>.</a:t>
            </a:r>
            <a:r>
              <a:rPr lang="en-US" sz="3600" b="1" dirty="0" smtClean="0">
                <a:solidFill>
                  <a:schemeClr val="bg1"/>
                </a:solidFill>
              </a:rPr>
              <a:t>css</a:t>
            </a:r>
            <a:r>
              <a:rPr lang="ru-RU" sz="3600" b="1" dirty="0" smtClean="0">
                <a:solidFill>
                  <a:schemeClr val="bg1"/>
                </a:solidFill>
              </a:rPr>
              <a:t> </a:t>
            </a:r>
            <a:r>
              <a:rPr lang="ru-RU" sz="2400" dirty="0" smtClean="0">
                <a:solidFill>
                  <a:schemeClr val="bg1"/>
                </a:solidFill>
              </a:rPr>
              <a:t>(сохраняется </a:t>
            </a:r>
            <a:r>
              <a:rPr lang="ru-RU" sz="2400" dirty="0">
                <a:solidFill>
                  <a:schemeClr val="bg1"/>
                </a:solidFill>
              </a:rPr>
              <a:t>в папке, в которой находится файл </a:t>
            </a:r>
            <a:r>
              <a:rPr lang="ru-RU" sz="2400" dirty="0" smtClean="0">
                <a:solidFill>
                  <a:schemeClr val="bg1"/>
                </a:solidFill>
              </a:rPr>
              <a:t>.html</a:t>
            </a:r>
            <a:r>
              <a:rPr lang="ru-RU" sz="2400" dirty="0">
                <a:solidFill>
                  <a:schemeClr val="bg1"/>
                </a:solidFill>
              </a:rPr>
              <a:t>, но не с .html расширением, а с </a:t>
            </a:r>
            <a:r>
              <a:rPr lang="ru-RU" sz="3600" b="1" dirty="0">
                <a:solidFill>
                  <a:schemeClr val="bg1"/>
                </a:solidFill>
              </a:rPr>
              <a:t>.</a:t>
            </a:r>
            <a:r>
              <a:rPr lang="ru-RU" sz="3600" b="1" dirty="0" smtClean="0">
                <a:solidFill>
                  <a:schemeClr val="bg1"/>
                </a:solidFill>
              </a:rPr>
              <a:t>css</a:t>
            </a:r>
            <a:r>
              <a:rPr lang="ru-RU" sz="2400" dirty="0" smtClean="0">
                <a:solidFill>
                  <a:schemeClr val="bg1"/>
                </a:solidFill>
              </a:rPr>
              <a:t>).</a:t>
            </a:r>
            <a:endParaRPr lang="ru-RU" sz="3600" b="1" dirty="0">
              <a:solidFill>
                <a:schemeClr val="bg1"/>
              </a:solidFill>
            </a:endParaRPr>
          </a:p>
        </p:txBody>
      </p:sp>
    </p:spTree>
    <p:extLst>
      <p:ext uri="{BB962C8B-B14F-4D97-AF65-F5344CB8AC3E}">
        <p14:creationId xmlns:p14="http://schemas.microsoft.com/office/powerpoint/2010/main" val="3363501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293309"/>
            <a:ext cx="3300840" cy="461665"/>
          </a:xfrm>
          <a:prstGeom prst="rect">
            <a:avLst/>
          </a:prstGeom>
          <a:noFill/>
        </p:spPr>
        <p:txBody>
          <a:bodyPr wrap="none" rtlCol="0">
            <a:spAutoFit/>
          </a:bodyPr>
          <a:lstStyle/>
          <a:p>
            <a:r>
              <a:rPr lang="ru-RU" sz="2400" dirty="0" smtClean="0">
                <a:solidFill>
                  <a:schemeClr val="bg1"/>
                </a:solidFill>
              </a:rPr>
              <a:t>Пример(продолжение):</a:t>
            </a:r>
            <a:endParaRPr lang="ru-RU" sz="2400" dirty="0">
              <a:solidFill>
                <a:schemeClr val="bg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469" y="1225484"/>
            <a:ext cx="7964971" cy="5303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80646" y="763819"/>
            <a:ext cx="2826608" cy="461665"/>
          </a:xfrm>
          <a:prstGeom prst="rect">
            <a:avLst/>
          </a:prstGeom>
          <a:noFill/>
        </p:spPr>
        <p:txBody>
          <a:bodyPr wrap="none" rtlCol="0">
            <a:spAutoFit/>
          </a:bodyPr>
          <a:lstStyle/>
          <a:p>
            <a:r>
              <a:rPr lang="ru-RU" sz="2400" dirty="0" smtClean="0">
                <a:solidFill>
                  <a:schemeClr val="bg1"/>
                </a:solidFill>
              </a:rPr>
              <a:t>Сам </a:t>
            </a:r>
            <a:r>
              <a:rPr lang="en-US" sz="2400" dirty="0" smtClean="0">
                <a:solidFill>
                  <a:schemeClr val="bg1"/>
                </a:solidFill>
              </a:rPr>
              <a:t>html </a:t>
            </a:r>
            <a:r>
              <a:rPr lang="ru-RU" sz="2400" dirty="0" smtClean="0">
                <a:solidFill>
                  <a:schemeClr val="bg1"/>
                </a:solidFill>
              </a:rPr>
              <a:t> документ:</a:t>
            </a:r>
            <a:endParaRPr lang="ru-RU" sz="2400" dirty="0">
              <a:solidFill>
                <a:schemeClr val="bg1"/>
              </a:solidFill>
            </a:endParaRPr>
          </a:p>
        </p:txBody>
      </p:sp>
    </p:spTree>
    <p:extLst>
      <p:ext uri="{BB962C8B-B14F-4D97-AF65-F5344CB8AC3E}">
        <p14:creationId xmlns:p14="http://schemas.microsoft.com/office/powerpoint/2010/main" val="3671205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3528" y="1085835"/>
            <a:ext cx="8496944" cy="830997"/>
          </a:xfrm>
          <a:prstGeom prst="rect">
            <a:avLst/>
          </a:prstGeom>
        </p:spPr>
        <p:txBody>
          <a:bodyPr wrap="square">
            <a:spAutoFit/>
          </a:bodyPr>
          <a:lstStyle/>
          <a:p>
            <a:r>
              <a:rPr lang="ru-RU" sz="2400" dirty="0" smtClean="0">
                <a:solidFill>
                  <a:schemeClr val="bg1"/>
                </a:solidFill>
              </a:rPr>
              <a:t>Внедрение стилей непосредственно в HTML-документ (в виде блока css-текста) с помощью элемента </a:t>
            </a:r>
            <a:r>
              <a:rPr lang="ru-RU" sz="2400" dirty="0" err="1" smtClean="0">
                <a:solidFill>
                  <a:schemeClr val="bg1"/>
                </a:solidFill>
              </a:rPr>
              <a:t>style</a:t>
            </a:r>
            <a:r>
              <a:rPr lang="ru-RU" sz="2400" dirty="0" smtClean="0">
                <a:solidFill>
                  <a:schemeClr val="bg1"/>
                </a:solidFill>
              </a:rPr>
              <a:t>.</a:t>
            </a:r>
          </a:p>
        </p:txBody>
      </p:sp>
      <p:sp>
        <p:nvSpPr>
          <p:cNvPr id="3" name="TextBox 2"/>
          <p:cNvSpPr txBox="1"/>
          <p:nvPr/>
        </p:nvSpPr>
        <p:spPr>
          <a:xfrm>
            <a:off x="409175" y="188640"/>
            <a:ext cx="4826771" cy="584775"/>
          </a:xfrm>
          <a:prstGeom prst="rect">
            <a:avLst/>
          </a:prstGeom>
          <a:noFill/>
        </p:spPr>
        <p:txBody>
          <a:bodyPr wrap="none" rtlCol="0">
            <a:spAutoFit/>
          </a:bodyPr>
          <a:lstStyle/>
          <a:p>
            <a:r>
              <a:rPr lang="ru-RU" sz="3200" dirty="0" smtClean="0">
                <a:solidFill>
                  <a:schemeClr val="bg1"/>
                </a:solidFill>
              </a:rPr>
              <a:t>Внутреннее подключение.</a:t>
            </a:r>
            <a:endParaRPr lang="ru-RU" sz="3200" dirty="0">
              <a:solidFill>
                <a:schemeClr val="bg1"/>
              </a:solidFill>
            </a:endParaRPr>
          </a:p>
        </p:txBody>
      </p:sp>
      <p:sp>
        <p:nvSpPr>
          <p:cNvPr id="4" name="Прямоугольник 3"/>
          <p:cNvSpPr/>
          <p:nvPr/>
        </p:nvSpPr>
        <p:spPr>
          <a:xfrm>
            <a:off x="323528" y="2204864"/>
            <a:ext cx="8496944" cy="1938992"/>
          </a:xfrm>
          <a:prstGeom prst="rect">
            <a:avLst/>
          </a:prstGeom>
        </p:spPr>
        <p:txBody>
          <a:bodyPr wrap="square">
            <a:spAutoFit/>
          </a:bodyPr>
          <a:lstStyle/>
          <a:p>
            <a:r>
              <a:rPr lang="ru-RU" sz="2400" dirty="0" smtClean="0">
                <a:solidFill>
                  <a:schemeClr val="bg1"/>
                </a:solidFill>
              </a:rPr>
              <a:t>Называются так потому, что располагаются непосредственно в HTML-документе и применяются только к нему. Иногда называются </a:t>
            </a:r>
            <a:r>
              <a:rPr lang="ru-RU" sz="2400" dirty="0" err="1" smtClean="0">
                <a:solidFill>
                  <a:schemeClr val="bg1"/>
                </a:solidFill>
              </a:rPr>
              <a:t>embedded</a:t>
            </a:r>
            <a:r>
              <a:rPr lang="ru-RU" sz="2400" dirty="0" smtClean="0">
                <a:solidFill>
                  <a:schemeClr val="bg1"/>
                </a:solidFill>
              </a:rPr>
              <a:t> </a:t>
            </a:r>
            <a:r>
              <a:rPr lang="ru-RU" sz="2400" dirty="0" err="1" smtClean="0">
                <a:solidFill>
                  <a:schemeClr val="bg1"/>
                </a:solidFill>
              </a:rPr>
              <a:t>style</a:t>
            </a:r>
            <a:r>
              <a:rPr lang="ru-RU" sz="2400" dirty="0" smtClean="0">
                <a:solidFill>
                  <a:schemeClr val="bg1"/>
                </a:solidFill>
              </a:rPr>
              <a:t> </a:t>
            </a:r>
            <a:r>
              <a:rPr lang="ru-RU" sz="2400" dirty="0" err="1" smtClean="0">
                <a:solidFill>
                  <a:schemeClr val="bg1"/>
                </a:solidFill>
              </a:rPr>
              <a:t>sheet</a:t>
            </a:r>
            <a:r>
              <a:rPr lang="ru-RU" sz="2400" dirty="0" smtClean="0">
                <a:solidFill>
                  <a:schemeClr val="bg1"/>
                </a:solidFill>
              </a:rPr>
              <a:t> (встроенный стиль).</a:t>
            </a:r>
          </a:p>
          <a:p>
            <a:r>
              <a:rPr lang="ru-RU" sz="2400" dirty="0" smtClean="0">
                <a:solidFill>
                  <a:schemeClr val="bg1"/>
                </a:solidFill>
              </a:rPr>
              <a:t>CSS-стили и комментарии располагаются между открывающим и закрывающим тегами элемента </a:t>
            </a:r>
            <a:r>
              <a:rPr lang="ru-RU" sz="2400" dirty="0" err="1" smtClean="0">
                <a:solidFill>
                  <a:schemeClr val="bg1"/>
                </a:solidFill>
              </a:rPr>
              <a:t>style</a:t>
            </a:r>
            <a:r>
              <a:rPr lang="ru-RU" sz="2400" dirty="0" smtClean="0">
                <a:solidFill>
                  <a:schemeClr val="bg1"/>
                </a:solidFill>
              </a:rPr>
              <a:t>:</a:t>
            </a:r>
            <a:endParaRPr lang="ru-RU" sz="2400" dirty="0">
              <a:solidFill>
                <a:schemeClr val="bg1"/>
              </a:solidFill>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017" y="4581128"/>
            <a:ext cx="7221979"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43021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21" y="689570"/>
            <a:ext cx="8748713"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Прямоугольник 1"/>
          <p:cNvSpPr/>
          <p:nvPr/>
        </p:nvSpPr>
        <p:spPr>
          <a:xfrm>
            <a:off x="203120" y="2300679"/>
            <a:ext cx="8748713" cy="1200329"/>
          </a:xfrm>
          <a:prstGeom prst="rect">
            <a:avLst/>
          </a:prstGeom>
        </p:spPr>
        <p:txBody>
          <a:bodyPr wrap="square">
            <a:spAutoFit/>
          </a:bodyPr>
          <a:lstStyle/>
          <a:p>
            <a:r>
              <a:rPr lang="ru-RU" sz="2400" dirty="0">
                <a:solidFill>
                  <a:schemeClr val="bg1"/>
                </a:solidFill>
              </a:rPr>
              <a:t>Атрибут со значениями </a:t>
            </a:r>
            <a:r>
              <a:rPr lang="ru-RU" sz="2400" dirty="0" err="1">
                <a:solidFill>
                  <a:schemeClr val="bg1"/>
                </a:solidFill>
              </a:rPr>
              <a:t>type</a:t>
            </a:r>
            <a:r>
              <a:rPr lang="ru-RU" sz="2400" dirty="0">
                <a:solidFill>
                  <a:schemeClr val="bg1"/>
                </a:solidFill>
              </a:rPr>
              <a:t>="</a:t>
            </a:r>
            <a:r>
              <a:rPr lang="ru-RU" sz="2400" dirty="0" err="1">
                <a:solidFill>
                  <a:schemeClr val="bg1"/>
                </a:solidFill>
              </a:rPr>
              <a:t>text</a:t>
            </a:r>
            <a:r>
              <a:rPr lang="ru-RU" sz="2400" dirty="0">
                <a:solidFill>
                  <a:schemeClr val="bg1"/>
                </a:solidFill>
              </a:rPr>
              <a:t>/css" внутри тега &lt;</a:t>
            </a:r>
            <a:r>
              <a:rPr lang="ru-RU" sz="2400" dirty="0" err="1">
                <a:solidFill>
                  <a:schemeClr val="bg1"/>
                </a:solidFill>
              </a:rPr>
              <a:t>style</a:t>
            </a:r>
            <a:r>
              <a:rPr lang="ru-RU" sz="2400" dirty="0">
                <a:solidFill>
                  <a:schemeClr val="bg1"/>
                </a:solidFill>
              </a:rPr>
              <a:t>&gt; сообщает, встроенному в браузер интерпретатору, что применены стилевые описания, то есть CSS.</a:t>
            </a:r>
          </a:p>
        </p:txBody>
      </p:sp>
      <p:sp>
        <p:nvSpPr>
          <p:cNvPr id="3" name="Прямоугольник 2"/>
          <p:cNvSpPr/>
          <p:nvPr/>
        </p:nvSpPr>
        <p:spPr>
          <a:xfrm>
            <a:off x="203120" y="4091588"/>
            <a:ext cx="8748713" cy="1569660"/>
          </a:xfrm>
          <a:prstGeom prst="rect">
            <a:avLst/>
          </a:prstGeom>
        </p:spPr>
        <p:txBody>
          <a:bodyPr wrap="square">
            <a:spAutoFit/>
          </a:bodyPr>
          <a:lstStyle/>
          <a:p>
            <a:r>
              <a:rPr lang="en-US" sz="2400" dirty="0" smtClean="0">
                <a:solidFill>
                  <a:schemeClr val="bg1"/>
                </a:solidFill>
              </a:rPr>
              <a:t>C</a:t>
            </a:r>
            <a:r>
              <a:rPr lang="ru-RU" sz="2400" dirty="0" err="1" smtClean="0">
                <a:solidFill>
                  <a:schemeClr val="bg1"/>
                </a:solidFill>
              </a:rPr>
              <a:t>интаксис</a:t>
            </a:r>
            <a:r>
              <a:rPr lang="ru-RU" sz="2400" dirty="0">
                <a:solidFill>
                  <a:schemeClr val="bg1"/>
                </a:solidFill>
              </a:rPr>
              <a:t>: первым делом назван селектор (p, </a:t>
            </a:r>
            <a:r>
              <a:rPr lang="ru-RU" sz="2400" dirty="0" err="1">
                <a:solidFill>
                  <a:schemeClr val="bg1"/>
                </a:solidFill>
              </a:rPr>
              <a:t>body</a:t>
            </a:r>
            <a:r>
              <a:rPr lang="ru-RU" sz="2400" dirty="0">
                <a:solidFill>
                  <a:schemeClr val="bg1"/>
                </a:solidFill>
              </a:rPr>
              <a:t>, .</a:t>
            </a:r>
            <a:r>
              <a:rPr lang="ru-RU" sz="2400" dirty="0" err="1">
                <a:solidFill>
                  <a:schemeClr val="bg1"/>
                </a:solidFill>
              </a:rPr>
              <a:t>forexample</a:t>
            </a:r>
            <a:r>
              <a:rPr lang="ru-RU" sz="2400" dirty="0">
                <a:solidFill>
                  <a:schemeClr val="bg1"/>
                </a:solidFill>
              </a:rPr>
              <a:t>, #</a:t>
            </a:r>
            <a:r>
              <a:rPr lang="ru-RU" sz="2400" dirty="0" err="1">
                <a:solidFill>
                  <a:schemeClr val="bg1"/>
                </a:solidFill>
              </a:rPr>
              <a:t>ident</a:t>
            </a:r>
            <a:r>
              <a:rPr lang="ru-RU" sz="2400" dirty="0">
                <a:solidFill>
                  <a:schemeClr val="bg1"/>
                </a:solidFill>
              </a:rPr>
              <a:t>), затем открыта фигурная скобка, прописан атрибут со значением, фигурная скобка закрыта. Атрибуты между собой разделяются точкой с запятой.</a:t>
            </a:r>
          </a:p>
        </p:txBody>
      </p:sp>
    </p:spTree>
    <p:extLst>
      <p:ext uri="{BB962C8B-B14F-4D97-AF65-F5344CB8AC3E}">
        <p14:creationId xmlns:p14="http://schemas.microsoft.com/office/powerpoint/2010/main" val="1346277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8112" y="231031"/>
            <a:ext cx="1309974" cy="461665"/>
          </a:xfrm>
          <a:prstGeom prst="rect">
            <a:avLst/>
          </a:prstGeom>
          <a:noFill/>
        </p:spPr>
        <p:txBody>
          <a:bodyPr wrap="none" rtlCol="0">
            <a:spAutoFit/>
          </a:bodyPr>
          <a:lstStyle/>
          <a:p>
            <a:r>
              <a:rPr lang="ru-RU" sz="2400" dirty="0" smtClean="0">
                <a:solidFill>
                  <a:schemeClr val="bg1"/>
                </a:solidFill>
              </a:rPr>
              <a:t>Пример:</a:t>
            </a:r>
            <a:endParaRPr lang="ru-RU" sz="2400" dirty="0">
              <a:solidFill>
                <a:schemeClr val="bg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838" y="668268"/>
            <a:ext cx="6695433" cy="6001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3117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38826" y="548680"/>
            <a:ext cx="7056784" cy="5842497"/>
          </a:xfrm>
          <a:prstGeom prst="rect">
            <a:avLst/>
          </a:prstGeom>
        </p:spPr>
        <p:txBody>
          <a:bodyPr wrap="square">
            <a:spAutoFit/>
          </a:bodyPr>
          <a:lstStyle/>
          <a:p>
            <a:pPr>
              <a:lnSpc>
                <a:spcPct val="150000"/>
              </a:lnSpc>
            </a:pPr>
            <a:r>
              <a:rPr lang="ru-RU" sz="2800" dirty="0" smtClean="0">
                <a:solidFill>
                  <a:schemeClr val="bg1"/>
                </a:solidFill>
                <a:effectLst>
                  <a:outerShdw blurRad="38100" dist="38100" dir="2700000" algn="tl">
                    <a:srgbClr val="000000">
                      <a:alpha val="43137"/>
                    </a:srgbClr>
                  </a:outerShdw>
                </a:effectLst>
              </a:rPr>
              <a:t>    Введение в CSS.</a:t>
            </a:r>
          </a:p>
          <a:p>
            <a:pPr>
              <a:lnSpc>
                <a:spcPct val="150000"/>
              </a:lnSpc>
            </a:pPr>
            <a:r>
              <a:rPr lang="ru-RU" sz="2800" dirty="0" smtClean="0">
                <a:solidFill>
                  <a:schemeClr val="bg1"/>
                </a:solidFill>
                <a:effectLst>
                  <a:outerShdw blurRad="38100" dist="38100" dir="2700000" algn="tl">
                    <a:srgbClr val="000000">
                      <a:alpha val="43137"/>
                    </a:srgbClr>
                  </a:outerShdw>
                </a:effectLst>
              </a:rPr>
              <a:t>    Синтаксис CSS.</a:t>
            </a:r>
          </a:p>
          <a:p>
            <a:pPr>
              <a:lnSpc>
                <a:spcPct val="150000"/>
              </a:lnSpc>
            </a:pPr>
            <a:r>
              <a:rPr lang="ru-RU" sz="2800" dirty="0" smtClean="0">
                <a:solidFill>
                  <a:schemeClr val="bg1"/>
                </a:solidFill>
                <a:effectLst>
                  <a:outerShdw blurRad="38100" dist="38100" dir="2700000" algn="tl">
                    <a:srgbClr val="000000">
                      <a:alpha val="43137"/>
                    </a:srgbClr>
                  </a:outerShdw>
                </a:effectLst>
              </a:rPr>
              <a:t>    Способы внедрения CSS.</a:t>
            </a:r>
          </a:p>
          <a:p>
            <a:pPr>
              <a:lnSpc>
                <a:spcPct val="150000"/>
              </a:lnSpc>
            </a:pPr>
            <a:r>
              <a:rPr lang="ru-RU" sz="2800" dirty="0" smtClean="0">
                <a:solidFill>
                  <a:schemeClr val="bg1"/>
                </a:solidFill>
                <a:effectLst>
                  <a:outerShdw blurRad="38100" dist="38100" dir="2700000" algn="tl">
                    <a:srgbClr val="000000">
                      <a:alpha val="43137"/>
                    </a:srgbClr>
                  </a:outerShdw>
                </a:effectLst>
              </a:rPr>
              <a:t>    Работа с тегами через CSS.</a:t>
            </a:r>
          </a:p>
          <a:p>
            <a:pPr>
              <a:lnSpc>
                <a:spcPct val="150000"/>
              </a:lnSpc>
            </a:pPr>
            <a:r>
              <a:rPr lang="ru-RU" sz="2800" dirty="0" smtClean="0">
                <a:solidFill>
                  <a:schemeClr val="bg1"/>
                </a:solidFill>
                <a:effectLst>
                  <a:outerShdw blurRad="38100" dist="38100" dir="2700000" algn="tl">
                    <a:srgbClr val="000000">
                      <a:alpha val="43137"/>
                    </a:srgbClr>
                  </a:outerShdw>
                </a:effectLst>
              </a:rPr>
              <a:t>    Селекторы атрибутов.</a:t>
            </a:r>
          </a:p>
          <a:p>
            <a:pPr>
              <a:lnSpc>
                <a:spcPct val="150000"/>
              </a:lnSpc>
            </a:pPr>
            <a:r>
              <a:rPr lang="ru-RU" sz="2800" dirty="0" smtClean="0">
                <a:solidFill>
                  <a:schemeClr val="bg1"/>
                </a:solidFill>
                <a:effectLst>
                  <a:outerShdw blurRad="38100" dist="38100" dir="2700000" algn="tl">
                    <a:srgbClr val="000000">
                      <a:alpha val="43137"/>
                    </a:srgbClr>
                  </a:outerShdw>
                </a:effectLst>
              </a:rPr>
              <a:t>    Основные свойства стилей.</a:t>
            </a:r>
          </a:p>
          <a:p>
            <a:pPr>
              <a:lnSpc>
                <a:spcPct val="150000"/>
              </a:lnSpc>
            </a:pPr>
            <a:r>
              <a:rPr lang="ru-RU" sz="2800" dirty="0" smtClean="0">
                <a:solidFill>
                  <a:schemeClr val="bg1"/>
                </a:solidFill>
                <a:effectLst>
                  <a:outerShdw blurRad="38100" dist="38100" dir="2700000" algn="tl">
                    <a:srgbClr val="000000">
                      <a:alpha val="43137"/>
                    </a:srgbClr>
                  </a:outerShdw>
                </a:effectLst>
              </a:rPr>
              <a:t>    Вложенность и наследование в CSS.</a:t>
            </a:r>
          </a:p>
          <a:p>
            <a:pPr>
              <a:lnSpc>
                <a:spcPct val="150000"/>
              </a:lnSpc>
            </a:pPr>
            <a:r>
              <a:rPr lang="ru-RU" sz="2800" dirty="0" smtClean="0">
                <a:solidFill>
                  <a:schemeClr val="bg1"/>
                </a:solidFill>
                <a:effectLst>
                  <a:outerShdw blurRad="38100" dist="38100" dir="2700000" algn="tl">
                    <a:srgbClr val="000000">
                      <a:alpha val="43137"/>
                    </a:srgbClr>
                  </a:outerShdw>
                </a:effectLst>
              </a:rPr>
              <a:t>    Приоритеты стилей.</a:t>
            </a:r>
          </a:p>
          <a:p>
            <a:pPr>
              <a:lnSpc>
                <a:spcPct val="150000"/>
              </a:lnSpc>
            </a:pPr>
            <a:r>
              <a:rPr lang="ru-RU" sz="2800" dirty="0" smtClean="0">
                <a:solidFill>
                  <a:schemeClr val="bg1"/>
                </a:solidFill>
                <a:effectLst>
                  <a:outerShdw blurRad="38100" dist="38100" dir="2700000" algn="tl">
                    <a:srgbClr val="000000">
                      <a:alpha val="43137"/>
                    </a:srgbClr>
                  </a:outerShdw>
                </a:effectLst>
              </a:rPr>
              <a:t>    Псевдоклассы и псевдоэлементы.</a:t>
            </a:r>
            <a:endParaRPr lang="ru-RU" sz="2800"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889590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3528" y="1124744"/>
            <a:ext cx="8553991" cy="830997"/>
          </a:xfrm>
          <a:prstGeom prst="rect">
            <a:avLst/>
          </a:prstGeom>
        </p:spPr>
        <p:txBody>
          <a:bodyPr wrap="square">
            <a:spAutoFit/>
          </a:bodyPr>
          <a:lstStyle/>
          <a:p>
            <a:r>
              <a:rPr lang="ru-RU" sz="2400" dirty="0" smtClean="0">
                <a:solidFill>
                  <a:schemeClr val="bg1"/>
                </a:solidFill>
              </a:rPr>
              <a:t>То есть назначение стиля конкретному HTML-элементу непосредственно в документе, с помощью HTML-атрибута </a:t>
            </a:r>
            <a:r>
              <a:rPr lang="ru-RU" sz="2400" dirty="0" err="1" smtClean="0">
                <a:solidFill>
                  <a:schemeClr val="bg1"/>
                </a:solidFill>
              </a:rPr>
              <a:t>style</a:t>
            </a:r>
            <a:r>
              <a:rPr lang="ru-RU" sz="2400" dirty="0" smtClean="0">
                <a:solidFill>
                  <a:schemeClr val="bg1"/>
                </a:solidFill>
              </a:rPr>
              <a:t>.</a:t>
            </a:r>
            <a:endParaRPr lang="ru-RU" sz="2400" dirty="0">
              <a:solidFill>
                <a:schemeClr val="bg1"/>
              </a:solidFill>
            </a:endParaRPr>
          </a:p>
        </p:txBody>
      </p:sp>
      <p:sp>
        <p:nvSpPr>
          <p:cNvPr id="3" name="TextBox 2"/>
          <p:cNvSpPr txBox="1"/>
          <p:nvPr/>
        </p:nvSpPr>
        <p:spPr>
          <a:xfrm>
            <a:off x="467543" y="397768"/>
            <a:ext cx="4596515" cy="584775"/>
          </a:xfrm>
          <a:prstGeom prst="rect">
            <a:avLst/>
          </a:prstGeom>
          <a:noFill/>
        </p:spPr>
        <p:txBody>
          <a:bodyPr wrap="none" rtlCol="0">
            <a:spAutoFit/>
          </a:bodyPr>
          <a:lstStyle/>
          <a:p>
            <a:r>
              <a:rPr lang="ru-RU" sz="3200" dirty="0" smtClean="0">
                <a:solidFill>
                  <a:schemeClr val="bg1"/>
                </a:solidFill>
              </a:rPr>
              <a:t>Строковое подключение.</a:t>
            </a:r>
            <a:endParaRPr lang="ru-RU" sz="3200" dirty="0">
              <a:solidFill>
                <a:schemeClr val="bg1"/>
              </a:solidFill>
            </a:endParaRPr>
          </a:p>
        </p:txBody>
      </p:sp>
      <p:sp>
        <p:nvSpPr>
          <p:cNvPr id="4" name="Прямоугольник 3"/>
          <p:cNvSpPr/>
          <p:nvPr/>
        </p:nvSpPr>
        <p:spPr>
          <a:xfrm>
            <a:off x="323529" y="2132856"/>
            <a:ext cx="8553990" cy="830997"/>
          </a:xfrm>
          <a:prstGeom prst="rect">
            <a:avLst/>
          </a:prstGeom>
        </p:spPr>
        <p:txBody>
          <a:bodyPr wrap="square">
            <a:spAutoFit/>
          </a:bodyPr>
          <a:lstStyle/>
          <a:p>
            <a:r>
              <a:rPr lang="ru-RU" sz="2400" dirty="0" smtClean="0">
                <a:solidFill>
                  <a:schemeClr val="bg1"/>
                </a:solidFill>
              </a:rPr>
              <a:t>Воспользуемся атрибутом </a:t>
            </a:r>
            <a:r>
              <a:rPr lang="ru-RU" sz="2400" dirty="0" err="1" smtClean="0">
                <a:solidFill>
                  <a:schemeClr val="bg1"/>
                </a:solidFill>
              </a:rPr>
              <a:t>style</a:t>
            </a:r>
            <a:r>
              <a:rPr lang="ru-RU" sz="2400" dirty="0" smtClean="0">
                <a:solidFill>
                  <a:schemeClr val="bg1"/>
                </a:solidFill>
              </a:rPr>
              <a:t> (именно атрибутом элементов, а не элементом!):</a:t>
            </a:r>
            <a:endParaRPr lang="ru-RU" sz="2400" dirty="0">
              <a:solidFill>
                <a:schemeClr val="bg1"/>
              </a:solidFill>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314723"/>
            <a:ext cx="9144000" cy="690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3100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347864" y="482769"/>
            <a:ext cx="2562305" cy="584775"/>
          </a:xfrm>
          <a:prstGeom prst="rect">
            <a:avLst/>
          </a:prstGeom>
        </p:spPr>
        <p:txBody>
          <a:bodyPr wrap="none">
            <a:spAutoFit/>
          </a:bodyPr>
          <a:lstStyle/>
          <a:p>
            <a:r>
              <a:rPr lang="ru-RU" sz="3200" dirty="0">
                <a:solidFill>
                  <a:schemeClr val="bg1"/>
                </a:solidFill>
              </a:rPr>
              <a:t>Атрибут</a:t>
            </a:r>
            <a:r>
              <a:rPr lang="ru-RU" sz="3200" b="1" dirty="0">
                <a:solidFill>
                  <a:schemeClr val="bg1"/>
                </a:solidFill>
              </a:rPr>
              <a:t> </a:t>
            </a:r>
            <a:r>
              <a:rPr lang="en-US" sz="3200" dirty="0" smtClean="0">
                <a:solidFill>
                  <a:schemeClr val="bg1"/>
                </a:solidFill>
              </a:rPr>
              <a:t>style</a:t>
            </a:r>
            <a:r>
              <a:rPr lang="en-US" sz="3200" dirty="0">
                <a:solidFill>
                  <a:schemeClr val="bg1"/>
                </a:solidFill>
              </a:rPr>
              <a:t>.</a:t>
            </a:r>
            <a:endParaRPr lang="ru-RU" sz="4000" b="1" dirty="0">
              <a:solidFill>
                <a:schemeClr val="bg1"/>
              </a:solidFill>
            </a:endParaRPr>
          </a:p>
        </p:txBody>
      </p:sp>
      <p:sp>
        <p:nvSpPr>
          <p:cNvPr id="3" name="Прямоугольник 2"/>
          <p:cNvSpPr/>
          <p:nvPr/>
        </p:nvSpPr>
        <p:spPr>
          <a:xfrm>
            <a:off x="395536" y="1340768"/>
            <a:ext cx="8352928" cy="1569660"/>
          </a:xfrm>
          <a:prstGeom prst="rect">
            <a:avLst/>
          </a:prstGeom>
        </p:spPr>
        <p:txBody>
          <a:bodyPr wrap="square">
            <a:spAutoFit/>
          </a:bodyPr>
          <a:lstStyle/>
          <a:p>
            <a:r>
              <a:rPr lang="ru-RU" sz="2400" dirty="0">
                <a:solidFill>
                  <a:schemeClr val="bg1"/>
                </a:solidFill>
              </a:rPr>
              <a:t>Каждый HTML элемент имеет атрибут </a:t>
            </a:r>
            <a:r>
              <a:rPr lang="ru-RU" sz="2400" dirty="0" err="1">
                <a:solidFill>
                  <a:schemeClr val="bg1"/>
                </a:solidFill>
              </a:rPr>
              <a:t>style</a:t>
            </a:r>
            <a:r>
              <a:rPr lang="ru-RU" sz="2400" dirty="0">
                <a:solidFill>
                  <a:schemeClr val="bg1"/>
                </a:solidFill>
              </a:rPr>
              <a:t>, который сообщает браузеру о том, что к данному элементу будет применено стилевое описание. </a:t>
            </a:r>
            <a:endParaRPr lang="en-US" sz="2400" dirty="0" smtClean="0">
              <a:solidFill>
                <a:schemeClr val="bg1"/>
              </a:solidFill>
            </a:endParaRPr>
          </a:p>
          <a:p>
            <a:r>
              <a:rPr lang="ru-RU" sz="2400" dirty="0" smtClean="0">
                <a:solidFill>
                  <a:schemeClr val="bg1"/>
                </a:solidFill>
              </a:rPr>
              <a:t>Пример </a:t>
            </a:r>
            <a:r>
              <a:rPr lang="ru-RU" sz="2400" dirty="0">
                <a:solidFill>
                  <a:schemeClr val="bg1"/>
                </a:solidFill>
              </a:rPr>
              <a:t>использования атрибута </a:t>
            </a:r>
            <a:r>
              <a:rPr lang="ru-RU" sz="2400" dirty="0" err="1">
                <a:solidFill>
                  <a:schemeClr val="bg1"/>
                </a:solidFill>
              </a:rPr>
              <a:t>style</a:t>
            </a:r>
            <a:r>
              <a:rPr lang="ru-RU" sz="2400" dirty="0">
                <a:solidFill>
                  <a:schemeClr val="bg1"/>
                </a:solidFill>
              </a:rPr>
              <a:t> для тега &lt;p&gt;:</a:t>
            </a:r>
          </a:p>
        </p:txBody>
      </p:sp>
      <p:sp>
        <p:nvSpPr>
          <p:cNvPr id="4" name="TextBox 3"/>
          <p:cNvSpPr txBox="1"/>
          <p:nvPr/>
        </p:nvSpPr>
        <p:spPr>
          <a:xfrm>
            <a:off x="392848" y="4892967"/>
            <a:ext cx="8499632" cy="1200329"/>
          </a:xfrm>
          <a:prstGeom prst="rect">
            <a:avLst/>
          </a:prstGeom>
          <a:noFill/>
        </p:spPr>
        <p:txBody>
          <a:bodyPr wrap="square" rtlCol="0">
            <a:spAutoFit/>
          </a:bodyPr>
          <a:lstStyle/>
          <a:p>
            <a:r>
              <a:rPr lang="ru-RU" sz="2400" dirty="0" smtClean="0">
                <a:solidFill>
                  <a:schemeClr val="bg1"/>
                </a:solidFill>
              </a:rPr>
              <a:t>Внутри атрибута </a:t>
            </a:r>
            <a:r>
              <a:rPr lang="en-US" sz="2400" dirty="0" smtClean="0">
                <a:solidFill>
                  <a:schemeClr val="bg1"/>
                </a:solidFill>
              </a:rPr>
              <a:t>style </a:t>
            </a:r>
            <a:r>
              <a:rPr lang="ru-RU" sz="2400" dirty="0" smtClean="0">
                <a:solidFill>
                  <a:schemeClr val="bg1"/>
                </a:solidFill>
              </a:rPr>
              <a:t>можно написать несколько </a:t>
            </a:r>
            <a:r>
              <a:rPr lang="en-US" sz="2400" dirty="0" smtClean="0">
                <a:solidFill>
                  <a:schemeClr val="bg1"/>
                </a:solidFill>
              </a:rPr>
              <a:t>CSS </a:t>
            </a:r>
            <a:r>
              <a:rPr lang="ru-RU" sz="2400" dirty="0" smtClean="0">
                <a:solidFill>
                  <a:schemeClr val="bg1"/>
                </a:solidFill>
              </a:rPr>
              <a:t>объявлений, разделённых точкой с запятой</a:t>
            </a:r>
            <a:r>
              <a:rPr lang="en-US" sz="2400" dirty="0" smtClean="0">
                <a:solidFill>
                  <a:schemeClr val="bg1"/>
                </a:solidFill>
              </a:rPr>
              <a:t>, </a:t>
            </a:r>
            <a:r>
              <a:rPr lang="ru-RU" sz="2400" dirty="0" smtClean="0">
                <a:solidFill>
                  <a:schemeClr val="bg1"/>
                </a:solidFill>
              </a:rPr>
              <a:t>фигурные скобки не используются.</a:t>
            </a:r>
            <a:endParaRPr lang="ru-RU" sz="2400" dirty="0">
              <a:solidFill>
                <a:schemeClr val="bg1"/>
              </a:solidFill>
            </a:endParaRP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847" y="3212976"/>
            <a:ext cx="8078139"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00931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4"/>
            <a:ext cx="1515158" cy="461665"/>
          </a:xfrm>
          <a:prstGeom prst="rect">
            <a:avLst/>
          </a:prstGeom>
          <a:noFill/>
        </p:spPr>
        <p:txBody>
          <a:bodyPr wrap="none" rtlCol="0">
            <a:spAutoFit/>
          </a:bodyPr>
          <a:lstStyle/>
          <a:p>
            <a:r>
              <a:rPr lang="ru-RU" sz="2400" dirty="0" smtClean="0">
                <a:solidFill>
                  <a:schemeClr val="bg1"/>
                </a:solidFill>
              </a:rPr>
              <a:t>Примеры:</a:t>
            </a:r>
            <a:endParaRPr lang="ru-RU" sz="2400" dirty="0">
              <a:solidFill>
                <a:schemeClr val="bg1"/>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324735"/>
            <a:ext cx="9073008" cy="592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835" y="2594620"/>
            <a:ext cx="8870327" cy="474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3728871"/>
            <a:ext cx="9144000" cy="492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35759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3536" y="2780928"/>
            <a:ext cx="9039078" cy="1015663"/>
          </a:xfrm>
          <a:prstGeom prst="rect">
            <a:avLst/>
          </a:prstGeom>
        </p:spPr>
        <p:txBody>
          <a:bodyPr wrap="none">
            <a:spAutoFit/>
          </a:bodyPr>
          <a:lstStyle/>
          <a:p>
            <a:r>
              <a:rPr lang="ru-RU" sz="6000" dirty="0">
                <a:solidFill>
                  <a:schemeClr val="bg1"/>
                </a:solidFill>
                <a:effectLst>
                  <a:outerShdw blurRad="38100" dist="38100" dir="2700000" algn="tl">
                    <a:srgbClr val="000000">
                      <a:alpha val="43137"/>
                    </a:srgbClr>
                  </a:outerShdw>
                </a:effectLst>
              </a:rPr>
              <a:t> Работа с тегами через CSS.</a:t>
            </a:r>
          </a:p>
        </p:txBody>
      </p:sp>
    </p:spTree>
    <p:extLst>
      <p:ext uri="{BB962C8B-B14F-4D97-AF65-F5344CB8AC3E}">
        <p14:creationId xmlns:p14="http://schemas.microsoft.com/office/powerpoint/2010/main" val="1313335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03848" y="332656"/>
            <a:ext cx="2238754" cy="646331"/>
          </a:xfrm>
          <a:prstGeom prst="rect">
            <a:avLst/>
          </a:prstGeom>
        </p:spPr>
        <p:txBody>
          <a:bodyPr wrap="none">
            <a:spAutoFit/>
          </a:bodyPr>
          <a:lstStyle/>
          <a:p>
            <a:r>
              <a:rPr lang="ru-RU" sz="3600" b="1" dirty="0">
                <a:solidFill>
                  <a:schemeClr val="bg1"/>
                </a:solidFill>
              </a:rPr>
              <a:t>Тег &lt;</a:t>
            </a:r>
            <a:r>
              <a:rPr lang="en-US" sz="3600" b="1" dirty="0">
                <a:solidFill>
                  <a:schemeClr val="bg1"/>
                </a:solidFill>
              </a:rPr>
              <a:t>style&gt;</a:t>
            </a:r>
            <a:endParaRPr lang="ru-RU" sz="3600" b="1" dirty="0">
              <a:solidFill>
                <a:schemeClr val="bg1"/>
              </a:solidFill>
            </a:endParaRPr>
          </a:p>
        </p:txBody>
      </p:sp>
      <p:sp>
        <p:nvSpPr>
          <p:cNvPr id="3" name="Прямоугольник 2"/>
          <p:cNvSpPr/>
          <p:nvPr/>
        </p:nvSpPr>
        <p:spPr>
          <a:xfrm>
            <a:off x="539552" y="1196752"/>
            <a:ext cx="8496944" cy="4401205"/>
          </a:xfrm>
          <a:prstGeom prst="rect">
            <a:avLst/>
          </a:prstGeom>
        </p:spPr>
        <p:txBody>
          <a:bodyPr wrap="square">
            <a:spAutoFit/>
          </a:bodyPr>
          <a:lstStyle/>
          <a:p>
            <a:r>
              <a:rPr lang="ru-RU" sz="4000" dirty="0">
                <a:solidFill>
                  <a:schemeClr val="bg1"/>
                </a:solidFill>
              </a:rPr>
              <a:t>Тег &lt;</a:t>
            </a:r>
            <a:r>
              <a:rPr lang="ru-RU" sz="4000" dirty="0" err="1">
                <a:solidFill>
                  <a:schemeClr val="bg1"/>
                </a:solidFill>
              </a:rPr>
              <a:t>style</a:t>
            </a:r>
            <a:r>
              <a:rPr lang="ru-RU" sz="4000" dirty="0">
                <a:solidFill>
                  <a:schemeClr val="bg1"/>
                </a:solidFill>
              </a:rPr>
              <a:t>&gt; применяется для определения стилей элементов веб-страницы. </a:t>
            </a:r>
            <a:endParaRPr lang="ru-RU" sz="4000" dirty="0" smtClean="0">
              <a:solidFill>
                <a:schemeClr val="bg1"/>
              </a:solidFill>
            </a:endParaRPr>
          </a:p>
          <a:p>
            <a:r>
              <a:rPr lang="ru-RU" sz="4000" dirty="0" smtClean="0">
                <a:solidFill>
                  <a:schemeClr val="bg1"/>
                </a:solidFill>
              </a:rPr>
              <a:t>Тег </a:t>
            </a:r>
            <a:r>
              <a:rPr lang="ru-RU" sz="4000" dirty="0">
                <a:solidFill>
                  <a:schemeClr val="bg1"/>
                </a:solidFill>
              </a:rPr>
              <a:t>&lt;</a:t>
            </a:r>
            <a:r>
              <a:rPr lang="ru-RU" sz="4000" dirty="0" err="1">
                <a:solidFill>
                  <a:schemeClr val="bg1"/>
                </a:solidFill>
              </a:rPr>
              <a:t>style</a:t>
            </a:r>
            <a:r>
              <a:rPr lang="ru-RU" sz="4000" dirty="0">
                <a:solidFill>
                  <a:schemeClr val="bg1"/>
                </a:solidFill>
              </a:rPr>
              <a:t>&gt; необходимо использовать внутри контейнера &lt;</a:t>
            </a:r>
            <a:r>
              <a:rPr lang="ru-RU" sz="4000" dirty="0" err="1">
                <a:solidFill>
                  <a:schemeClr val="bg1"/>
                </a:solidFill>
              </a:rPr>
              <a:t>head</a:t>
            </a:r>
            <a:r>
              <a:rPr lang="ru-RU" sz="4000" dirty="0">
                <a:solidFill>
                  <a:schemeClr val="bg1"/>
                </a:solidFill>
              </a:rPr>
              <a:t>&gt;. </a:t>
            </a:r>
            <a:endParaRPr lang="ru-RU" sz="4000" dirty="0" smtClean="0">
              <a:solidFill>
                <a:schemeClr val="bg1"/>
              </a:solidFill>
            </a:endParaRPr>
          </a:p>
          <a:p>
            <a:r>
              <a:rPr lang="ru-RU" sz="4000" dirty="0" smtClean="0">
                <a:solidFill>
                  <a:schemeClr val="bg1"/>
                </a:solidFill>
              </a:rPr>
              <a:t>Можно </a:t>
            </a:r>
            <a:r>
              <a:rPr lang="ru-RU" sz="4000" dirty="0">
                <a:solidFill>
                  <a:schemeClr val="bg1"/>
                </a:solidFill>
              </a:rPr>
              <a:t>задавать более чем один тег &lt;</a:t>
            </a:r>
            <a:r>
              <a:rPr lang="ru-RU" sz="4000" dirty="0" err="1">
                <a:solidFill>
                  <a:schemeClr val="bg1"/>
                </a:solidFill>
              </a:rPr>
              <a:t>style</a:t>
            </a:r>
            <a:r>
              <a:rPr lang="ru-RU" sz="4000" dirty="0">
                <a:solidFill>
                  <a:schemeClr val="bg1"/>
                </a:solidFill>
              </a:rPr>
              <a:t>&gt;.</a:t>
            </a:r>
          </a:p>
        </p:txBody>
      </p:sp>
    </p:spTree>
    <p:extLst>
      <p:ext uri="{BB962C8B-B14F-4D97-AF65-F5344CB8AC3E}">
        <p14:creationId xmlns:p14="http://schemas.microsoft.com/office/powerpoint/2010/main" val="32663497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317887"/>
            <a:ext cx="1593578" cy="461665"/>
          </a:xfrm>
          <a:prstGeom prst="rect">
            <a:avLst/>
          </a:prstGeom>
          <a:noFill/>
        </p:spPr>
        <p:txBody>
          <a:bodyPr wrap="none" rtlCol="0">
            <a:spAutoFit/>
          </a:bodyPr>
          <a:lstStyle/>
          <a:p>
            <a:r>
              <a:rPr lang="ru-RU" sz="2400" dirty="0" smtClean="0">
                <a:solidFill>
                  <a:schemeClr val="bg1"/>
                </a:solidFill>
              </a:rPr>
              <a:t>Синтаксис:</a:t>
            </a:r>
            <a:endParaRPr lang="ru-RU" sz="2400" dirty="0">
              <a:solidFill>
                <a:schemeClr val="bg1"/>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196752"/>
            <a:ext cx="3421353"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726" y="2852936"/>
            <a:ext cx="887730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08980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491880" y="548680"/>
            <a:ext cx="2243948" cy="646331"/>
          </a:xfrm>
          <a:prstGeom prst="rect">
            <a:avLst/>
          </a:prstGeom>
        </p:spPr>
        <p:txBody>
          <a:bodyPr wrap="none">
            <a:spAutoFit/>
          </a:bodyPr>
          <a:lstStyle/>
          <a:p>
            <a:r>
              <a:rPr lang="ru-RU" sz="3600" b="1" dirty="0">
                <a:solidFill>
                  <a:schemeClr val="bg1"/>
                </a:solidFill>
              </a:rPr>
              <a:t>Тег &lt;</a:t>
            </a:r>
            <a:r>
              <a:rPr lang="en-US" sz="3600" b="1" dirty="0">
                <a:solidFill>
                  <a:schemeClr val="bg1"/>
                </a:solidFill>
              </a:rPr>
              <a:t>span&gt;</a:t>
            </a:r>
            <a:endParaRPr lang="ru-RU" sz="3600" b="1" dirty="0">
              <a:solidFill>
                <a:schemeClr val="bg1"/>
              </a:solidFill>
            </a:endParaRPr>
          </a:p>
        </p:txBody>
      </p:sp>
      <p:sp>
        <p:nvSpPr>
          <p:cNvPr id="3" name="Прямоугольник 2"/>
          <p:cNvSpPr/>
          <p:nvPr/>
        </p:nvSpPr>
        <p:spPr>
          <a:xfrm>
            <a:off x="1043608" y="1484784"/>
            <a:ext cx="7545680" cy="3785652"/>
          </a:xfrm>
          <a:prstGeom prst="rect">
            <a:avLst/>
          </a:prstGeom>
        </p:spPr>
        <p:txBody>
          <a:bodyPr wrap="square">
            <a:spAutoFit/>
          </a:bodyPr>
          <a:lstStyle/>
          <a:p>
            <a:r>
              <a:rPr lang="ru-RU" sz="2400" dirty="0">
                <a:solidFill>
                  <a:schemeClr val="bg1"/>
                </a:solidFill>
              </a:rPr>
              <a:t>Тег &lt;</a:t>
            </a:r>
            <a:r>
              <a:rPr lang="ru-RU" sz="2400" dirty="0" err="1">
                <a:solidFill>
                  <a:schemeClr val="bg1"/>
                </a:solidFill>
              </a:rPr>
              <a:t>span</a:t>
            </a:r>
            <a:r>
              <a:rPr lang="ru-RU" sz="2400" dirty="0">
                <a:solidFill>
                  <a:schemeClr val="bg1"/>
                </a:solidFill>
              </a:rPr>
              <a:t>&gt; предназначен для определения строчных элементов документа. </a:t>
            </a:r>
            <a:r>
              <a:rPr lang="ru-RU" sz="2400" dirty="0" smtClean="0">
                <a:solidFill>
                  <a:schemeClr val="bg1"/>
                </a:solidFill>
              </a:rPr>
              <a:t>С </a:t>
            </a:r>
            <a:r>
              <a:rPr lang="ru-RU" sz="2400" dirty="0">
                <a:solidFill>
                  <a:schemeClr val="bg1"/>
                </a:solidFill>
              </a:rPr>
              <a:t>помощью тега &lt;</a:t>
            </a:r>
            <a:r>
              <a:rPr lang="ru-RU" sz="2400" dirty="0" err="1">
                <a:solidFill>
                  <a:schemeClr val="bg1"/>
                </a:solidFill>
              </a:rPr>
              <a:t>span</a:t>
            </a:r>
            <a:r>
              <a:rPr lang="ru-RU" sz="2400" dirty="0">
                <a:solidFill>
                  <a:schemeClr val="bg1"/>
                </a:solidFill>
              </a:rPr>
              <a:t>&gt; можно выделить часть информации внутри других тегов и установить для нее свой стиль. Например, внутри абзаца (тега &lt;p&gt;) можно изменить цвет и размер первой буквы, если добавить начальный и конечный тег &lt;</a:t>
            </a:r>
            <a:r>
              <a:rPr lang="ru-RU" sz="2400" dirty="0" err="1">
                <a:solidFill>
                  <a:schemeClr val="bg1"/>
                </a:solidFill>
              </a:rPr>
              <a:t>span</a:t>
            </a:r>
            <a:r>
              <a:rPr lang="ru-RU" sz="2400" dirty="0">
                <a:solidFill>
                  <a:schemeClr val="bg1"/>
                </a:solidFill>
              </a:rPr>
              <a:t>&gt; и определить для него стиль текста. Чтобы не описывать каждый раз стиль внутри тега, можно выделить стиль во внешнюю таблицу стилей, а для тега добавить атрибут </a:t>
            </a:r>
            <a:r>
              <a:rPr lang="ru-RU" sz="2400" dirty="0" err="1">
                <a:solidFill>
                  <a:schemeClr val="bg1"/>
                </a:solidFill>
              </a:rPr>
              <a:t>class</a:t>
            </a:r>
            <a:r>
              <a:rPr lang="ru-RU" sz="2400" dirty="0">
                <a:solidFill>
                  <a:schemeClr val="bg1"/>
                </a:solidFill>
              </a:rPr>
              <a:t> или </a:t>
            </a:r>
            <a:r>
              <a:rPr lang="ru-RU" sz="2400" dirty="0" err="1">
                <a:solidFill>
                  <a:schemeClr val="bg1"/>
                </a:solidFill>
              </a:rPr>
              <a:t>id</a:t>
            </a:r>
            <a:r>
              <a:rPr lang="ru-RU" sz="2400" dirty="0">
                <a:solidFill>
                  <a:schemeClr val="bg1"/>
                </a:solidFill>
              </a:rPr>
              <a:t> с именем селектора.</a:t>
            </a:r>
          </a:p>
        </p:txBody>
      </p:sp>
    </p:spTree>
    <p:extLst>
      <p:ext uri="{BB962C8B-B14F-4D97-AF65-F5344CB8AC3E}">
        <p14:creationId xmlns:p14="http://schemas.microsoft.com/office/powerpoint/2010/main" val="25110391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334351" y="908720"/>
            <a:ext cx="1583510" cy="646331"/>
          </a:xfrm>
          <a:prstGeom prst="rect">
            <a:avLst/>
          </a:prstGeom>
        </p:spPr>
        <p:txBody>
          <a:bodyPr wrap="none">
            <a:spAutoFit/>
          </a:bodyPr>
          <a:lstStyle/>
          <a:p>
            <a:r>
              <a:rPr lang="ru-RU" sz="3600" b="1" dirty="0">
                <a:solidFill>
                  <a:schemeClr val="bg1"/>
                </a:solidFill>
              </a:rPr>
              <a:t>Тег &lt;</a:t>
            </a:r>
            <a:r>
              <a:rPr lang="en-US" sz="3600" b="1" dirty="0">
                <a:solidFill>
                  <a:schemeClr val="bg1"/>
                </a:solidFill>
              </a:rPr>
              <a:t>p&gt;</a:t>
            </a:r>
            <a:endParaRPr lang="ru-RU" sz="3600" b="1" dirty="0">
              <a:solidFill>
                <a:schemeClr val="bg1"/>
              </a:solidFill>
            </a:endParaRPr>
          </a:p>
        </p:txBody>
      </p:sp>
      <p:sp>
        <p:nvSpPr>
          <p:cNvPr id="3" name="Прямоугольник 2"/>
          <p:cNvSpPr/>
          <p:nvPr/>
        </p:nvSpPr>
        <p:spPr>
          <a:xfrm>
            <a:off x="1331640" y="2132856"/>
            <a:ext cx="6717392" cy="1938992"/>
          </a:xfrm>
          <a:prstGeom prst="rect">
            <a:avLst/>
          </a:prstGeom>
        </p:spPr>
        <p:txBody>
          <a:bodyPr wrap="square">
            <a:spAutoFit/>
          </a:bodyPr>
          <a:lstStyle/>
          <a:p>
            <a:r>
              <a:rPr lang="ru-RU" sz="2400" dirty="0">
                <a:solidFill>
                  <a:schemeClr val="bg1"/>
                </a:solidFill>
              </a:rPr>
              <a:t>Определяет текстовый абзац. Тег &lt;p&gt; является блочным элементом, всегда начинается с новой строки, абзацы текста идущие друг за другом разделяются между собой отбивкой. Величиной отбивки можно управлять с помощью </a:t>
            </a:r>
            <a:r>
              <a:rPr lang="ru-RU" sz="2400" dirty="0" smtClean="0">
                <a:solidFill>
                  <a:schemeClr val="bg1"/>
                </a:solidFill>
              </a:rPr>
              <a:t>стилей. </a:t>
            </a:r>
            <a:endParaRPr lang="ru-RU" sz="2400" dirty="0">
              <a:solidFill>
                <a:schemeClr val="bg1"/>
              </a:solidFill>
            </a:endParaRPr>
          </a:p>
        </p:txBody>
      </p:sp>
    </p:spTree>
    <p:extLst>
      <p:ext uri="{BB962C8B-B14F-4D97-AF65-F5344CB8AC3E}">
        <p14:creationId xmlns:p14="http://schemas.microsoft.com/office/powerpoint/2010/main" val="26077368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843808" y="332656"/>
            <a:ext cx="3546484" cy="646331"/>
          </a:xfrm>
          <a:prstGeom prst="rect">
            <a:avLst/>
          </a:prstGeom>
        </p:spPr>
        <p:txBody>
          <a:bodyPr wrap="none">
            <a:spAutoFit/>
          </a:bodyPr>
          <a:lstStyle/>
          <a:p>
            <a:r>
              <a:rPr lang="ru-RU" sz="3600" dirty="0">
                <a:solidFill>
                  <a:schemeClr val="bg1"/>
                </a:solidFill>
              </a:rPr>
              <a:t>Селекторы </a:t>
            </a:r>
            <a:r>
              <a:rPr lang="ru-RU" sz="3600" dirty="0" smtClean="0">
                <a:solidFill>
                  <a:schemeClr val="bg1"/>
                </a:solidFill>
              </a:rPr>
              <a:t>тегов.</a:t>
            </a:r>
            <a:endParaRPr lang="ru-RU" sz="3600" dirty="0">
              <a:solidFill>
                <a:schemeClr val="bg1"/>
              </a:solidFill>
            </a:endParaRPr>
          </a:p>
        </p:txBody>
      </p:sp>
      <p:sp>
        <p:nvSpPr>
          <p:cNvPr id="3" name="Прямоугольник 2"/>
          <p:cNvSpPr/>
          <p:nvPr/>
        </p:nvSpPr>
        <p:spPr>
          <a:xfrm>
            <a:off x="251520" y="1436583"/>
            <a:ext cx="8496944" cy="1200329"/>
          </a:xfrm>
          <a:prstGeom prst="rect">
            <a:avLst/>
          </a:prstGeom>
        </p:spPr>
        <p:txBody>
          <a:bodyPr wrap="square">
            <a:spAutoFit/>
          </a:bodyPr>
          <a:lstStyle/>
          <a:p>
            <a:r>
              <a:rPr lang="ru-RU" sz="2400" dirty="0">
                <a:solidFill>
                  <a:schemeClr val="bg1"/>
                </a:solidFill>
              </a:rPr>
              <a:t>В качестве селектора может выступать любой тег HTML, для которого определяются правила форматирования, такие как: цвет, фон, размер и др</a:t>
            </a:r>
            <a:r>
              <a:rPr lang="ru-RU" sz="2400" dirty="0" smtClean="0">
                <a:solidFill>
                  <a:schemeClr val="bg1"/>
                </a:solidFill>
              </a:rPr>
              <a:t>.</a:t>
            </a:r>
            <a:endParaRPr lang="ru-RU" sz="2400" dirty="0">
              <a:solidFill>
                <a:schemeClr val="bg1"/>
              </a:solidFill>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107734"/>
            <a:ext cx="5472608" cy="486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Прямоугольник 3"/>
          <p:cNvSpPr/>
          <p:nvPr/>
        </p:nvSpPr>
        <p:spPr>
          <a:xfrm>
            <a:off x="395536" y="4365104"/>
            <a:ext cx="8352928" cy="1569660"/>
          </a:xfrm>
          <a:prstGeom prst="rect">
            <a:avLst/>
          </a:prstGeom>
        </p:spPr>
        <p:txBody>
          <a:bodyPr wrap="square">
            <a:spAutoFit/>
          </a:bodyPr>
          <a:lstStyle/>
          <a:p>
            <a:r>
              <a:rPr lang="ru-RU" sz="2400" dirty="0">
                <a:solidFill>
                  <a:schemeClr val="bg1"/>
                </a:solidFill>
              </a:rPr>
              <a:t>Здесь E имя произвольного тега. Следует понимать, что хотя стиль можно применить к любому тегу, результат будет заметен только для тегов, которые непосредственно отображаются в контейнере &lt;</a:t>
            </a:r>
            <a:r>
              <a:rPr lang="ru-RU" sz="2400" dirty="0" err="1">
                <a:solidFill>
                  <a:schemeClr val="bg1"/>
                </a:solidFill>
              </a:rPr>
              <a:t>body</a:t>
            </a:r>
            <a:r>
              <a:rPr lang="ru-RU" sz="2400" dirty="0">
                <a:solidFill>
                  <a:schemeClr val="bg1"/>
                </a:solidFill>
              </a:rPr>
              <a:t>&gt;.</a:t>
            </a:r>
          </a:p>
        </p:txBody>
      </p:sp>
    </p:spTree>
    <p:extLst>
      <p:ext uri="{BB962C8B-B14F-4D97-AF65-F5344CB8AC3E}">
        <p14:creationId xmlns:p14="http://schemas.microsoft.com/office/powerpoint/2010/main" val="22922300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533871"/>
            <a:ext cx="1309974" cy="461665"/>
          </a:xfrm>
          <a:prstGeom prst="rect">
            <a:avLst/>
          </a:prstGeom>
          <a:noFill/>
        </p:spPr>
        <p:txBody>
          <a:bodyPr wrap="none" rtlCol="0">
            <a:spAutoFit/>
          </a:bodyPr>
          <a:lstStyle/>
          <a:p>
            <a:r>
              <a:rPr lang="ru-RU" sz="2400" dirty="0" smtClean="0">
                <a:solidFill>
                  <a:schemeClr val="bg1"/>
                </a:solidFill>
              </a:rPr>
              <a:t>Пример:</a:t>
            </a:r>
            <a:endParaRPr lang="ru-RU" sz="2400" dirty="0">
              <a:solidFill>
                <a:schemeClr val="bg1"/>
              </a:solidFill>
            </a:endParaRP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96752"/>
            <a:ext cx="8780270"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6555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0" y="3789040"/>
            <a:ext cx="9144000" cy="2246769"/>
          </a:xfrm>
          <a:prstGeom prst="rect">
            <a:avLst/>
          </a:prstGeom>
        </p:spPr>
        <p:txBody>
          <a:bodyPr wrap="square">
            <a:spAutoFit/>
          </a:bodyPr>
          <a:lstStyle/>
          <a:p>
            <a:r>
              <a:rPr lang="ru-RU" sz="2800" dirty="0" smtClean="0">
                <a:solidFill>
                  <a:schemeClr val="bg1"/>
                </a:solidFill>
              </a:rPr>
              <a:t>HTML лишь первый этап в процессе обучения созданию сайтов. Следующим шагом является изучение стилей или CSS .</a:t>
            </a:r>
            <a:r>
              <a:rPr lang="en-US" sz="2800" dirty="0" smtClean="0">
                <a:solidFill>
                  <a:schemeClr val="bg1"/>
                </a:solidFill>
              </a:rPr>
              <a:t> </a:t>
            </a:r>
            <a:r>
              <a:rPr lang="ru-RU" sz="2800" dirty="0" smtClean="0">
                <a:solidFill>
                  <a:schemeClr val="bg1"/>
                </a:solidFill>
              </a:rPr>
              <a:t>Этот язык отвечает за внешний вид HTML-страницы. Синтаксис языка достаточно прост: он состоит из селекторов и свойств.</a:t>
            </a:r>
            <a:endParaRPr lang="ru-RU" sz="2800" dirty="0">
              <a:solidFill>
                <a:schemeClr val="bg1"/>
              </a:solidFill>
            </a:endParaRPr>
          </a:p>
        </p:txBody>
      </p:sp>
      <p:sp>
        <p:nvSpPr>
          <p:cNvPr id="9" name="Прямоугольник 8"/>
          <p:cNvSpPr/>
          <p:nvPr/>
        </p:nvSpPr>
        <p:spPr>
          <a:xfrm>
            <a:off x="1789026" y="404664"/>
            <a:ext cx="5565947" cy="1015663"/>
          </a:xfrm>
          <a:prstGeom prst="rect">
            <a:avLst/>
          </a:prstGeom>
        </p:spPr>
        <p:txBody>
          <a:bodyPr wrap="none">
            <a:spAutoFit/>
          </a:bodyPr>
          <a:lstStyle/>
          <a:p>
            <a:r>
              <a:rPr lang="ru-RU" sz="6000" dirty="0" smtClean="0">
                <a:solidFill>
                  <a:schemeClr val="bg1"/>
                </a:solidFill>
                <a:effectLst>
                  <a:outerShdw blurRad="38100" dist="38100" dir="2700000" algn="tl">
                    <a:srgbClr val="000000">
                      <a:alpha val="43137"/>
                    </a:srgbClr>
                  </a:outerShdw>
                </a:effectLst>
              </a:rPr>
              <a:t> Введение в </a:t>
            </a:r>
            <a:r>
              <a:rPr lang="en-US" sz="6000" dirty="0" smtClean="0">
                <a:solidFill>
                  <a:schemeClr val="bg1"/>
                </a:solidFill>
                <a:effectLst>
                  <a:outerShdw blurRad="38100" dist="38100" dir="2700000" algn="tl">
                    <a:srgbClr val="000000">
                      <a:alpha val="43137"/>
                    </a:srgbClr>
                  </a:outerShdw>
                </a:effectLst>
              </a:rPr>
              <a:t>CSS.</a:t>
            </a:r>
            <a:endParaRPr lang="ru-RU" sz="6000" dirty="0">
              <a:solidFill>
                <a:schemeClr val="bg1"/>
              </a:solidFill>
              <a:effectLst>
                <a:outerShdw blurRad="38100" dist="38100" dir="2700000" algn="tl">
                  <a:srgbClr val="000000">
                    <a:alpha val="43137"/>
                  </a:srgbClr>
                </a:outerShdw>
              </a:effectLst>
            </a:endParaRPr>
          </a:p>
        </p:txBody>
      </p:sp>
      <p:sp>
        <p:nvSpPr>
          <p:cNvPr id="10" name="Прямоугольник 9"/>
          <p:cNvSpPr/>
          <p:nvPr/>
        </p:nvSpPr>
        <p:spPr>
          <a:xfrm>
            <a:off x="2096674" y="1532624"/>
            <a:ext cx="4950649" cy="584775"/>
          </a:xfrm>
          <a:prstGeom prst="rect">
            <a:avLst/>
          </a:prstGeom>
        </p:spPr>
        <p:txBody>
          <a:bodyPr wrap="square">
            <a:spAutoFit/>
          </a:bodyPr>
          <a:lstStyle/>
          <a:p>
            <a:r>
              <a:rPr lang="en-US" sz="3200" dirty="0" smtClean="0">
                <a:solidFill>
                  <a:schemeClr val="bg1"/>
                </a:solidFill>
              </a:rPr>
              <a:t>CSS - Cascading Style Sheets</a:t>
            </a:r>
          </a:p>
        </p:txBody>
      </p:sp>
      <p:sp>
        <p:nvSpPr>
          <p:cNvPr id="11" name="Прямоугольник 10"/>
          <p:cNvSpPr/>
          <p:nvPr/>
        </p:nvSpPr>
        <p:spPr>
          <a:xfrm>
            <a:off x="2043518" y="2357187"/>
            <a:ext cx="5056962" cy="584775"/>
          </a:xfrm>
          <a:prstGeom prst="rect">
            <a:avLst/>
          </a:prstGeom>
        </p:spPr>
        <p:txBody>
          <a:bodyPr wrap="none">
            <a:spAutoFit/>
          </a:bodyPr>
          <a:lstStyle/>
          <a:p>
            <a:r>
              <a:rPr lang="ru-RU" sz="3200" dirty="0" smtClean="0">
                <a:solidFill>
                  <a:schemeClr val="bg1"/>
                </a:solidFill>
              </a:rPr>
              <a:t>Каскадные таблицы стилей.</a:t>
            </a:r>
            <a:endParaRPr lang="ru-RU" sz="3200" dirty="0">
              <a:solidFill>
                <a:schemeClr val="bg1"/>
              </a:solidFill>
            </a:endParaRPr>
          </a:p>
        </p:txBody>
      </p:sp>
    </p:spTree>
    <p:extLst>
      <p:ext uri="{BB962C8B-B14F-4D97-AF65-F5344CB8AC3E}">
        <p14:creationId xmlns:p14="http://schemas.microsoft.com/office/powerpoint/2010/main" val="35303421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175" y="2204864"/>
            <a:ext cx="8120063" cy="166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45179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51520" y="1340768"/>
            <a:ext cx="8352928" cy="1200329"/>
          </a:xfrm>
          <a:prstGeom prst="rect">
            <a:avLst/>
          </a:prstGeom>
        </p:spPr>
        <p:txBody>
          <a:bodyPr wrap="square">
            <a:spAutoFit/>
          </a:bodyPr>
          <a:lstStyle/>
          <a:p>
            <a:r>
              <a:rPr lang="ru-RU" sz="2400" dirty="0" smtClean="0">
                <a:solidFill>
                  <a:schemeClr val="bg1"/>
                </a:solidFill>
              </a:rPr>
              <a:t>Атрибут - устанавливает </a:t>
            </a:r>
            <a:r>
              <a:rPr lang="ru-RU" sz="2400" dirty="0">
                <a:solidFill>
                  <a:schemeClr val="bg1"/>
                </a:solidFill>
              </a:rPr>
              <a:t>стиль для элемента, если задан специфичный атрибут тега. Его значение в данном случае не важно</a:t>
            </a:r>
            <a:r>
              <a:rPr lang="ru-RU" sz="2400" dirty="0" smtClean="0">
                <a:solidFill>
                  <a:schemeClr val="bg1"/>
                </a:solidFill>
              </a:rPr>
              <a:t>.</a:t>
            </a:r>
            <a:endParaRPr lang="ru-RU" sz="2400" dirty="0">
              <a:solidFill>
                <a:schemeClr val="bg1"/>
              </a:solidFill>
            </a:endParaRPr>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082" y="2813125"/>
            <a:ext cx="8112350" cy="759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Прямоугольник 3"/>
          <p:cNvSpPr/>
          <p:nvPr/>
        </p:nvSpPr>
        <p:spPr>
          <a:xfrm>
            <a:off x="395536" y="3933056"/>
            <a:ext cx="7968334" cy="1200329"/>
          </a:xfrm>
          <a:prstGeom prst="rect">
            <a:avLst/>
          </a:prstGeom>
        </p:spPr>
        <p:txBody>
          <a:bodyPr wrap="square">
            <a:spAutoFit/>
          </a:bodyPr>
          <a:lstStyle/>
          <a:p>
            <a:r>
              <a:rPr lang="ru-RU" sz="2400" dirty="0">
                <a:solidFill>
                  <a:schemeClr val="bg1"/>
                </a:solidFill>
              </a:rPr>
              <a:t>Стиль применяется к тем тегам, внутри которых добавлен указанный атрибут. Пробел между именем селектора и квадратными скобками не допускается.</a:t>
            </a:r>
          </a:p>
        </p:txBody>
      </p:sp>
    </p:spTree>
    <p:extLst>
      <p:ext uri="{BB962C8B-B14F-4D97-AF65-F5344CB8AC3E}">
        <p14:creationId xmlns:p14="http://schemas.microsoft.com/office/powerpoint/2010/main" val="562631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9712" y="616332"/>
            <a:ext cx="4823756" cy="584775"/>
          </a:xfrm>
          <a:prstGeom prst="rect">
            <a:avLst/>
          </a:prstGeom>
          <a:noFill/>
        </p:spPr>
        <p:txBody>
          <a:bodyPr wrap="none" rtlCol="0">
            <a:spAutoFit/>
          </a:bodyPr>
          <a:lstStyle/>
          <a:p>
            <a:r>
              <a:rPr lang="ru-RU" sz="3200" dirty="0" smtClean="0">
                <a:solidFill>
                  <a:schemeClr val="bg1"/>
                </a:solidFill>
              </a:rPr>
              <a:t>Атрибут фона - </a:t>
            </a:r>
            <a:r>
              <a:rPr lang="en-US" sz="3200" dirty="0">
                <a:solidFill>
                  <a:schemeClr val="bg1"/>
                </a:solidFill>
              </a:rPr>
              <a:t>background</a:t>
            </a:r>
            <a:endParaRPr lang="ru-RU" sz="3200" dirty="0">
              <a:solidFill>
                <a:schemeClr val="bg1"/>
              </a:solidFill>
            </a:endParaRPr>
          </a:p>
        </p:txBody>
      </p:sp>
      <p:graphicFrame>
        <p:nvGraphicFramePr>
          <p:cNvPr id="4" name="Таблица 3"/>
          <p:cNvGraphicFramePr>
            <a:graphicFrameLocks noGrp="1"/>
          </p:cNvGraphicFramePr>
          <p:nvPr>
            <p:extLst>
              <p:ext uri="{D42A27DB-BD31-4B8C-83A1-F6EECF244321}">
                <p14:modId xmlns:p14="http://schemas.microsoft.com/office/powerpoint/2010/main" val="2691964330"/>
              </p:ext>
            </p:extLst>
          </p:nvPr>
        </p:nvGraphicFramePr>
        <p:xfrm>
          <a:off x="707350" y="1412776"/>
          <a:ext cx="7681074" cy="4392488"/>
        </p:xfrm>
        <a:graphic>
          <a:graphicData uri="http://schemas.openxmlformats.org/drawingml/2006/table">
            <a:tbl>
              <a:tblPr firstRow="1" bandRow="1">
                <a:tableStyleId>{3B4B98B0-60AC-42C2-AFA5-B58CD77FA1E5}</a:tableStyleId>
              </a:tblPr>
              <a:tblGrid>
                <a:gridCol w="3840537"/>
                <a:gridCol w="3840537"/>
              </a:tblGrid>
              <a:tr h="1253008">
                <a:tc>
                  <a:txBody>
                    <a:bodyPr/>
                    <a:lstStyle/>
                    <a:p>
                      <a:pPr algn="ctr"/>
                      <a:r>
                        <a:rPr lang="en-US" dirty="0" smtClean="0">
                          <a:solidFill>
                            <a:schemeClr val="bg1"/>
                          </a:solidFill>
                        </a:rPr>
                        <a:t>background-attachment</a:t>
                      </a:r>
                      <a:endParaRPr lang="ru-RU" dirty="0">
                        <a:solidFill>
                          <a:schemeClr val="bg1"/>
                        </a:solidFill>
                      </a:endParaRPr>
                    </a:p>
                  </a:txBody>
                  <a:tcPr/>
                </a:tc>
                <a:tc>
                  <a:txBody>
                    <a:bodyPr/>
                    <a:lstStyle/>
                    <a:p>
                      <a:pPr algn="ctr"/>
                      <a:r>
                        <a:rPr lang="ru-RU" dirty="0" smtClean="0">
                          <a:solidFill>
                            <a:schemeClr val="bg1"/>
                          </a:solidFill>
                        </a:rPr>
                        <a:t>Как ведет себя фон при прокручивании страницы</a:t>
                      </a:r>
                    </a:p>
                    <a:p>
                      <a:pPr algn="ctr"/>
                      <a:endParaRPr lang="ru-RU" dirty="0">
                        <a:solidFill>
                          <a:schemeClr val="bg1"/>
                        </a:solidFill>
                      </a:endParaRPr>
                    </a:p>
                  </a:txBody>
                  <a:tcPr/>
                </a:tc>
              </a:tr>
              <a:tr h="877105">
                <a:tc>
                  <a:txBody>
                    <a:bodyPr/>
                    <a:lstStyle/>
                    <a:p>
                      <a:pPr algn="ctr"/>
                      <a:r>
                        <a:rPr lang="en-US" dirty="0" smtClean="0">
                          <a:solidFill>
                            <a:schemeClr val="bg1"/>
                          </a:solidFill>
                        </a:rPr>
                        <a:t>background-color</a:t>
                      </a:r>
                      <a:endParaRPr lang="ru-RU" dirty="0">
                        <a:solidFill>
                          <a:schemeClr val="bg1"/>
                        </a:solidFill>
                      </a:endParaRPr>
                    </a:p>
                  </a:txBody>
                  <a:tcPr/>
                </a:tc>
                <a:tc>
                  <a:txBody>
                    <a:bodyPr/>
                    <a:lstStyle/>
                    <a:p>
                      <a:pPr algn="ctr"/>
                      <a:r>
                        <a:rPr lang="ru-RU" dirty="0" smtClean="0">
                          <a:solidFill>
                            <a:schemeClr val="bg1"/>
                          </a:solidFill>
                        </a:rPr>
                        <a:t>Цвет фона</a:t>
                      </a:r>
                    </a:p>
                    <a:p>
                      <a:pPr algn="ctr"/>
                      <a:endParaRPr lang="ru-RU" dirty="0">
                        <a:solidFill>
                          <a:schemeClr val="bg1"/>
                        </a:solidFill>
                      </a:endParaRPr>
                    </a:p>
                  </a:txBody>
                  <a:tcPr/>
                </a:tc>
              </a:tr>
              <a:tr h="877105">
                <a:tc>
                  <a:txBody>
                    <a:bodyPr/>
                    <a:lstStyle/>
                    <a:p>
                      <a:pPr algn="ctr"/>
                      <a:r>
                        <a:rPr lang="en-US" dirty="0" smtClean="0">
                          <a:solidFill>
                            <a:schemeClr val="bg1"/>
                          </a:solidFill>
                        </a:rPr>
                        <a:t>background-image</a:t>
                      </a:r>
                      <a:endParaRPr lang="ru-RU" dirty="0">
                        <a:solidFill>
                          <a:schemeClr val="bg1"/>
                        </a:solidFill>
                      </a:endParaRPr>
                    </a:p>
                  </a:txBody>
                  <a:tcPr/>
                </a:tc>
                <a:tc>
                  <a:txBody>
                    <a:bodyPr/>
                    <a:lstStyle/>
                    <a:p>
                      <a:pPr algn="ctr"/>
                      <a:r>
                        <a:rPr lang="ru-RU" dirty="0" smtClean="0">
                          <a:solidFill>
                            <a:schemeClr val="bg1"/>
                          </a:solidFill>
                        </a:rPr>
                        <a:t>Фоновый рисунок</a:t>
                      </a:r>
                    </a:p>
                    <a:p>
                      <a:pPr algn="ctr"/>
                      <a:endParaRPr lang="ru-RU" dirty="0">
                        <a:solidFill>
                          <a:schemeClr val="bg1"/>
                        </a:solidFill>
                      </a:endParaRPr>
                    </a:p>
                  </a:txBody>
                  <a:tcPr/>
                </a:tc>
              </a:tr>
              <a:tr h="877105">
                <a:tc>
                  <a:txBody>
                    <a:bodyPr/>
                    <a:lstStyle/>
                    <a:p>
                      <a:pPr algn="ctr"/>
                      <a:r>
                        <a:rPr lang="en-US" dirty="0" smtClean="0">
                          <a:solidFill>
                            <a:schemeClr val="bg1"/>
                          </a:solidFill>
                        </a:rPr>
                        <a:t>background-position</a:t>
                      </a:r>
                      <a:endParaRPr lang="ru-RU" dirty="0">
                        <a:solidFill>
                          <a:schemeClr val="bg1"/>
                        </a:solidFill>
                      </a:endParaRPr>
                    </a:p>
                  </a:txBody>
                  <a:tcPr/>
                </a:tc>
                <a:tc>
                  <a:txBody>
                    <a:bodyPr/>
                    <a:lstStyle/>
                    <a:p>
                      <a:pPr algn="ctr"/>
                      <a:r>
                        <a:rPr lang="ru-RU" dirty="0" smtClean="0">
                          <a:solidFill>
                            <a:schemeClr val="bg1"/>
                          </a:solidFill>
                        </a:rPr>
                        <a:t>Положение фонового рисунка</a:t>
                      </a:r>
                    </a:p>
                  </a:txBody>
                  <a:tcPr/>
                </a:tc>
              </a:tr>
              <a:tr h="508165">
                <a:tc>
                  <a:txBody>
                    <a:bodyPr/>
                    <a:lstStyle/>
                    <a:p>
                      <a:pPr algn="ctr"/>
                      <a:r>
                        <a:rPr lang="en-US" dirty="0" smtClean="0">
                          <a:solidFill>
                            <a:schemeClr val="bg1"/>
                          </a:solidFill>
                        </a:rPr>
                        <a:t>background-repeat	</a:t>
                      </a:r>
                      <a:endParaRPr lang="ru-RU" dirty="0">
                        <a:solidFill>
                          <a:schemeClr val="bg1"/>
                        </a:solidFill>
                      </a:endParaRPr>
                    </a:p>
                  </a:txBody>
                  <a:tcPr/>
                </a:tc>
                <a:tc>
                  <a:txBody>
                    <a:bodyPr/>
                    <a:lstStyle/>
                    <a:p>
                      <a:pPr algn="ctr"/>
                      <a:r>
                        <a:rPr lang="ru-RU" dirty="0" smtClean="0">
                          <a:solidFill>
                            <a:schemeClr val="bg1"/>
                          </a:solidFill>
                        </a:rPr>
                        <a:t>Повторение фона</a:t>
                      </a:r>
                    </a:p>
                  </a:txBody>
                  <a:tcPr/>
                </a:tc>
              </a:tr>
            </a:tbl>
          </a:graphicData>
        </a:graphic>
      </p:graphicFrame>
    </p:spTree>
    <p:extLst>
      <p:ext uri="{BB962C8B-B14F-4D97-AF65-F5344CB8AC3E}">
        <p14:creationId xmlns:p14="http://schemas.microsoft.com/office/powerpoint/2010/main" val="19027269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160" y="332656"/>
            <a:ext cx="9161160" cy="1077218"/>
          </a:xfrm>
          <a:prstGeom prst="rect">
            <a:avLst/>
          </a:prstGeom>
        </p:spPr>
        <p:txBody>
          <a:bodyPr wrap="square">
            <a:spAutoFit/>
          </a:bodyPr>
          <a:lstStyle/>
          <a:p>
            <a:pPr algn="ctr"/>
            <a:r>
              <a:rPr lang="ru-RU" sz="3200" dirty="0">
                <a:solidFill>
                  <a:schemeClr val="bg1"/>
                </a:solidFill>
              </a:rPr>
              <a:t>Форматирование границ (бордюра) </a:t>
            </a:r>
            <a:r>
              <a:rPr lang="ru-RU" sz="3200" dirty="0" smtClean="0">
                <a:solidFill>
                  <a:schemeClr val="bg1"/>
                </a:solidFill>
              </a:rPr>
              <a:t>элемента – </a:t>
            </a:r>
            <a:r>
              <a:rPr lang="en-US" sz="3200" dirty="0" smtClean="0">
                <a:solidFill>
                  <a:schemeClr val="bg1"/>
                </a:solidFill>
              </a:rPr>
              <a:t>border</a:t>
            </a:r>
            <a:r>
              <a:rPr lang="ru-RU" sz="3200" dirty="0" smtClean="0">
                <a:solidFill>
                  <a:schemeClr val="bg1"/>
                </a:solidFill>
              </a:rPr>
              <a:t>.</a:t>
            </a:r>
            <a:endParaRPr lang="ru-RU" sz="3200" dirty="0">
              <a:solidFill>
                <a:schemeClr val="bg1"/>
              </a:solidFill>
            </a:endParaRPr>
          </a:p>
        </p:txBody>
      </p:sp>
      <p:graphicFrame>
        <p:nvGraphicFramePr>
          <p:cNvPr id="3" name="Таблица 2"/>
          <p:cNvGraphicFramePr>
            <a:graphicFrameLocks noGrp="1"/>
          </p:cNvGraphicFramePr>
          <p:nvPr>
            <p:extLst>
              <p:ext uri="{D42A27DB-BD31-4B8C-83A1-F6EECF244321}">
                <p14:modId xmlns:p14="http://schemas.microsoft.com/office/powerpoint/2010/main" val="3858509671"/>
              </p:ext>
            </p:extLst>
          </p:nvPr>
        </p:nvGraphicFramePr>
        <p:xfrm>
          <a:off x="755576" y="1916831"/>
          <a:ext cx="7653260" cy="3888434"/>
        </p:xfrm>
        <a:graphic>
          <a:graphicData uri="http://schemas.openxmlformats.org/drawingml/2006/table">
            <a:tbl>
              <a:tblPr firstRow="1" bandRow="1">
                <a:tableStyleId>{C083E6E3-FA7D-4D7B-A595-EF9225AFEA82}</a:tableStyleId>
              </a:tblPr>
              <a:tblGrid>
                <a:gridCol w="3826630"/>
                <a:gridCol w="3826630"/>
              </a:tblGrid>
              <a:tr h="679081">
                <a:tc>
                  <a:txBody>
                    <a:bodyPr/>
                    <a:lstStyle/>
                    <a:p>
                      <a:pPr algn="ctr"/>
                      <a:r>
                        <a:rPr lang="en-US" b="0" dirty="0" smtClean="0">
                          <a:solidFill>
                            <a:schemeClr val="bg1"/>
                          </a:solidFill>
                        </a:rPr>
                        <a:t>border-collapse</a:t>
                      </a:r>
                      <a:endParaRPr lang="ru-RU" b="0" dirty="0">
                        <a:solidFill>
                          <a:schemeClr val="bg1"/>
                        </a:solidFill>
                      </a:endParaRPr>
                    </a:p>
                  </a:txBody>
                  <a:tcPr/>
                </a:tc>
                <a:tc>
                  <a:txBody>
                    <a:bodyPr/>
                    <a:lstStyle/>
                    <a:p>
                      <a:pPr algn="ctr"/>
                      <a:r>
                        <a:rPr lang="ru-RU" b="0" dirty="0" smtClean="0">
                          <a:solidFill>
                            <a:schemeClr val="bg1"/>
                          </a:solidFill>
                        </a:rPr>
                        <a:t>Слияние границ таблицы</a:t>
                      </a:r>
                      <a:endParaRPr lang="ru-RU" b="0" dirty="0">
                        <a:solidFill>
                          <a:schemeClr val="bg1"/>
                        </a:solidFill>
                      </a:endParaRPr>
                    </a:p>
                  </a:txBody>
                  <a:tcPr/>
                </a:tc>
              </a:tr>
              <a:tr h="679081">
                <a:tc>
                  <a:txBody>
                    <a:bodyPr/>
                    <a:lstStyle/>
                    <a:p>
                      <a:pPr algn="ctr"/>
                      <a:r>
                        <a:rPr lang="en-US" dirty="0" smtClean="0">
                          <a:solidFill>
                            <a:schemeClr val="bg1"/>
                          </a:solidFill>
                        </a:rPr>
                        <a:t>border-color</a:t>
                      </a:r>
                      <a:endParaRPr lang="ru-RU" dirty="0">
                        <a:solidFill>
                          <a:schemeClr val="bg1"/>
                        </a:solidFill>
                      </a:endParaRPr>
                    </a:p>
                  </a:txBody>
                  <a:tcPr/>
                </a:tc>
                <a:tc>
                  <a:txBody>
                    <a:bodyPr/>
                    <a:lstStyle/>
                    <a:p>
                      <a:pPr algn="ctr"/>
                      <a:r>
                        <a:rPr lang="ru-RU" dirty="0" smtClean="0">
                          <a:solidFill>
                            <a:schemeClr val="bg1"/>
                          </a:solidFill>
                        </a:rPr>
                        <a:t>Цвет границ элемента</a:t>
                      </a:r>
                      <a:endParaRPr lang="ru-RU" dirty="0">
                        <a:solidFill>
                          <a:schemeClr val="bg1"/>
                        </a:solidFill>
                      </a:endParaRPr>
                    </a:p>
                  </a:txBody>
                  <a:tcPr/>
                </a:tc>
              </a:tr>
              <a:tr h="1172110">
                <a:tc>
                  <a:txBody>
                    <a:bodyPr/>
                    <a:lstStyle/>
                    <a:p>
                      <a:pPr algn="ctr"/>
                      <a:r>
                        <a:rPr lang="en-US" dirty="0" smtClean="0">
                          <a:solidFill>
                            <a:schemeClr val="bg1"/>
                          </a:solidFill>
                        </a:rPr>
                        <a:t>border-spacing</a:t>
                      </a:r>
                      <a:endParaRPr lang="ru-RU" dirty="0">
                        <a:solidFill>
                          <a:schemeClr val="bg1"/>
                        </a:solidFill>
                      </a:endParaRPr>
                    </a:p>
                  </a:txBody>
                  <a:tcPr/>
                </a:tc>
                <a:tc>
                  <a:txBody>
                    <a:bodyPr/>
                    <a:lstStyle/>
                    <a:p>
                      <a:pPr algn="ctr"/>
                      <a:r>
                        <a:rPr lang="ru-RU" dirty="0" smtClean="0">
                          <a:solidFill>
                            <a:schemeClr val="bg1"/>
                          </a:solidFill>
                        </a:rPr>
                        <a:t>Расстояние между границами ячеек таблицы</a:t>
                      </a:r>
                      <a:endParaRPr lang="ru-RU" dirty="0">
                        <a:solidFill>
                          <a:schemeClr val="bg1"/>
                        </a:solidFill>
                      </a:endParaRPr>
                    </a:p>
                  </a:txBody>
                  <a:tcPr/>
                </a:tc>
              </a:tr>
              <a:tr h="679081">
                <a:tc>
                  <a:txBody>
                    <a:bodyPr/>
                    <a:lstStyle/>
                    <a:p>
                      <a:pPr algn="ctr"/>
                      <a:r>
                        <a:rPr lang="en-US" dirty="0" smtClean="0">
                          <a:solidFill>
                            <a:schemeClr val="bg1"/>
                          </a:solidFill>
                        </a:rPr>
                        <a:t>border-style</a:t>
                      </a:r>
                      <a:endParaRPr lang="ru-RU" dirty="0">
                        <a:solidFill>
                          <a:schemeClr val="bg1"/>
                        </a:solidFill>
                      </a:endParaRPr>
                    </a:p>
                  </a:txBody>
                  <a:tcPr/>
                </a:tc>
                <a:tc>
                  <a:txBody>
                    <a:bodyPr/>
                    <a:lstStyle/>
                    <a:p>
                      <a:pPr algn="ctr"/>
                      <a:r>
                        <a:rPr lang="ru-RU" dirty="0" smtClean="0">
                          <a:solidFill>
                            <a:schemeClr val="bg1"/>
                          </a:solidFill>
                        </a:rPr>
                        <a:t>Вид рамки элемента</a:t>
                      </a:r>
                      <a:endParaRPr lang="ru-RU" dirty="0">
                        <a:solidFill>
                          <a:schemeClr val="bg1"/>
                        </a:solidFill>
                      </a:endParaRPr>
                    </a:p>
                  </a:txBody>
                  <a:tcPr/>
                </a:tc>
              </a:tr>
              <a:tr h="679081">
                <a:tc>
                  <a:txBody>
                    <a:bodyPr/>
                    <a:lstStyle/>
                    <a:p>
                      <a:pPr algn="ctr"/>
                      <a:r>
                        <a:rPr lang="en-US" dirty="0" smtClean="0">
                          <a:solidFill>
                            <a:schemeClr val="bg1"/>
                          </a:solidFill>
                        </a:rPr>
                        <a:t>border-width</a:t>
                      </a:r>
                      <a:endParaRPr lang="ru-RU" dirty="0">
                        <a:solidFill>
                          <a:schemeClr val="bg1"/>
                        </a:solidFill>
                      </a:endParaRPr>
                    </a:p>
                  </a:txBody>
                  <a:tcPr/>
                </a:tc>
                <a:tc>
                  <a:txBody>
                    <a:bodyPr/>
                    <a:lstStyle/>
                    <a:p>
                      <a:pPr algn="ctr"/>
                      <a:r>
                        <a:rPr lang="ru-RU" dirty="0" smtClean="0">
                          <a:solidFill>
                            <a:schemeClr val="bg1"/>
                          </a:solidFill>
                        </a:rPr>
                        <a:t>Ширина линии рамки</a:t>
                      </a:r>
                      <a:endParaRPr lang="ru-RU" dirty="0">
                        <a:solidFill>
                          <a:schemeClr val="bg1"/>
                        </a:solidFill>
                      </a:endParaRPr>
                    </a:p>
                  </a:txBody>
                  <a:tcPr/>
                </a:tc>
              </a:tr>
            </a:tbl>
          </a:graphicData>
        </a:graphic>
      </p:graphicFrame>
    </p:spTree>
    <p:extLst>
      <p:ext uri="{BB962C8B-B14F-4D97-AF65-F5344CB8AC3E}">
        <p14:creationId xmlns:p14="http://schemas.microsoft.com/office/powerpoint/2010/main" val="7793812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75856" y="260648"/>
            <a:ext cx="2473178" cy="584775"/>
          </a:xfrm>
          <a:prstGeom prst="rect">
            <a:avLst/>
          </a:prstGeom>
        </p:spPr>
        <p:txBody>
          <a:bodyPr wrap="none">
            <a:spAutoFit/>
          </a:bodyPr>
          <a:lstStyle/>
          <a:p>
            <a:r>
              <a:rPr lang="ru-RU" sz="3200" dirty="0" smtClean="0">
                <a:solidFill>
                  <a:schemeClr val="bg1"/>
                </a:solidFill>
              </a:rPr>
              <a:t>Шрифт –</a:t>
            </a:r>
            <a:r>
              <a:rPr lang="en-US" sz="3200" dirty="0" smtClean="0">
                <a:solidFill>
                  <a:schemeClr val="bg1"/>
                </a:solidFill>
              </a:rPr>
              <a:t>font</a:t>
            </a:r>
            <a:r>
              <a:rPr lang="ru-RU" sz="3200" dirty="0" smtClean="0">
                <a:solidFill>
                  <a:schemeClr val="bg1"/>
                </a:solidFill>
              </a:rPr>
              <a:t>.</a:t>
            </a:r>
            <a:endParaRPr lang="ru-RU" sz="3200" dirty="0">
              <a:solidFill>
                <a:schemeClr val="bg1"/>
              </a:solidFill>
            </a:endParaRPr>
          </a:p>
        </p:txBody>
      </p:sp>
      <p:graphicFrame>
        <p:nvGraphicFramePr>
          <p:cNvPr id="3" name="Таблица 2"/>
          <p:cNvGraphicFramePr>
            <a:graphicFrameLocks noGrp="1"/>
          </p:cNvGraphicFramePr>
          <p:nvPr>
            <p:extLst>
              <p:ext uri="{D42A27DB-BD31-4B8C-83A1-F6EECF244321}">
                <p14:modId xmlns:p14="http://schemas.microsoft.com/office/powerpoint/2010/main" val="3660924534"/>
              </p:ext>
            </p:extLst>
          </p:nvPr>
        </p:nvGraphicFramePr>
        <p:xfrm>
          <a:off x="107504" y="1133455"/>
          <a:ext cx="8712968" cy="4977516"/>
        </p:xfrm>
        <a:graphic>
          <a:graphicData uri="http://schemas.openxmlformats.org/drawingml/2006/table">
            <a:tbl>
              <a:tblPr firstRow="1" bandRow="1">
                <a:tableStyleId>{3B4B98B0-60AC-42C2-AFA5-B58CD77FA1E5}</a:tableStyleId>
              </a:tblPr>
              <a:tblGrid>
                <a:gridCol w="4356484"/>
                <a:gridCol w="4356484"/>
              </a:tblGrid>
              <a:tr h="705678">
                <a:tc>
                  <a:txBody>
                    <a:bodyPr/>
                    <a:lstStyle/>
                    <a:p>
                      <a:pPr algn="ctr"/>
                      <a:r>
                        <a:rPr lang="en-US" sz="3600" b="0" dirty="0" smtClean="0">
                          <a:solidFill>
                            <a:schemeClr val="bg1"/>
                          </a:solidFill>
                        </a:rPr>
                        <a:t>font-family</a:t>
                      </a:r>
                      <a:endParaRPr lang="ru-RU" sz="3600" b="0" dirty="0">
                        <a:solidFill>
                          <a:schemeClr val="bg1"/>
                        </a:solidFill>
                      </a:endParaRPr>
                    </a:p>
                  </a:txBody>
                  <a:tcPr/>
                </a:tc>
                <a:tc>
                  <a:txBody>
                    <a:bodyPr/>
                    <a:lstStyle/>
                    <a:p>
                      <a:pPr algn="ctr"/>
                      <a:r>
                        <a:rPr lang="ru-RU" sz="3600" b="0" dirty="0" smtClean="0">
                          <a:solidFill>
                            <a:schemeClr val="bg1"/>
                          </a:solidFill>
                        </a:rPr>
                        <a:t>Семейство шрифта</a:t>
                      </a:r>
                      <a:endParaRPr lang="ru-RU" sz="3600" b="0" dirty="0">
                        <a:solidFill>
                          <a:schemeClr val="bg1"/>
                        </a:solidFill>
                      </a:endParaRPr>
                    </a:p>
                  </a:txBody>
                  <a:tcPr/>
                </a:tc>
              </a:tr>
              <a:tr h="705678">
                <a:tc>
                  <a:txBody>
                    <a:bodyPr/>
                    <a:lstStyle/>
                    <a:p>
                      <a:pPr algn="ctr"/>
                      <a:r>
                        <a:rPr lang="en-US" sz="3600" b="0" dirty="0" smtClean="0">
                          <a:solidFill>
                            <a:schemeClr val="bg1"/>
                          </a:solidFill>
                        </a:rPr>
                        <a:t>font-size</a:t>
                      </a:r>
                      <a:endParaRPr lang="ru-RU" sz="3600" b="0" dirty="0">
                        <a:solidFill>
                          <a:schemeClr val="bg1"/>
                        </a:solidFill>
                      </a:endParaRPr>
                    </a:p>
                  </a:txBody>
                  <a:tcPr/>
                </a:tc>
                <a:tc>
                  <a:txBody>
                    <a:bodyPr/>
                    <a:lstStyle/>
                    <a:p>
                      <a:pPr algn="ctr"/>
                      <a:r>
                        <a:rPr lang="ru-RU" sz="3600" b="0" dirty="0" smtClean="0">
                          <a:solidFill>
                            <a:schemeClr val="bg1"/>
                          </a:solidFill>
                        </a:rPr>
                        <a:t>Кегль (размер) шрифта</a:t>
                      </a:r>
                      <a:endParaRPr lang="ru-RU" sz="3600" b="0" dirty="0">
                        <a:solidFill>
                          <a:schemeClr val="bg1"/>
                        </a:solidFill>
                      </a:endParaRPr>
                    </a:p>
                  </a:txBody>
                  <a:tcPr/>
                </a:tc>
              </a:tr>
              <a:tr h="705678">
                <a:tc>
                  <a:txBody>
                    <a:bodyPr/>
                    <a:lstStyle/>
                    <a:p>
                      <a:pPr algn="ctr"/>
                      <a:r>
                        <a:rPr lang="en-US" sz="3600" b="0" dirty="0" smtClean="0">
                          <a:solidFill>
                            <a:schemeClr val="bg1"/>
                          </a:solidFill>
                        </a:rPr>
                        <a:t>font-style</a:t>
                      </a:r>
                      <a:endParaRPr lang="ru-RU" sz="3600" b="0" dirty="0">
                        <a:solidFill>
                          <a:schemeClr val="bg1"/>
                        </a:solidFill>
                      </a:endParaRPr>
                    </a:p>
                  </a:txBody>
                  <a:tcPr/>
                </a:tc>
                <a:tc>
                  <a:txBody>
                    <a:bodyPr/>
                    <a:lstStyle/>
                    <a:p>
                      <a:pPr algn="ctr"/>
                      <a:r>
                        <a:rPr lang="ru-RU" sz="3600" b="0" dirty="0" smtClean="0">
                          <a:solidFill>
                            <a:schemeClr val="bg1"/>
                          </a:solidFill>
                        </a:rPr>
                        <a:t>Начертание шрифта</a:t>
                      </a:r>
                      <a:endParaRPr lang="ru-RU" sz="3600" b="0" dirty="0">
                        <a:solidFill>
                          <a:schemeClr val="bg1"/>
                        </a:solidFill>
                      </a:endParaRPr>
                    </a:p>
                  </a:txBody>
                  <a:tcPr/>
                </a:tc>
              </a:tr>
              <a:tr h="705678">
                <a:tc>
                  <a:txBody>
                    <a:bodyPr/>
                    <a:lstStyle/>
                    <a:p>
                      <a:pPr algn="ctr"/>
                      <a:r>
                        <a:rPr lang="en-US" sz="3600" b="0" dirty="0" smtClean="0">
                          <a:solidFill>
                            <a:schemeClr val="bg1"/>
                          </a:solidFill>
                        </a:rPr>
                        <a:t>font-variant</a:t>
                      </a:r>
                      <a:endParaRPr lang="ru-RU" sz="3600" b="0" dirty="0">
                        <a:solidFill>
                          <a:schemeClr val="bg1"/>
                        </a:solidFill>
                      </a:endParaRPr>
                    </a:p>
                  </a:txBody>
                  <a:tcPr/>
                </a:tc>
                <a:tc>
                  <a:txBody>
                    <a:bodyPr/>
                    <a:lstStyle/>
                    <a:p>
                      <a:pPr algn="ctr"/>
                      <a:r>
                        <a:rPr lang="ru-RU" sz="3600" b="0" dirty="0" smtClean="0">
                          <a:solidFill>
                            <a:schemeClr val="bg1"/>
                          </a:solidFill>
                        </a:rPr>
                        <a:t>Малые прописные буквы</a:t>
                      </a:r>
                      <a:endParaRPr lang="ru-RU" sz="3600" b="0" dirty="0">
                        <a:solidFill>
                          <a:schemeClr val="bg1"/>
                        </a:solidFill>
                      </a:endParaRPr>
                    </a:p>
                  </a:txBody>
                  <a:tcPr/>
                </a:tc>
              </a:tr>
              <a:tr h="705678">
                <a:tc>
                  <a:txBody>
                    <a:bodyPr/>
                    <a:lstStyle/>
                    <a:p>
                      <a:pPr algn="ctr"/>
                      <a:r>
                        <a:rPr lang="en-US" sz="3600" b="0" dirty="0" smtClean="0">
                          <a:solidFill>
                            <a:schemeClr val="bg1"/>
                          </a:solidFill>
                        </a:rPr>
                        <a:t>font-weight</a:t>
                      </a:r>
                      <a:endParaRPr lang="ru-RU" sz="3600" b="0" dirty="0">
                        <a:solidFill>
                          <a:schemeClr val="bg1"/>
                        </a:solidFill>
                      </a:endParaRPr>
                    </a:p>
                  </a:txBody>
                  <a:tcPr/>
                </a:tc>
                <a:tc>
                  <a:txBody>
                    <a:bodyPr/>
                    <a:lstStyle/>
                    <a:p>
                      <a:pPr algn="ctr"/>
                      <a:r>
                        <a:rPr lang="ru-RU" sz="3600" b="0" dirty="0" smtClean="0">
                          <a:solidFill>
                            <a:schemeClr val="bg1"/>
                          </a:solidFill>
                        </a:rPr>
                        <a:t>Насыщенность шрифта</a:t>
                      </a:r>
                      <a:endParaRPr lang="ru-RU" sz="3600" b="0" dirty="0">
                        <a:solidFill>
                          <a:schemeClr val="bg1"/>
                        </a:solidFill>
                      </a:endParaRPr>
                    </a:p>
                  </a:txBody>
                  <a:tcPr/>
                </a:tc>
              </a:tr>
            </a:tbl>
          </a:graphicData>
        </a:graphic>
      </p:graphicFrame>
    </p:spTree>
    <p:extLst>
      <p:ext uri="{BB962C8B-B14F-4D97-AF65-F5344CB8AC3E}">
        <p14:creationId xmlns:p14="http://schemas.microsoft.com/office/powerpoint/2010/main" val="38872971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31840" y="8586"/>
            <a:ext cx="2213042" cy="584775"/>
          </a:xfrm>
          <a:prstGeom prst="rect">
            <a:avLst/>
          </a:prstGeom>
          <a:noFill/>
        </p:spPr>
        <p:txBody>
          <a:bodyPr wrap="none" rtlCol="0">
            <a:spAutoFit/>
          </a:bodyPr>
          <a:lstStyle/>
          <a:p>
            <a:r>
              <a:rPr lang="ru-RU" sz="3200" dirty="0" smtClean="0">
                <a:solidFill>
                  <a:schemeClr val="bg1"/>
                </a:solidFill>
              </a:rPr>
              <a:t>Текст – </a:t>
            </a:r>
            <a:r>
              <a:rPr lang="en-US" sz="3200" dirty="0" smtClean="0">
                <a:solidFill>
                  <a:schemeClr val="bg1"/>
                </a:solidFill>
              </a:rPr>
              <a:t>text.</a:t>
            </a:r>
            <a:endParaRPr lang="ru-RU" sz="3200" dirty="0">
              <a:solidFill>
                <a:schemeClr val="bg1"/>
              </a:solidFill>
            </a:endParaRPr>
          </a:p>
        </p:txBody>
      </p:sp>
      <p:graphicFrame>
        <p:nvGraphicFramePr>
          <p:cNvPr id="3" name="Таблица 2"/>
          <p:cNvGraphicFramePr>
            <a:graphicFrameLocks noGrp="1"/>
          </p:cNvGraphicFramePr>
          <p:nvPr>
            <p:extLst>
              <p:ext uri="{D42A27DB-BD31-4B8C-83A1-F6EECF244321}">
                <p14:modId xmlns:p14="http://schemas.microsoft.com/office/powerpoint/2010/main" val="3764672091"/>
              </p:ext>
            </p:extLst>
          </p:nvPr>
        </p:nvGraphicFramePr>
        <p:xfrm>
          <a:off x="107504" y="476672"/>
          <a:ext cx="8424936" cy="6044624"/>
        </p:xfrm>
        <a:graphic>
          <a:graphicData uri="http://schemas.openxmlformats.org/drawingml/2006/table">
            <a:tbl>
              <a:tblPr firstRow="1" bandRow="1">
                <a:tableStyleId>{3B4B98B0-60AC-42C2-AFA5-B58CD77FA1E5}</a:tableStyleId>
              </a:tblPr>
              <a:tblGrid>
                <a:gridCol w="2808312"/>
                <a:gridCol w="5616624"/>
              </a:tblGrid>
              <a:tr h="370840">
                <a:tc>
                  <a:txBody>
                    <a:bodyPr/>
                    <a:lstStyle/>
                    <a:p>
                      <a:pPr algn="ctr"/>
                      <a:r>
                        <a:rPr lang="en-US" sz="2800" b="0" dirty="0" smtClean="0">
                          <a:solidFill>
                            <a:schemeClr val="bg1"/>
                          </a:solidFill>
                        </a:rPr>
                        <a:t>text-align</a:t>
                      </a:r>
                      <a:endParaRPr lang="ru-RU" sz="2800" b="0" dirty="0">
                        <a:solidFill>
                          <a:schemeClr val="bg1"/>
                        </a:solidFill>
                      </a:endParaRPr>
                    </a:p>
                  </a:txBody>
                  <a:tcPr/>
                </a:tc>
                <a:tc>
                  <a:txBody>
                    <a:bodyPr/>
                    <a:lstStyle/>
                    <a:p>
                      <a:pPr algn="l"/>
                      <a:r>
                        <a:rPr lang="ru-RU" sz="2400" b="0" dirty="0" smtClean="0">
                          <a:solidFill>
                            <a:schemeClr val="bg1"/>
                          </a:solidFill>
                        </a:rPr>
                        <a:t>Выравнивание по горизонтали</a:t>
                      </a:r>
                      <a:endParaRPr lang="ru-RU" sz="2400" b="0" dirty="0">
                        <a:solidFill>
                          <a:schemeClr val="bg1"/>
                        </a:solidFill>
                      </a:endParaRPr>
                    </a:p>
                  </a:txBody>
                  <a:tcPr/>
                </a:tc>
              </a:tr>
              <a:tr h="383808">
                <a:tc>
                  <a:txBody>
                    <a:bodyPr/>
                    <a:lstStyle/>
                    <a:p>
                      <a:pPr algn="ctr"/>
                      <a:r>
                        <a:rPr lang="en-US" sz="2800" b="0" dirty="0" smtClean="0">
                          <a:solidFill>
                            <a:schemeClr val="bg1"/>
                          </a:solidFill>
                        </a:rPr>
                        <a:t>text-decoration</a:t>
                      </a:r>
                      <a:endParaRPr lang="ru-RU" sz="2800" b="0" dirty="0">
                        <a:solidFill>
                          <a:schemeClr val="bg1"/>
                        </a:solidFill>
                      </a:endParaRPr>
                    </a:p>
                  </a:txBody>
                  <a:tcPr/>
                </a:tc>
                <a:tc>
                  <a:txBody>
                    <a:bodyPr/>
                    <a:lstStyle/>
                    <a:p>
                      <a:pPr algn="l"/>
                      <a:r>
                        <a:rPr lang="ru-RU" sz="2400" b="0" dirty="0" smtClean="0">
                          <a:solidFill>
                            <a:schemeClr val="bg1"/>
                          </a:solidFill>
                        </a:rPr>
                        <a:t>Оформление текста</a:t>
                      </a:r>
                      <a:endParaRPr lang="ru-RU" sz="2400" b="0" dirty="0">
                        <a:solidFill>
                          <a:schemeClr val="bg1"/>
                        </a:solidFill>
                      </a:endParaRPr>
                    </a:p>
                  </a:txBody>
                  <a:tcPr/>
                </a:tc>
              </a:tr>
              <a:tr h="370840">
                <a:tc>
                  <a:txBody>
                    <a:bodyPr/>
                    <a:lstStyle/>
                    <a:p>
                      <a:pPr algn="ctr"/>
                      <a:r>
                        <a:rPr lang="en-US" sz="2800" b="0" dirty="0" smtClean="0">
                          <a:solidFill>
                            <a:schemeClr val="bg1"/>
                          </a:solidFill>
                        </a:rPr>
                        <a:t>text-indent</a:t>
                      </a:r>
                      <a:endParaRPr lang="ru-RU" sz="2800" b="0" dirty="0">
                        <a:solidFill>
                          <a:schemeClr val="bg1"/>
                        </a:solidFill>
                      </a:endParaRPr>
                    </a:p>
                  </a:txBody>
                  <a:tcPr/>
                </a:tc>
                <a:tc>
                  <a:txBody>
                    <a:bodyPr/>
                    <a:lstStyle/>
                    <a:p>
                      <a:pPr algn="l"/>
                      <a:r>
                        <a:rPr lang="ru-RU" sz="2400" b="0" dirty="0" smtClean="0">
                          <a:solidFill>
                            <a:schemeClr val="bg1"/>
                          </a:solidFill>
                        </a:rPr>
                        <a:t>Красная строка</a:t>
                      </a:r>
                      <a:endParaRPr lang="ru-RU" sz="2400" b="0" dirty="0">
                        <a:solidFill>
                          <a:schemeClr val="bg1"/>
                        </a:solidFill>
                      </a:endParaRPr>
                    </a:p>
                  </a:txBody>
                  <a:tcPr/>
                </a:tc>
              </a:tr>
              <a:tr h="370840">
                <a:tc>
                  <a:txBody>
                    <a:bodyPr/>
                    <a:lstStyle/>
                    <a:p>
                      <a:pPr algn="ctr"/>
                      <a:r>
                        <a:rPr lang="en-US" sz="2800" b="0" dirty="0" smtClean="0">
                          <a:solidFill>
                            <a:schemeClr val="bg1"/>
                          </a:solidFill>
                        </a:rPr>
                        <a:t>text-transform</a:t>
                      </a:r>
                      <a:endParaRPr lang="ru-RU" sz="2800" b="0" dirty="0">
                        <a:solidFill>
                          <a:schemeClr val="bg1"/>
                        </a:solidFill>
                      </a:endParaRPr>
                    </a:p>
                  </a:txBody>
                  <a:tcPr/>
                </a:tc>
                <a:tc>
                  <a:txBody>
                    <a:bodyPr/>
                    <a:lstStyle/>
                    <a:p>
                      <a:pPr algn="l"/>
                      <a:r>
                        <a:rPr lang="ru-RU" sz="2400" b="0" dirty="0" smtClean="0">
                          <a:solidFill>
                            <a:schemeClr val="bg1"/>
                          </a:solidFill>
                        </a:rPr>
                        <a:t>Преобразование текста</a:t>
                      </a:r>
                      <a:endParaRPr lang="ru-RU" sz="2400" b="0" dirty="0">
                        <a:solidFill>
                          <a:schemeClr val="bg1"/>
                        </a:solidFill>
                      </a:endParaRPr>
                    </a:p>
                  </a:txBody>
                  <a:tcPr/>
                </a:tc>
              </a:tr>
              <a:tr h="370840">
                <a:tc>
                  <a:txBody>
                    <a:bodyPr/>
                    <a:lstStyle/>
                    <a:p>
                      <a:pPr algn="ctr"/>
                      <a:r>
                        <a:rPr lang="en-US" sz="2800" b="0" dirty="0" smtClean="0">
                          <a:solidFill>
                            <a:schemeClr val="bg1"/>
                          </a:solidFill>
                        </a:rPr>
                        <a:t>text-shadow</a:t>
                      </a:r>
                      <a:endParaRPr lang="ru-RU" sz="2800" b="0" dirty="0">
                        <a:solidFill>
                          <a:schemeClr val="bg1"/>
                        </a:solidFill>
                      </a:endParaRPr>
                    </a:p>
                  </a:txBody>
                  <a:tcPr/>
                </a:tc>
                <a:tc>
                  <a:txBody>
                    <a:bodyPr/>
                    <a:lstStyle/>
                    <a:p>
                      <a:pPr algn="l"/>
                      <a:r>
                        <a:rPr lang="ru-RU" sz="2400" b="0" dirty="0" smtClean="0">
                          <a:solidFill>
                            <a:schemeClr val="bg1"/>
                          </a:solidFill>
                        </a:rPr>
                        <a:t>Добавляет тень к тексту, а также устанавливает её параметры: цвет тени, смещение относительно надписи и радиус размытия. </a:t>
                      </a:r>
                      <a:endParaRPr lang="ru-RU" sz="2400" b="0" dirty="0">
                        <a:solidFill>
                          <a:schemeClr val="bg1"/>
                        </a:solidFill>
                      </a:endParaRPr>
                    </a:p>
                  </a:txBody>
                  <a:tcPr/>
                </a:tc>
              </a:tr>
              <a:tr h="370840">
                <a:tc>
                  <a:txBody>
                    <a:bodyPr/>
                    <a:lstStyle/>
                    <a:p>
                      <a:pPr algn="ctr"/>
                      <a:r>
                        <a:rPr lang="en-US" sz="2800" b="0" dirty="0" smtClean="0">
                          <a:solidFill>
                            <a:schemeClr val="bg1"/>
                          </a:solidFill>
                        </a:rPr>
                        <a:t>text-overflow</a:t>
                      </a:r>
                      <a:endParaRPr lang="ru-RU" sz="2800" b="0" dirty="0">
                        <a:solidFill>
                          <a:schemeClr val="bg1"/>
                        </a:solidFill>
                      </a:endParaRPr>
                    </a:p>
                  </a:txBody>
                  <a:tcPr/>
                </a:tc>
                <a:tc>
                  <a:txBody>
                    <a:bodyPr/>
                    <a:lstStyle/>
                    <a:p>
                      <a:pPr algn="l"/>
                      <a:r>
                        <a:rPr lang="ru-RU" sz="2400" b="0" dirty="0" smtClean="0">
                          <a:solidFill>
                            <a:schemeClr val="bg1"/>
                          </a:solidFill>
                        </a:rPr>
                        <a:t>Определяет параметры видимости текста в блоке, если текст целиком не помещается в заданную область. </a:t>
                      </a:r>
                      <a:endParaRPr lang="ru-RU" sz="2400" b="0" dirty="0">
                        <a:solidFill>
                          <a:schemeClr val="bg1"/>
                        </a:solidFill>
                      </a:endParaRPr>
                    </a:p>
                  </a:txBody>
                  <a:tcPr/>
                </a:tc>
              </a:tr>
              <a:tr h="1228784">
                <a:tc>
                  <a:txBody>
                    <a:bodyPr/>
                    <a:lstStyle/>
                    <a:p>
                      <a:pPr algn="ctr"/>
                      <a:r>
                        <a:rPr lang="en-US" sz="2800" b="0" dirty="0" smtClean="0">
                          <a:solidFill>
                            <a:schemeClr val="bg1"/>
                          </a:solidFill>
                        </a:rPr>
                        <a:t>text-</a:t>
                      </a:r>
                      <a:r>
                        <a:rPr lang="en-US" sz="2800" b="0" dirty="0" err="1" smtClean="0">
                          <a:solidFill>
                            <a:schemeClr val="bg1"/>
                          </a:solidFill>
                        </a:rPr>
                        <a:t>alingn</a:t>
                      </a:r>
                      <a:r>
                        <a:rPr lang="en-US" sz="2800" b="0" dirty="0" smtClean="0">
                          <a:solidFill>
                            <a:schemeClr val="bg1"/>
                          </a:solidFill>
                        </a:rPr>
                        <a:t>-last</a:t>
                      </a:r>
                      <a:endParaRPr lang="ru-RU" sz="2800" b="0" dirty="0">
                        <a:solidFill>
                          <a:schemeClr val="bg1"/>
                        </a:solidFill>
                      </a:endParaRPr>
                    </a:p>
                  </a:txBody>
                  <a:tcPr/>
                </a:tc>
                <a:tc>
                  <a:txBody>
                    <a:bodyPr/>
                    <a:lstStyle/>
                    <a:p>
                      <a:pPr algn="l"/>
                      <a:r>
                        <a:rPr lang="ru-RU" sz="2400" b="0" dirty="0" smtClean="0">
                          <a:solidFill>
                            <a:schemeClr val="bg1"/>
                          </a:solidFill>
                        </a:rPr>
                        <a:t>Задает выравнивание последней строки текста, когда свойство </a:t>
                      </a:r>
                      <a:r>
                        <a:rPr lang="ru-RU" sz="2400" b="0" dirty="0" err="1" smtClean="0">
                          <a:solidFill>
                            <a:schemeClr val="bg1"/>
                          </a:solidFill>
                        </a:rPr>
                        <a:t>text-align</a:t>
                      </a:r>
                      <a:r>
                        <a:rPr lang="ru-RU" sz="2400" b="0" dirty="0" smtClean="0">
                          <a:solidFill>
                            <a:schemeClr val="bg1"/>
                          </a:solidFill>
                        </a:rPr>
                        <a:t> установлено как </a:t>
                      </a:r>
                      <a:r>
                        <a:rPr lang="ru-RU" sz="2400" b="0" dirty="0" err="1" smtClean="0">
                          <a:solidFill>
                            <a:schemeClr val="bg1"/>
                          </a:solidFill>
                        </a:rPr>
                        <a:t>justify</a:t>
                      </a:r>
                      <a:r>
                        <a:rPr lang="ru-RU" sz="2400" b="0" dirty="0" smtClean="0">
                          <a:solidFill>
                            <a:schemeClr val="bg1"/>
                          </a:solidFill>
                        </a:rPr>
                        <a:t>.</a:t>
                      </a:r>
                      <a:endParaRPr lang="ru-RU" sz="2400" b="0" dirty="0">
                        <a:solidFill>
                          <a:schemeClr val="bg1"/>
                        </a:solidFill>
                      </a:endParaRPr>
                    </a:p>
                  </a:txBody>
                  <a:tcPr/>
                </a:tc>
              </a:tr>
            </a:tbl>
          </a:graphicData>
        </a:graphic>
      </p:graphicFrame>
    </p:spTree>
    <p:extLst>
      <p:ext uri="{BB962C8B-B14F-4D97-AF65-F5344CB8AC3E}">
        <p14:creationId xmlns:p14="http://schemas.microsoft.com/office/powerpoint/2010/main" val="2911120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15816" y="116632"/>
            <a:ext cx="2954270" cy="584775"/>
          </a:xfrm>
          <a:prstGeom prst="rect">
            <a:avLst/>
          </a:prstGeom>
          <a:noFill/>
        </p:spPr>
        <p:txBody>
          <a:bodyPr wrap="none" rtlCol="0">
            <a:spAutoFit/>
          </a:bodyPr>
          <a:lstStyle/>
          <a:p>
            <a:r>
              <a:rPr lang="ru-RU" sz="3200" dirty="0" smtClean="0">
                <a:solidFill>
                  <a:schemeClr val="bg1"/>
                </a:solidFill>
              </a:rPr>
              <a:t>Таблица – </a:t>
            </a:r>
            <a:r>
              <a:rPr lang="en-US" sz="3200" dirty="0" smtClean="0">
                <a:solidFill>
                  <a:schemeClr val="bg1"/>
                </a:solidFill>
              </a:rPr>
              <a:t>table.</a:t>
            </a:r>
            <a:endParaRPr lang="ru-RU" sz="3200" dirty="0">
              <a:solidFill>
                <a:schemeClr val="bg1"/>
              </a:solidFill>
            </a:endParaRPr>
          </a:p>
        </p:txBody>
      </p:sp>
      <p:graphicFrame>
        <p:nvGraphicFramePr>
          <p:cNvPr id="3" name="Таблица 2"/>
          <p:cNvGraphicFramePr>
            <a:graphicFrameLocks noGrp="1"/>
          </p:cNvGraphicFramePr>
          <p:nvPr>
            <p:extLst>
              <p:ext uri="{D42A27DB-BD31-4B8C-83A1-F6EECF244321}">
                <p14:modId xmlns:p14="http://schemas.microsoft.com/office/powerpoint/2010/main" val="2661469299"/>
              </p:ext>
            </p:extLst>
          </p:nvPr>
        </p:nvGraphicFramePr>
        <p:xfrm>
          <a:off x="107505" y="944203"/>
          <a:ext cx="8543809" cy="5913120"/>
        </p:xfrm>
        <a:graphic>
          <a:graphicData uri="http://schemas.openxmlformats.org/drawingml/2006/table">
            <a:tbl>
              <a:tblPr firstRow="1" bandRow="1">
                <a:tableStyleId>{3B4B98B0-60AC-42C2-AFA5-B58CD77FA1E5}</a:tableStyleId>
              </a:tblPr>
              <a:tblGrid>
                <a:gridCol w="2001315"/>
                <a:gridCol w="6542494"/>
              </a:tblGrid>
              <a:tr h="636319">
                <a:tc>
                  <a:txBody>
                    <a:bodyPr/>
                    <a:lstStyle/>
                    <a:p>
                      <a:pPr algn="ctr"/>
                      <a:r>
                        <a:rPr lang="en-US" sz="2800" b="0" dirty="0" smtClean="0">
                          <a:solidFill>
                            <a:schemeClr val="bg1"/>
                          </a:solidFill>
                        </a:rPr>
                        <a:t>table-layout</a:t>
                      </a:r>
                      <a:endParaRPr lang="ru-RU" sz="2800" b="0" dirty="0">
                        <a:solidFill>
                          <a:schemeClr val="bg1"/>
                        </a:solidFill>
                      </a:endParaRPr>
                    </a:p>
                  </a:txBody>
                  <a:tcPr/>
                </a:tc>
                <a:tc>
                  <a:txBody>
                    <a:bodyPr/>
                    <a:lstStyle/>
                    <a:p>
                      <a:pPr algn="ctr"/>
                      <a:r>
                        <a:rPr lang="ru-RU" sz="2800" b="0" dirty="0" smtClean="0">
                          <a:solidFill>
                            <a:schemeClr val="bg1"/>
                          </a:solidFill>
                        </a:rPr>
                        <a:t>Подгонка ячеек таблицы по высоте и ширине</a:t>
                      </a:r>
                      <a:endParaRPr lang="ru-RU" sz="2800" b="0" dirty="0">
                        <a:solidFill>
                          <a:schemeClr val="bg1"/>
                        </a:solidFill>
                      </a:endParaRPr>
                    </a:p>
                  </a:txBody>
                  <a:tcPr/>
                </a:tc>
              </a:tr>
              <a:tr h="1181736">
                <a:tc>
                  <a:txBody>
                    <a:bodyPr/>
                    <a:lstStyle/>
                    <a:p>
                      <a:pPr algn="ctr"/>
                      <a:r>
                        <a:rPr lang="en-US" sz="2800" b="0" dirty="0" smtClean="0">
                          <a:solidFill>
                            <a:schemeClr val="bg1"/>
                          </a:solidFill>
                        </a:rPr>
                        <a:t>tab-size</a:t>
                      </a:r>
                      <a:endParaRPr lang="ru-RU" sz="2800" b="0" dirty="0">
                        <a:solidFill>
                          <a:schemeClr val="bg1"/>
                        </a:solidFill>
                      </a:endParaRPr>
                    </a:p>
                  </a:txBody>
                  <a:tcPr/>
                </a:tc>
                <a:tc>
                  <a:txBody>
                    <a:bodyPr/>
                    <a:lstStyle/>
                    <a:p>
                      <a:pPr algn="ctr"/>
                      <a:r>
                        <a:rPr lang="ru-RU" sz="2800" b="0" dirty="0" smtClean="0">
                          <a:solidFill>
                            <a:schemeClr val="bg1"/>
                          </a:solidFill>
                        </a:rPr>
                        <a:t>Используется для изменения ширины отступа, заданного с помощью символа табуляции (клавиша </a:t>
                      </a:r>
                      <a:r>
                        <a:rPr lang="ru-RU" sz="2800" b="0" dirty="0" err="1" smtClean="0">
                          <a:solidFill>
                            <a:schemeClr val="bg1"/>
                          </a:solidFill>
                        </a:rPr>
                        <a:t>Tab</a:t>
                      </a:r>
                      <a:r>
                        <a:rPr lang="ru-RU" sz="2800" b="0" dirty="0" smtClean="0">
                          <a:solidFill>
                            <a:schemeClr val="bg1"/>
                          </a:solidFill>
                        </a:rPr>
                        <a:t>).</a:t>
                      </a:r>
                      <a:endParaRPr lang="ru-RU" sz="2800" b="0" dirty="0">
                        <a:solidFill>
                          <a:schemeClr val="bg1"/>
                        </a:solidFill>
                      </a:endParaRPr>
                    </a:p>
                  </a:txBody>
                  <a:tcPr/>
                </a:tc>
              </a:tr>
              <a:tr h="1727152">
                <a:tc>
                  <a:txBody>
                    <a:bodyPr/>
                    <a:lstStyle/>
                    <a:p>
                      <a:pPr algn="ctr"/>
                      <a:r>
                        <a:rPr lang="en-US" sz="2800" b="0" dirty="0" smtClean="0">
                          <a:solidFill>
                            <a:schemeClr val="bg1"/>
                          </a:solidFill>
                        </a:rPr>
                        <a:t>width</a:t>
                      </a:r>
                      <a:endParaRPr lang="ru-RU" sz="2800" b="0" dirty="0">
                        <a:solidFill>
                          <a:schemeClr val="bg1"/>
                        </a:solidFill>
                      </a:endParaRPr>
                    </a:p>
                  </a:txBody>
                  <a:tcPr/>
                </a:tc>
                <a:tc>
                  <a:txBody>
                    <a:bodyPr/>
                    <a:lstStyle/>
                    <a:p>
                      <a:pPr algn="ctr"/>
                      <a:r>
                        <a:rPr lang="ru-RU" sz="2800" b="0" dirty="0" smtClean="0">
                          <a:solidFill>
                            <a:schemeClr val="bg1"/>
                          </a:solidFill>
                        </a:rPr>
                        <a:t>Устанавливает ширину блочных или заменяемых элементов . Ширина не включает толщину границ вокруг элемента, значение отступов и полей.</a:t>
                      </a:r>
                      <a:endParaRPr lang="ru-RU" sz="2800" b="0" dirty="0">
                        <a:solidFill>
                          <a:schemeClr val="bg1"/>
                        </a:solidFill>
                      </a:endParaRPr>
                    </a:p>
                  </a:txBody>
                  <a:tcPr/>
                </a:tc>
              </a:tr>
              <a:tr h="1727152">
                <a:tc>
                  <a:txBody>
                    <a:bodyPr/>
                    <a:lstStyle/>
                    <a:p>
                      <a:pPr algn="ctr"/>
                      <a:r>
                        <a:rPr lang="en-US" sz="2800" b="0" dirty="0" smtClean="0">
                          <a:solidFill>
                            <a:schemeClr val="bg1"/>
                          </a:solidFill>
                        </a:rPr>
                        <a:t>height</a:t>
                      </a:r>
                      <a:endParaRPr lang="ru-RU" sz="2800" b="0" dirty="0">
                        <a:solidFill>
                          <a:schemeClr val="bg1"/>
                        </a:solidFill>
                      </a:endParaRPr>
                    </a:p>
                  </a:txBody>
                  <a:tcPr/>
                </a:tc>
                <a:tc>
                  <a:txBody>
                    <a:bodyPr/>
                    <a:lstStyle/>
                    <a:p>
                      <a:pPr algn="ctr"/>
                      <a:r>
                        <a:rPr lang="ru-RU" sz="2800" b="0" dirty="0" smtClean="0">
                          <a:solidFill>
                            <a:schemeClr val="bg1"/>
                          </a:solidFill>
                        </a:rPr>
                        <a:t>Устанавливает высоту блочных или заменяемых элементов . Высота не включает толщину границ вокруг элемента, значение отступов и полей.</a:t>
                      </a:r>
                      <a:endParaRPr lang="ru-RU" sz="2800" b="0" dirty="0">
                        <a:solidFill>
                          <a:schemeClr val="bg1"/>
                        </a:solidFill>
                      </a:endParaRPr>
                    </a:p>
                  </a:txBody>
                  <a:tcPr/>
                </a:tc>
              </a:tr>
            </a:tbl>
          </a:graphicData>
        </a:graphic>
      </p:graphicFrame>
    </p:spTree>
    <p:extLst>
      <p:ext uri="{BB962C8B-B14F-4D97-AF65-F5344CB8AC3E}">
        <p14:creationId xmlns:p14="http://schemas.microsoft.com/office/powerpoint/2010/main" val="18522380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563888" y="548680"/>
            <a:ext cx="1467068" cy="523220"/>
          </a:xfrm>
          <a:prstGeom prst="rect">
            <a:avLst/>
          </a:prstGeom>
        </p:spPr>
        <p:txBody>
          <a:bodyPr wrap="none">
            <a:spAutoFit/>
          </a:bodyPr>
          <a:lstStyle/>
          <a:p>
            <a:r>
              <a:rPr lang="en-US" sz="2800" b="1" dirty="0" smtClean="0">
                <a:solidFill>
                  <a:schemeClr val="bg1"/>
                </a:solidFill>
              </a:rPr>
              <a:t>Visibility</a:t>
            </a:r>
            <a:endParaRPr lang="ru-RU" b="1" dirty="0">
              <a:solidFill>
                <a:schemeClr val="bg1"/>
              </a:solidFill>
            </a:endParaRPr>
          </a:p>
        </p:txBody>
      </p:sp>
      <p:sp>
        <p:nvSpPr>
          <p:cNvPr id="3" name="Прямоугольник 2"/>
          <p:cNvSpPr/>
          <p:nvPr/>
        </p:nvSpPr>
        <p:spPr>
          <a:xfrm>
            <a:off x="0" y="1340768"/>
            <a:ext cx="9144000" cy="2677656"/>
          </a:xfrm>
          <a:prstGeom prst="rect">
            <a:avLst/>
          </a:prstGeom>
        </p:spPr>
        <p:txBody>
          <a:bodyPr wrap="square">
            <a:spAutoFit/>
          </a:bodyPr>
          <a:lstStyle/>
          <a:p>
            <a:r>
              <a:rPr lang="ru-RU" sz="2400" dirty="0">
                <a:solidFill>
                  <a:schemeClr val="bg1"/>
                </a:solidFill>
              </a:rPr>
              <a:t>Предназначен для отображения или скрытия элемента, включая рамку вокруг него и фон. При скрытии элемента, хотя он и становится не виден, место, которое элемент занимает, остается за ним. Если предполагается вывод разных элементов в одно и то же место экрана, для обхода этой особенности следует использовать абсолютное позиционирование или воспользоваться свойством </a:t>
            </a:r>
            <a:r>
              <a:rPr lang="ru-RU" sz="2400" dirty="0" err="1">
                <a:solidFill>
                  <a:schemeClr val="bg1"/>
                </a:solidFill>
              </a:rPr>
              <a:t>display</a:t>
            </a:r>
            <a:r>
              <a:rPr lang="ru-RU" sz="2400" dirty="0">
                <a:solidFill>
                  <a:schemeClr val="bg1"/>
                </a:solidFill>
              </a:rPr>
              <a:t>.</a:t>
            </a:r>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8" y="4509120"/>
            <a:ext cx="10209976"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29928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635896" y="191304"/>
            <a:ext cx="1381532" cy="523220"/>
          </a:xfrm>
          <a:prstGeom prst="rect">
            <a:avLst/>
          </a:prstGeom>
        </p:spPr>
        <p:txBody>
          <a:bodyPr wrap="none">
            <a:spAutoFit/>
          </a:bodyPr>
          <a:lstStyle/>
          <a:p>
            <a:r>
              <a:rPr lang="en-US" sz="2800" b="1" dirty="0" smtClean="0">
                <a:solidFill>
                  <a:schemeClr val="bg1"/>
                </a:solidFill>
              </a:rPr>
              <a:t>Padding</a:t>
            </a:r>
            <a:endParaRPr lang="ru-RU" b="1" dirty="0">
              <a:solidFill>
                <a:schemeClr val="bg1"/>
              </a:solidFill>
            </a:endParaRPr>
          </a:p>
        </p:txBody>
      </p:sp>
      <p:sp>
        <p:nvSpPr>
          <p:cNvPr id="3" name="Прямоугольник 2"/>
          <p:cNvSpPr/>
          <p:nvPr/>
        </p:nvSpPr>
        <p:spPr>
          <a:xfrm>
            <a:off x="251520" y="721281"/>
            <a:ext cx="8640960" cy="1569660"/>
          </a:xfrm>
          <a:prstGeom prst="rect">
            <a:avLst/>
          </a:prstGeom>
        </p:spPr>
        <p:txBody>
          <a:bodyPr wrap="square">
            <a:spAutoFit/>
          </a:bodyPr>
          <a:lstStyle/>
          <a:p>
            <a:r>
              <a:rPr lang="ru-RU" sz="2400" dirty="0">
                <a:solidFill>
                  <a:schemeClr val="bg1"/>
                </a:solidFill>
              </a:rPr>
              <a:t>Устанавливает значение полей вокруг содержимого элемента. Полем называется расстояние от внутреннего края рамки элемента до воображаемого прямоугольника, ограничивающего его содержимое </a:t>
            </a:r>
            <a:r>
              <a:rPr lang="ru-RU" sz="2400" dirty="0" smtClean="0">
                <a:solidFill>
                  <a:schemeClr val="bg1"/>
                </a:solidFill>
              </a:rPr>
              <a:t>.</a:t>
            </a:r>
            <a:endParaRPr lang="ru-RU" sz="2400" dirty="0">
              <a:solidFill>
                <a:schemeClr val="bg1"/>
              </a:solidFill>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122121"/>
            <a:ext cx="4689212" cy="318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864" y="2492896"/>
            <a:ext cx="8420936"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50398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804396" y="188640"/>
            <a:ext cx="1251240" cy="523220"/>
          </a:xfrm>
          <a:prstGeom prst="rect">
            <a:avLst/>
          </a:prstGeom>
        </p:spPr>
        <p:txBody>
          <a:bodyPr wrap="none">
            <a:spAutoFit/>
          </a:bodyPr>
          <a:lstStyle/>
          <a:p>
            <a:r>
              <a:rPr lang="en-US" sz="2800" b="1" dirty="0" smtClean="0">
                <a:solidFill>
                  <a:schemeClr val="bg1"/>
                </a:solidFill>
              </a:rPr>
              <a:t>Margin</a:t>
            </a:r>
            <a:endParaRPr lang="ru-RU" sz="2800" b="1" dirty="0">
              <a:solidFill>
                <a:schemeClr val="bg1"/>
              </a:solidFill>
            </a:endParaRPr>
          </a:p>
        </p:txBody>
      </p:sp>
      <p:sp>
        <p:nvSpPr>
          <p:cNvPr id="3" name="Прямоугольник 2"/>
          <p:cNvSpPr/>
          <p:nvPr/>
        </p:nvSpPr>
        <p:spPr>
          <a:xfrm>
            <a:off x="0" y="812195"/>
            <a:ext cx="4860032" cy="2308324"/>
          </a:xfrm>
          <a:prstGeom prst="rect">
            <a:avLst/>
          </a:prstGeom>
        </p:spPr>
        <p:txBody>
          <a:bodyPr wrap="square">
            <a:spAutoFit/>
          </a:bodyPr>
          <a:lstStyle/>
          <a:p>
            <a:r>
              <a:rPr lang="ru-RU" sz="2400" dirty="0">
                <a:solidFill>
                  <a:schemeClr val="bg1"/>
                </a:solidFill>
              </a:rPr>
              <a:t>Устанавливает величину отступа от каждого края элемента. Отступом является пространство от границы текущего элемента до внутренней границы его родительского элемента </a:t>
            </a:r>
            <a:r>
              <a:rPr lang="ru-RU" sz="2400" dirty="0" smtClean="0">
                <a:solidFill>
                  <a:schemeClr val="bg1"/>
                </a:solidFill>
              </a:rPr>
              <a:t>.</a:t>
            </a:r>
            <a:endParaRPr lang="ru-RU" sz="2400" dirty="0">
              <a:solidFill>
                <a:schemeClr val="bg1"/>
              </a:solidFill>
            </a:endParaRPr>
          </a:p>
        </p:txBody>
      </p:sp>
      <p:sp>
        <p:nvSpPr>
          <p:cNvPr id="4" name="Прямоугольник 3"/>
          <p:cNvSpPr/>
          <p:nvPr/>
        </p:nvSpPr>
        <p:spPr>
          <a:xfrm>
            <a:off x="28600" y="3811012"/>
            <a:ext cx="9144000" cy="3046988"/>
          </a:xfrm>
          <a:prstGeom prst="rect">
            <a:avLst/>
          </a:prstGeom>
        </p:spPr>
        <p:txBody>
          <a:bodyPr wrap="square">
            <a:spAutoFit/>
          </a:bodyPr>
          <a:lstStyle/>
          <a:p>
            <a:r>
              <a:rPr lang="ru-RU" sz="2400" dirty="0">
                <a:solidFill>
                  <a:schemeClr val="bg1"/>
                </a:solidFill>
              </a:rPr>
              <a:t>Если у элемента нет родителя, отступом будет расстояние от края элемента до края окна браузера с учетом того, что у самого окна по умолчанию тоже установлены отступы. Чтобы от них избавиться, следует устанавливать значение </a:t>
            </a:r>
            <a:r>
              <a:rPr lang="ru-RU" sz="2400" dirty="0" err="1">
                <a:solidFill>
                  <a:schemeClr val="bg1"/>
                </a:solidFill>
              </a:rPr>
              <a:t>margin</a:t>
            </a:r>
            <a:r>
              <a:rPr lang="ru-RU" sz="2400" dirty="0">
                <a:solidFill>
                  <a:schemeClr val="bg1"/>
                </a:solidFill>
              </a:rPr>
              <a:t> для селектора &lt;</a:t>
            </a:r>
            <a:r>
              <a:rPr lang="ru-RU" sz="2400" dirty="0" err="1">
                <a:solidFill>
                  <a:schemeClr val="bg1"/>
                </a:solidFill>
              </a:rPr>
              <a:t>body</a:t>
            </a:r>
            <a:r>
              <a:rPr lang="ru-RU" sz="2400" dirty="0">
                <a:solidFill>
                  <a:schemeClr val="bg1"/>
                </a:solidFill>
              </a:rPr>
              <a:t>&gt; равное нулю.</a:t>
            </a:r>
          </a:p>
          <a:p>
            <a:endParaRPr lang="ru-RU" sz="2400" dirty="0">
              <a:solidFill>
                <a:schemeClr val="bg1"/>
              </a:solidFill>
            </a:endParaRPr>
          </a:p>
          <a:p>
            <a:r>
              <a:rPr lang="ru-RU" sz="2400" dirty="0">
                <a:solidFill>
                  <a:schemeClr val="bg1"/>
                </a:solidFill>
              </a:rPr>
              <a:t>Свойство </a:t>
            </a:r>
            <a:r>
              <a:rPr lang="ru-RU" sz="2400" dirty="0" err="1">
                <a:solidFill>
                  <a:schemeClr val="bg1"/>
                </a:solidFill>
              </a:rPr>
              <a:t>margin</a:t>
            </a:r>
            <a:r>
              <a:rPr lang="ru-RU" sz="2400" dirty="0">
                <a:solidFill>
                  <a:schemeClr val="bg1"/>
                </a:solidFill>
              </a:rPr>
              <a:t> позволяет задать величину отступа сразу для всех сторон элемента или определить ее только для указанных сторон.</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0812" y="-27384"/>
            <a:ext cx="4209700" cy="321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20" y="3209925"/>
            <a:ext cx="8588476" cy="435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9105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67544" y="332656"/>
            <a:ext cx="8208912" cy="1569660"/>
          </a:xfrm>
          <a:prstGeom prst="rect">
            <a:avLst/>
          </a:prstGeom>
        </p:spPr>
        <p:txBody>
          <a:bodyPr wrap="square">
            <a:spAutoFit/>
          </a:bodyPr>
          <a:lstStyle/>
          <a:p>
            <a:r>
              <a:rPr lang="ru-RU" sz="2400" dirty="0" smtClean="0">
                <a:solidFill>
                  <a:schemeClr val="bg1"/>
                </a:solidFill>
              </a:rPr>
              <a:t>Основная идея CSS в том, чтобы отделить дизайн документа от его содержимого. CSS отвечает за оформление и внешний вид, а HTML — за содержание и логическую структуру документа.</a:t>
            </a:r>
            <a:endParaRPr lang="ru-RU" sz="2400" dirty="0">
              <a:solidFill>
                <a:schemeClr val="bg1"/>
              </a:solidFill>
            </a:endParaRPr>
          </a:p>
        </p:txBody>
      </p:sp>
      <p:sp>
        <p:nvSpPr>
          <p:cNvPr id="3" name="Прямоугольник 2"/>
          <p:cNvSpPr/>
          <p:nvPr/>
        </p:nvSpPr>
        <p:spPr>
          <a:xfrm>
            <a:off x="467544" y="2274838"/>
            <a:ext cx="8208912" cy="2308324"/>
          </a:xfrm>
          <a:prstGeom prst="rect">
            <a:avLst/>
          </a:prstGeom>
        </p:spPr>
        <p:txBody>
          <a:bodyPr wrap="square">
            <a:spAutoFit/>
          </a:bodyPr>
          <a:lstStyle/>
          <a:p>
            <a:r>
              <a:rPr lang="ru-RU" sz="2400" dirty="0" smtClean="0">
                <a:solidFill>
                  <a:schemeClr val="bg1"/>
                </a:solidFill>
              </a:rPr>
              <a:t>Содержимое страницы почти не связано с дизайном её внешнего вида. Изменив всего одну строку в </a:t>
            </a:r>
            <a:r>
              <a:rPr lang="ru-RU" sz="2400" dirty="0" err="1" smtClean="0">
                <a:solidFill>
                  <a:schemeClr val="bg1"/>
                </a:solidFill>
              </a:rPr>
              <a:t>css</a:t>
            </a:r>
            <a:r>
              <a:rPr lang="ru-RU" sz="2400" dirty="0" smtClean="0">
                <a:solidFill>
                  <a:schemeClr val="bg1"/>
                </a:solidFill>
              </a:rPr>
              <a:t>-стилях, дизайнер сайта может радикально изменить оформление многих тысяч страниц сайта, сделав все заголовки, скажем, зелёными, переместив блок новостей в угол или изменив фон страниц.</a:t>
            </a:r>
            <a:endParaRPr lang="ru-RU" sz="2400" dirty="0">
              <a:solidFill>
                <a:schemeClr val="bg1"/>
              </a:solidFill>
            </a:endParaRPr>
          </a:p>
        </p:txBody>
      </p:sp>
    </p:spTree>
    <p:extLst>
      <p:ext uri="{BB962C8B-B14F-4D97-AF65-F5344CB8AC3E}">
        <p14:creationId xmlns:p14="http://schemas.microsoft.com/office/powerpoint/2010/main" val="12621142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779911" y="241484"/>
            <a:ext cx="1390765" cy="523220"/>
          </a:xfrm>
          <a:prstGeom prst="rect">
            <a:avLst/>
          </a:prstGeom>
        </p:spPr>
        <p:txBody>
          <a:bodyPr wrap="none">
            <a:spAutoFit/>
          </a:bodyPr>
          <a:lstStyle/>
          <a:p>
            <a:r>
              <a:rPr lang="en-US" sz="2800" b="1" dirty="0" smtClean="0">
                <a:solidFill>
                  <a:schemeClr val="bg1"/>
                </a:solidFill>
              </a:rPr>
              <a:t>Position</a:t>
            </a:r>
            <a:endParaRPr lang="ru-RU" b="1" dirty="0">
              <a:solidFill>
                <a:schemeClr val="bg1"/>
              </a:solidFill>
            </a:endParaRPr>
          </a:p>
        </p:txBody>
      </p:sp>
      <p:sp>
        <p:nvSpPr>
          <p:cNvPr id="3" name="Прямоугольник 2"/>
          <p:cNvSpPr/>
          <p:nvPr/>
        </p:nvSpPr>
        <p:spPr>
          <a:xfrm>
            <a:off x="144016" y="1624420"/>
            <a:ext cx="8892480" cy="830997"/>
          </a:xfrm>
          <a:prstGeom prst="rect">
            <a:avLst/>
          </a:prstGeom>
        </p:spPr>
        <p:txBody>
          <a:bodyPr wrap="square">
            <a:spAutoFit/>
          </a:bodyPr>
          <a:lstStyle/>
          <a:p>
            <a:r>
              <a:rPr lang="ru-RU" sz="2400" dirty="0">
                <a:solidFill>
                  <a:schemeClr val="bg1"/>
                </a:solidFill>
              </a:rPr>
              <a:t>Устанавливает способ позиционирования элемента относительно окна браузера или других объектов на веб-странице.</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717032"/>
            <a:ext cx="8658962"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50580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63661" y="215066"/>
            <a:ext cx="2581156" cy="461665"/>
          </a:xfrm>
          <a:prstGeom prst="rect">
            <a:avLst/>
          </a:prstGeom>
          <a:noFill/>
        </p:spPr>
        <p:txBody>
          <a:bodyPr wrap="none" rtlCol="0">
            <a:spAutoFit/>
          </a:bodyPr>
          <a:lstStyle/>
          <a:p>
            <a:r>
              <a:rPr lang="ru-RU" sz="2400" dirty="0" smtClean="0">
                <a:solidFill>
                  <a:schemeClr val="bg1"/>
                </a:solidFill>
              </a:rPr>
              <a:t>Значения </a:t>
            </a:r>
            <a:r>
              <a:rPr lang="en-US" sz="2400" dirty="0" smtClean="0">
                <a:solidFill>
                  <a:schemeClr val="bg1"/>
                </a:solidFill>
              </a:rPr>
              <a:t>position:</a:t>
            </a:r>
            <a:endParaRPr lang="ru-RU" sz="2400" dirty="0">
              <a:solidFill>
                <a:schemeClr val="bg1"/>
              </a:solidFill>
            </a:endParaRPr>
          </a:p>
        </p:txBody>
      </p:sp>
      <p:graphicFrame>
        <p:nvGraphicFramePr>
          <p:cNvPr id="4" name="Таблица 3"/>
          <p:cNvGraphicFramePr>
            <a:graphicFrameLocks noGrp="1"/>
          </p:cNvGraphicFramePr>
          <p:nvPr>
            <p:extLst>
              <p:ext uri="{D42A27DB-BD31-4B8C-83A1-F6EECF244321}">
                <p14:modId xmlns:p14="http://schemas.microsoft.com/office/powerpoint/2010/main" val="383184090"/>
              </p:ext>
            </p:extLst>
          </p:nvPr>
        </p:nvGraphicFramePr>
        <p:xfrm>
          <a:off x="251520" y="764704"/>
          <a:ext cx="8640960" cy="5800680"/>
        </p:xfrm>
        <a:graphic>
          <a:graphicData uri="http://schemas.openxmlformats.org/drawingml/2006/table">
            <a:tbl>
              <a:tblPr firstRow="1" bandRow="1">
                <a:tableStyleId>{3B4B98B0-60AC-42C2-AFA5-B58CD77FA1E5}</a:tableStyleId>
              </a:tblPr>
              <a:tblGrid>
                <a:gridCol w="1152128"/>
                <a:gridCol w="7488832"/>
              </a:tblGrid>
              <a:tr h="2625505">
                <a:tc>
                  <a:txBody>
                    <a:bodyPr/>
                    <a:lstStyle/>
                    <a:p>
                      <a:pPr algn="ctr"/>
                      <a:r>
                        <a:rPr lang="en-US" b="0" dirty="0" smtClean="0">
                          <a:solidFill>
                            <a:schemeClr val="bg1"/>
                          </a:solidFill>
                        </a:rPr>
                        <a:t>absolute</a:t>
                      </a:r>
                    </a:p>
                    <a:p>
                      <a:pPr algn="ctr"/>
                      <a:endParaRPr lang="ru-RU" b="0" dirty="0">
                        <a:solidFill>
                          <a:schemeClr val="bg1"/>
                        </a:solidFill>
                      </a:endParaRPr>
                    </a:p>
                  </a:txBody>
                  <a:tcPr/>
                </a:tc>
                <a:tc>
                  <a:txBody>
                    <a:bodyPr/>
                    <a:lstStyle/>
                    <a:p>
                      <a:pPr algn="ctr"/>
                      <a:r>
                        <a:rPr lang="ru-RU" b="0" dirty="0" smtClean="0">
                          <a:solidFill>
                            <a:schemeClr val="bg1"/>
                          </a:solidFill>
                        </a:rPr>
                        <a:t>Указывает, что элемент абсолютно позиционирован, при этом другие элементы отображаются на веб-странице словно абсолютно позиционированного элемента и нет. Положение элемента задается свойствами </a:t>
                      </a:r>
                      <a:r>
                        <a:rPr lang="ru-RU" b="0" dirty="0" err="1" smtClean="0">
                          <a:solidFill>
                            <a:schemeClr val="bg1"/>
                          </a:solidFill>
                        </a:rPr>
                        <a:t>left</a:t>
                      </a:r>
                      <a:r>
                        <a:rPr lang="ru-RU" b="0" dirty="0" smtClean="0">
                          <a:solidFill>
                            <a:schemeClr val="bg1"/>
                          </a:solidFill>
                        </a:rPr>
                        <a:t>, </a:t>
                      </a:r>
                      <a:r>
                        <a:rPr lang="ru-RU" b="0" dirty="0" err="1" smtClean="0">
                          <a:solidFill>
                            <a:schemeClr val="bg1"/>
                          </a:solidFill>
                        </a:rPr>
                        <a:t>top</a:t>
                      </a:r>
                      <a:r>
                        <a:rPr lang="ru-RU" b="0" dirty="0" smtClean="0">
                          <a:solidFill>
                            <a:schemeClr val="bg1"/>
                          </a:solidFill>
                        </a:rPr>
                        <a:t>, </a:t>
                      </a:r>
                      <a:r>
                        <a:rPr lang="ru-RU" b="0" dirty="0" err="1" smtClean="0">
                          <a:solidFill>
                            <a:schemeClr val="bg1"/>
                          </a:solidFill>
                        </a:rPr>
                        <a:t>right</a:t>
                      </a:r>
                      <a:r>
                        <a:rPr lang="ru-RU" b="0" dirty="0" smtClean="0">
                          <a:solidFill>
                            <a:schemeClr val="bg1"/>
                          </a:solidFill>
                        </a:rPr>
                        <a:t> и </a:t>
                      </a:r>
                      <a:r>
                        <a:rPr lang="ru-RU" b="0" dirty="0" err="1" smtClean="0">
                          <a:solidFill>
                            <a:schemeClr val="bg1"/>
                          </a:solidFill>
                        </a:rPr>
                        <a:t>bottom</a:t>
                      </a:r>
                      <a:r>
                        <a:rPr lang="ru-RU" b="0" dirty="0" smtClean="0">
                          <a:solidFill>
                            <a:schemeClr val="bg1"/>
                          </a:solidFill>
                        </a:rPr>
                        <a:t>, также на положение влияет значение свойства </a:t>
                      </a:r>
                      <a:r>
                        <a:rPr lang="ru-RU" b="0" dirty="0" err="1" smtClean="0">
                          <a:solidFill>
                            <a:schemeClr val="bg1"/>
                          </a:solidFill>
                        </a:rPr>
                        <a:t>position</a:t>
                      </a:r>
                      <a:r>
                        <a:rPr lang="ru-RU" b="0" dirty="0" smtClean="0">
                          <a:solidFill>
                            <a:schemeClr val="bg1"/>
                          </a:solidFill>
                        </a:rPr>
                        <a:t> родительского элемента. Так, если у родителя значение </a:t>
                      </a:r>
                      <a:r>
                        <a:rPr lang="ru-RU" b="0" dirty="0" err="1" smtClean="0">
                          <a:solidFill>
                            <a:schemeClr val="bg1"/>
                          </a:solidFill>
                        </a:rPr>
                        <a:t>position</a:t>
                      </a:r>
                      <a:r>
                        <a:rPr lang="ru-RU" b="0" dirty="0" smtClean="0">
                          <a:solidFill>
                            <a:schemeClr val="bg1"/>
                          </a:solidFill>
                        </a:rPr>
                        <a:t> установлено как </a:t>
                      </a:r>
                      <a:r>
                        <a:rPr lang="ru-RU" b="0" dirty="0" err="1" smtClean="0">
                          <a:solidFill>
                            <a:schemeClr val="bg1"/>
                          </a:solidFill>
                        </a:rPr>
                        <a:t>static</a:t>
                      </a:r>
                      <a:r>
                        <a:rPr lang="ru-RU" b="0" dirty="0" smtClean="0">
                          <a:solidFill>
                            <a:schemeClr val="bg1"/>
                          </a:solidFill>
                        </a:rPr>
                        <a:t> или родителя нет, то отсчет координат ведется от края окна браузера. Если у родителя значение </a:t>
                      </a:r>
                      <a:r>
                        <a:rPr lang="ru-RU" b="0" dirty="0" err="1" smtClean="0">
                          <a:solidFill>
                            <a:schemeClr val="bg1"/>
                          </a:solidFill>
                        </a:rPr>
                        <a:t>position</a:t>
                      </a:r>
                      <a:r>
                        <a:rPr lang="ru-RU" b="0" dirty="0" smtClean="0">
                          <a:solidFill>
                            <a:schemeClr val="bg1"/>
                          </a:solidFill>
                        </a:rPr>
                        <a:t> задано как </a:t>
                      </a:r>
                      <a:r>
                        <a:rPr lang="ru-RU" b="0" dirty="0" err="1" smtClean="0">
                          <a:solidFill>
                            <a:schemeClr val="bg1"/>
                          </a:solidFill>
                        </a:rPr>
                        <a:t>fixed</a:t>
                      </a:r>
                      <a:r>
                        <a:rPr lang="ru-RU" b="0" dirty="0" smtClean="0">
                          <a:solidFill>
                            <a:schemeClr val="bg1"/>
                          </a:solidFill>
                        </a:rPr>
                        <a:t>, </a:t>
                      </a:r>
                      <a:r>
                        <a:rPr lang="ru-RU" b="0" dirty="0" err="1" smtClean="0">
                          <a:solidFill>
                            <a:schemeClr val="bg1"/>
                          </a:solidFill>
                        </a:rPr>
                        <a:t>relative</a:t>
                      </a:r>
                      <a:r>
                        <a:rPr lang="ru-RU" b="0" dirty="0" smtClean="0">
                          <a:solidFill>
                            <a:schemeClr val="bg1"/>
                          </a:solidFill>
                        </a:rPr>
                        <a:t> или </a:t>
                      </a:r>
                      <a:r>
                        <a:rPr lang="ru-RU" b="0" dirty="0" err="1" smtClean="0">
                          <a:solidFill>
                            <a:schemeClr val="bg1"/>
                          </a:solidFill>
                        </a:rPr>
                        <a:t>absolute</a:t>
                      </a:r>
                      <a:r>
                        <a:rPr lang="ru-RU" b="0" dirty="0" smtClean="0">
                          <a:solidFill>
                            <a:schemeClr val="bg1"/>
                          </a:solidFill>
                        </a:rPr>
                        <a:t>, то отсчет координат ведется от края родительского элемента.</a:t>
                      </a:r>
                    </a:p>
                  </a:txBody>
                  <a:tcPr/>
                </a:tc>
              </a:tr>
              <a:tr h="1033778">
                <a:tc>
                  <a:txBody>
                    <a:bodyPr/>
                    <a:lstStyle/>
                    <a:p>
                      <a:pPr algn="ctr"/>
                      <a:r>
                        <a:rPr lang="en-US" b="0" dirty="0" smtClean="0">
                          <a:solidFill>
                            <a:schemeClr val="bg1"/>
                          </a:solidFill>
                        </a:rPr>
                        <a:t>fixed</a:t>
                      </a:r>
                    </a:p>
                    <a:p>
                      <a:pPr algn="ctr"/>
                      <a:endParaRPr lang="ru-RU" b="0" dirty="0">
                        <a:solidFill>
                          <a:schemeClr val="bg1"/>
                        </a:solidFill>
                      </a:endParaRPr>
                    </a:p>
                  </a:txBody>
                  <a:tcPr/>
                </a:tc>
                <a:tc>
                  <a:txBody>
                    <a:bodyPr/>
                    <a:lstStyle/>
                    <a:p>
                      <a:pPr algn="ctr"/>
                      <a:r>
                        <a:rPr lang="ru-RU" b="0" dirty="0" smtClean="0">
                          <a:solidFill>
                            <a:schemeClr val="bg1"/>
                          </a:solidFill>
                        </a:rPr>
                        <a:t>По своему действию это значение близко к </a:t>
                      </a:r>
                      <a:r>
                        <a:rPr lang="ru-RU" b="0" dirty="0" err="1" smtClean="0">
                          <a:solidFill>
                            <a:schemeClr val="bg1"/>
                          </a:solidFill>
                        </a:rPr>
                        <a:t>absolute</a:t>
                      </a:r>
                      <a:r>
                        <a:rPr lang="ru-RU" b="0" dirty="0" smtClean="0">
                          <a:solidFill>
                            <a:schemeClr val="bg1"/>
                          </a:solidFill>
                        </a:rPr>
                        <a:t>, но в отличие от него привязывается к указанной свойствами </a:t>
                      </a:r>
                      <a:r>
                        <a:rPr lang="ru-RU" b="0" dirty="0" err="1" smtClean="0">
                          <a:solidFill>
                            <a:schemeClr val="bg1"/>
                          </a:solidFill>
                        </a:rPr>
                        <a:t>left</a:t>
                      </a:r>
                      <a:r>
                        <a:rPr lang="ru-RU" b="0" dirty="0" smtClean="0">
                          <a:solidFill>
                            <a:schemeClr val="bg1"/>
                          </a:solidFill>
                        </a:rPr>
                        <a:t>, </a:t>
                      </a:r>
                      <a:r>
                        <a:rPr lang="ru-RU" b="0" dirty="0" err="1" smtClean="0">
                          <a:solidFill>
                            <a:schemeClr val="bg1"/>
                          </a:solidFill>
                        </a:rPr>
                        <a:t>top</a:t>
                      </a:r>
                      <a:r>
                        <a:rPr lang="ru-RU" b="0" dirty="0" smtClean="0">
                          <a:solidFill>
                            <a:schemeClr val="bg1"/>
                          </a:solidFill>
                        </a:rPr>
                        <a:t>, </a:t>
                      </a:r>
                      <a:r>
                        <a:rPr lang="ru-RU" b="0" dirty="0" err="1" smtClean="0">
                          <a:solidFill>
                            <a:schemeClr val="bg1"/>
                          </a:solidFill>
                        </a:rPr>
                        <a:t>right</a:t>
                      </a:r>
                      <a:r>
                        <a:rPr lang="ru-RU" b="0" dirty="0" smtClean="0">
                          <a:solidFill>
                            <a:schemeClr val="bg1"/>
                          </a:solidFill>
                        </a:rPr>
                        <a:t> и </a:t>
                      </a:r>
                      <a:r>
                        <a:rPr lang="ru-RU" b="0" dirty="0" err="1" smtClean="0">
                          <a:solidFill>
                            <a:schemeClr val="bg1"/>
                          </a:solidFill>
                        </a:rPr>
                        <a:t>bottom</a:t>
                      </a:r>
                      <a:r>
                        <a:rPr lang="ru-RU" b="0" dirty="0" smtClean="0">
                          <a:solidFill>
                            <a:schemeClr val="bg1"/>
                          </a:solidFill>
                        </a:rPr>
                        <a:t> точке на экране и не меняет своего положения при прокрутке веб-страницы. </a:t>
                      </a:r>
                    </a:p>
                  </a:txBody>
                  <a:tcPr/>
                </a:tc>
              </a:tr>
              <a:tr h="1033778">
                <a:tc>
                  <a:txBody>
                    <a:bodyPr/>
                    <a:lstStyle/>
                    <a:p>
                      <a:pPr algn="ctr"/>
                      <a:r>
                        <a:rPr lang="en-US" b="0" dirty="0" smtClean="0">
                          <a:solidFill>
                            <a:schemeClr val="bg1"/>
                          </a:solidFill>
                        </a:rPr>
                        <a:t>relative</a:t>
                      </a:r>
                    </a:p>
                    <a:p>
                      <a:pPr algn="ctr"/>
                      <a:endParaRPr lang="ru-RU" b="0" dirty="0">
                        <a:solidFill>
                          <a:schemeClr val="bg1"/>
                        </a:solidFill>
                      </a:endParaRPr>
                    </a:p>
                  </a:txBody>
                  <a:tcPr/>
                </a:tc>
                <a:tc>
                  <a:txBody>
                    <a:bodyPr/>
                    <a:lstStyle/>
                    <a:p>
                      <a:pPr algn="ctr"/>
                      <a:r>
                        <a:rPr lang="ru-RU" b="0" dirty="0" smtClean="0">
                          <a:solidFill>
                            <a:schemeClr val="bg1"/>
                          </a:solidFill>
                        </a:rPr>
                        <a:t>Положение элемента устанавливается относительно его исходного места. Добавление свойств </a:t>
                      </a:r>
                      <a:r>
                        <a:rPr lang="ru-RU" b="0" dirty="0" err="1" smtClean="0">
                          <a:solidFill>
                            <a:schemeClr val="bg1"/>
                          </a:solidFill>
                        </a:rPr>
                        <a:t>left</a:t>
                      </a:r>
                      <a:r>
                        <a:rPr lang="ru-RU" b="0" dirty="0" smtClean="0">
                          <a:solidFill>
                            <a:schemeClr val="bg1"/>
                          </a:solidFill>
                        </a:rPr>
                        <a:t>, </a:t>
                      </a:r>
                      <a:r>
                        <a:rPr lang="ru-RU" b="0" dirty="0" err="1" smtClean="0">
                          <a:solidFill>
                            <a:schemeClr val="bg1"/>
                          </a:solidFill>
                        </a:rPr>
                        <a:t>top</a:t>
                      </a:r>
                      <a:r>
                        <a:rPr lang="ru-RU" b="0" dirty="0" smtClean="0">
                          <a:solidFill>
                            <a:schemeClr val="bg1"/>
                          </a:solidFill>
                        </a:rPr>
                        <a:t>, </a:t>
                      </a:r>
                      <a:r>
                        <a:rPr lang="ru-RU" b="0" dirty="0" err="1" smtClean="0">
                          <a:solidFill>
                            <a:schemeClr val="bg1"/>
                          </a:solidFill>
                        </a:rPr>
                        <a:t>right</a:t>
                      </a:r>
                      <a:r>
                        <a:rPr lang="ru-RU" b="0" dirty="0" smtClean="0">
                          <a:solidFill>
                            <a:schemeClr val="bg1"/>
                          </a:solidFill>
                        </a:rPr>
                        <a:t> и </a:t>
                      </a:r>
                      <a:r>
                        <a:rPr lang="ru-RU" b="0" dirty="0" err="1" smtClean="0">
                          <a:solidFill>
                            <a:schemeClr val="bg1"/>
                          </a:solidFill>
                        </a:rPr>
                        <a:t>bottom</a:t>
                      </a:r>
                      <a:r>
                        <a:rPr lang="ru-RU" b="0" dirty="0" smtClean="0">
                          <a:solidFill>
                            <a:schemeClr val="bg1"/>
                          </a:solidFill>
                        </a:rPr>
                        <a:t> изменяет позицию элемента и сдвигает его в ту или иную сторону от первоначального расположения.</a:t>
                      </a:r>
                    </a:p>
                  </a:txBody>
                  <a:tcPr/>
                </a:tc>
              </a:tr>
              <a:tr h="656376">
                <a:tc>
                  <a:txBody>
                    <a:bodyPr/>
                    <a:lstStyle/>
                    <a:p>
                      <a:pPr algn="ctr"/>
                      <a:r>
                        <a:rPr lang="en-US" b="0" dirty="0" smtClean="0">
                          <a:solidFill>
                            <a:schemeClr val="bg1"/>
                          </a:solidFill>
                        </a:rPr>
                        <a:t>static</a:t>
                      </a:r>
                    </a:p>
                    <a:p>
                      <a:pPr algn="ctr"/>
                      <a:endParaRPr lang="ru-RU" b="0" dirty="0">
                        <a:solidFill>
                          <a:schemeClr val="bg1"/>
                        </a:solidFill>
                      </a:endParaRPr>
                    </a:p>
                  </a:txBody>
                  <a:tcPr/>
                </a:tc>
                <a:tc>
                  <a:txBody>
                    <a:bodyPr/>
                    <a:lstStyle/>
                    <a:p>
                      <a:pPr algn="ctr"/>
                      <a:r>
                        <a:rPr lang="ru-RU" b="0" dirty="0" smtClean="0">
                          <a:solidFill>
                            <a:schemeClr val="bg1"/>
                          </a:solidFill>
                        </a:rPr>
                        <a:t>Элементы отображаются как обычно. Использование свойств </a:t>
                      </a:r>
                      <a:r>
                        <a:rPr lang="ru-RU" b="0" dirty="0" err="1" smtClean="0">
                          <a:solidFill>
                            <a:schemeClr val="bg1"/>
                          </a:solidFill>
                        </a:rPr>
                        <a:t>left</a:t>
                      </a:r>
                      <a:r>
                        <a:rPr lang="ru-RU" b="0" dirty="0" smtClean="0">
                          <a:solidFill>
                            <a:schemeClr val="bg1"/>
                          </a:solidFill>
                        </a:rPr>
                        <a:t>, </a:t>
                      </a:r>
                      <a:r>
                        <a:rPr lang="ru-RU" b="0" dirty="0" err="1" smtClean="0">
                          <a:solidFill>
                            <a:schemeClr val="bg1"/>
                          </a:solidFill>
                        </a:rPr>
                        <a:t>top</a:t>
                      </a:r>
                      <a:r>
                        <a:rPr lang="ru-RU" b="0" dirty="0" smtClean="0">
                          <a:solidFill>
                            <a:schemeClr val="bg1"/>
                          </a:solidFill>
                        </a:rPr>
                        <a:t>, </a:t>
                      </a:r>
                      <a:r>
                        <a:rPr lang="ru-RU" b="0" dirty="0" err="1" smtClean="0">
                          <a:solidFill>
                            <a:schemeClr val="bg1"/>
                          </a:solidFill>
                        </a:rPr>
                        <a:t>right</a:t>
                      </a:r>
                      <a:r>
                        <a:rPr lang="ru-RU" b="0" dirty="0" smtClean="0">
                          <a:solidFill>
                            <a:schemeClr val="bg1"/>
                          </a:solidFill>
                        </a:rPr>
                        <a:t> и </a:t>
                      </a:r>
                      <a:r>
                        <a:rPr lang="ru-RU" b="0" dirty="0" err="1" smtClean="0">
                          <a:solidFill>
                            <a:schemeClr val="bg1"/>
                          </a:solidFill>
                        </a:rPr>
                        <a:t>bottom</a:t>
                      </a:r>
                      <a:r>
                        <a:rPr lang="ru-RU" b="0" dirty="0" smtClean="0">
                          <a:solidFill>
                            <a:schemeClr val="bg1"/>
                          </a:solidFill>
                        </a:rPr>
                        <a:t> не приводит к каким-либо результатам.</a:t>
                      </a:r>
                    </a:p>
                  </a:txBody>
                  <a:tcPr/>
                </a:tc>
              </a:tr>
              <a:tr h="451243">
                <a:tc>
                  <a:txBody>
                    <a:bodyPr/>
                    <a:lstStyle/>
                    <a:p>
                      <a:pPr algn="ctr"/>
                      <a:r>
                        <a:rPr lang="en-US" b="0" dirty="0" smtClean="0">
                          <a:solidFill>
                            <a:schemeClr val="bg1"/>
                          </a:solidFill>
                        </a:rPr>
                        <a:t>inherit</a:t>
                      </a:r>
                    </a:p>
                  </a:txBody>
                  <a:tcPr/>
                </a:tc>
                <a:tc>
                  <a:txBody>
                    <a:bodyPr/>
                    <a:lstStyle/>
                    <a:p>
                      <a:pPr algn="ctr"/>
                      <a:r>
                        <a:rPr lang="ru-RU" b="0" dirty="0" smtClean="0">
                          <a:solidFill>
                            <a:schemeClr val="bg1"/>
                          </a:solidFill>
                        </a:rPr>
                        <a:t>Наследует значение родителя.</a:t>
                      </a:r>
                    </a:p>
                  </a:txBody>
                  <a:tcPr/>
                </a:tc>
              </a:tr>
            </a:tbl>
          </a:graphicData>
        </a:graphic>
      </p:graphicFrame>
    </p:spTree>
    <p:extLst>
      <p:ext uri="{BB962C8B-B14F-4D97-AF65-F5344CB8AC3E}">
        <p14:creationId xmlns:p14="http://schemas.microsoft.com/office/powerpoint/2010/main" val="33243836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110547" y="44624"/>
            <a:ext cx="851836" cy="523220"/>
          </a:xfrm>
          <a:prstGeom prst="rect">
            <a:avLst/>
          </a:prstGeom>
        </p:spPr>
        <p:txBody>
          <a:bodyPr wrap="none">
            <a:spAutoFit/>
          </a:bodyPr>
          <a:lstStyle/>
          <a:p>
            <a:r>
              <a:rPr lang="en-US" sz="2800" b="1" dirty="0" smtClean="0">
                <a:solidFill>
                  <a:schemeClr val="bg1"/>
                </a:solidFill>
              </a:rPr>
              <a:t>Font</a:t>
            </a:r>
            <a:endParaRPr lang="ru-RU" b="1" dirty="0">
              <a:solidFill>
                <a:schemeClr val="bg1"/>
              </a:solidFill>
            </a:endParaRPr>
          </a:p>
        </p:txBody>
      </p:sp>
      <p:sp>
        <p:nvSpPr>
          <p:cNvPr id="3" name="Прямоугольник 2"/>
          <p:cNvSpPr/>
          <p:nvPr/>
        </p:nvSpPr>
        <p:spPr>
          <a:xfrm>
            <a:off x="20018" y="548680"/>
            <a:ext cx="9123981" cy="830997"/>
          </a:xfrm>
          <a:prstGeom prst="rect">
            <a:avLst/>
          </a:prstGeom>
        </p:spPr>
        <p:txBody>
          <a:bodyPr wrap="square">
            <a:spAutoFit/>
          </a:bodyPr>
          <a:lstStyle/>
          <a:p>
            <a:r>
              <a:rPr lang="ru-RU" sz="2400" dirty="0">
                <a:solidFill>
                  <a:schemeClr val="bg1"/>
                </a:solidFill>
              </a:rPr>
              <a:t>Универсальное свойство, которое позволяет одновременно задать несколько характеристик шрифта и текста</a:t>
            </a:r>
            <a:r>
              <a:rPr lang="ru-RU" sz="2400" dirty="0" smtClean="0">
                <a:solidFill>
                  <a:schemeClr val="bg1"/>
                </a:solidFill>
              </a:rPr>
              <a:t>.</a:t>
            </a:r>
            <a:endParaRPr lang="ru-RU" sz="2400" dirty="0">
              <a:solidFill>
                <a:schemeClr val="bg1"/>
              </a:solidFill>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12776"/>
            <a:ext cx="9036496"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Таблица 3"/>
          <p:cNvGraphicFramePr>
            <a:graphicFrameLocks noGrp="1"/>
          </p:cNvGraphicFramePr>
          <p:nvPr>
            <p:extLst>
              <p:ext uri="{D42A27DB-BD31-4B8C-83A1-F6EECF244321}">
                <p14:modId xmlns:p14="http://schemas.microsoft.com/office/powerpoint/2010/main" val="2781415442"/>
              </p:ext>
            </p:extLst>
          </p:nvPr>
        </p:nvGraphicFramePr>
        <p:xfrm>
          <a:off x="179511" y="3535000"/>
          <a:ext cx="8856984" cy="3134360"/>
        </p:xfrm>
        <a:graphic>
          <a:graphicData uri="http://schemas.openxmlformats.org/drawingml/2006/table">
            <a:tbl>
              <a:tblPr firstRow="1" bandRow="1">
                <a:tableStyleId>{3B4B98B0-60AC-42C2-AFA5-B58CD77FA1E5}</a:tableStyleId>
              </a:tblPr>
              <a:tblGrid>
                <a:gridCol w="4428492"/>
                <a:gridCol w="4428492"/>
              </a:tblGrid>
              <a:tr h="370840">
                <a:tc>
                  <a:txBody>
                    <a:bodyPr/>
                    <a:lstStyle/>
                    <a:p>
                      <a:pPr algn="ctr"/>
                      <a:r>
                        <a:rPr lang="en-US" b="0" dirty="0" smtClean="0">
                          <a:solidFill>
                            <a:schemeClr val="bg1"/>
                          </a:solidFill>
                        </a:rPr>
                        <a:t>inherit</a:t>
                      </a:r>
                      <a:endParaRPr lang="ru-RU" b="0" dirty="0">
                        <a:solidFill>
                          <a:schemeClr val="bg1"/>
                        </a:solidFill>
                      </a:endParaRPr>
                    </a:p>
                  </a:txBody>
                  <a:tcPr/>
                </a:tc>
                <a:tc>
                  <a:txBody>
                    <a:bodyPr/>
                    <a:lstStyle/>
                    <a:p>
                      <a:pPr algn="ctr"/>
                      <a:r>
                        <a:rPr lang="ru-RU" b="0" dirty="0" smtClean="0">
                          <a:solidFill>
                            <a:schemeClr val="bg1"/>
                          </a:solidFill>
                        </a:rPr>
                        <a:t>Наследует значение родителя.</a:t>
                      </a:r>
                      <a:endParaRPr lang="ru-RU" b="0" dirty="0">
                        <a:solidFill>
                          <a:schemeClr val="bg1"/>
                        </a:solidFill>
                      </a:endParaRPr>
                    </a:p>
                  </a:txBody>
                  <a:tcPr/>
                </a:tc>
              </a:tr>
              <a:tr h="370840">
                <a:tc>
                  <a:txBody>
                    <a:bodyPr/>
                    <a:lstStyle/>
                    <a:p>
                      <a:pPr algn="ctr"/>
                      <a:r>
                        <a:rPr lang="en-US" b="0" dirty="0" smtClean="0">
                          <a:solidFill>
                            <a:schemeClr val="bg1"/>
                          </a:solidFill>
                        </a:rPr>
                        <a:t>caption</a:t>
                      </a:r>
                    </a:p>
                  </a:txBody>
                  <a:tcPr/>
                </a:tc>
                <a:tc>
                  <a:txBody>
                    <a:bodyPr/>
                    <a:lstStyle/>
                    <a:p>
                      <a:pPr algn="ctr"/>
                      <a:r>
                        <a:rPr lang="ru-RU" b="0" dirty="0" smtClean="0">
                          <a:solidFill>
                            <a:schemeClr val="bg1"/>
                          </a:solidFill>
                        </a:rPr>
                        <a:t>Шрифт для текста элементов форм вроде кнопок.</a:t>
                      </a:r>
                      <a:endParaRPr lang="ru-RU" b="0" dirty="0">
                        <a:solidFill>
                          <a:schemeClr val="bg1"/>
                        </a:solidFill>
                      </a:endParaRPr>
                    </a:p>
                  </a:txBody>
                  <a:tcPr/>
                </a:tc>
              </a:tr>
              <a:tr h="370840">
                <a:tc>
                  <a:txBody>
                    <a:bodyPr/>
                    <a:lstStyle/>
                    <a:p>
                      <a:pPr algn="ctr"/>
                      <a:r>
                        <a:rPr lang="en-US" b="0" dirty="0" smtClean="0">
                          <a:solidFill>
                            <a:schemeClr val="bg1"/>
                          </a:solidFill>
                        </a:rPr>
                        <a:t>icon</a:t>
                      </a:r>
                    </a:p>
                  </a:txBody>
                  <a:tcPr/>
                </a:tc>
                <a:tc>
                  <a:txBody>
                    <a:bodyPr/>
                    <a:lstStyle/>
                    <a:p>
                      <a:pPr algn="ctr"/>
                      <a:r>
                        <a:rPr lang="ru-RU" b="0" dirty="0" smtClean="0">
                          <a:solidFill>
                            <a:schemeClr val="bg1"/>
                          </a:solidFill>
                        </a:rPr>
                        <a:t>Шрифт для текста под иконками.</a:t>
                      </a:r>
                      <a:endParaRPr lang="ru-RU" b="0" dirty="0">
                        <a:solidFill>
                          <a:schemeClr val="bg1"/>
                        </a:solidFill>
                      </a:endParaRPr>
                    </a:p>
                  </a:txBody>
                  <a:tcPr/>
                </a:tc>
              </a:tr>
              <a:tr h="370840">
                <a:tc>
                  <a:txBody>
                    <a:bodyPr/>
                    <a:lstStyle/>
                    <a:p>
                      <a:pPr algn="ctr"/>
                      <a:r>
                        <a:rPr lang="en-US" b="0" dirty="0" smtClean="0">
                          <a:solidFill>
                            <a:schemeClr val="bg1"/>
                          </a:solidFill>
                        </a:rPr>
                        <a:t>menu</a:t>
                      </a:r>
                      <a:endParaRPr lang="ru-RU" b="0" dirty="0">
                        <a:solidFill>
                          <a:schemeClr val="bg1"/>
                        </a:solidFill>
                      </a:endParaRPr>
                    </a:p>
                  </a:txBody>
                  <a:tcPr/>
                </a:tc>
                <a:tc>
                  <a:txBody>
                    <a:bodyPr/>
                    <a:lstStyle/>
                    <a:p>
                      <a:pPr algn="ctr"/>
                      <a:r>
                        <a:rPr lang="ru-RU" b="0" dirty="0" smtClean="0">
                          <a:solidFill>
                            <a:schemeClr val="bg1"/>
                          </a:solidFill>
                        </a:rPr>
                        <a:t>Шрифт применяемый в меню.</a:t>
                      </a:r>
                      <a:endParaRPr lang="ru-RU" b="0" dirty="0">
                        <a:solidFill>
                          <a:schemeClr val="bg1"/>
                        </a:solidFill>
                      </a:endParaRPr>
                    </a:p>
                  </a:txBody>
                  <a:tcPr/>
                </a:tc>
              </a:tr>
              <a:tr h="370840">
                <a:tc>
                  <a:txBody>
                    <a:bodyPr/>
                    <a:lstStyle/>
                    <a:p>
                      <a:pPr algn="ctr"/>
                      <a:r>
                        <a:rPr lang="en-US" b="0" dirty="0" smtClean="0">
                          <a:solidFill>
                            <a:schemeClr val="bg1"/>
                          </a:solidFill>
                        </a:rPr>
                        <a:t>message-box</a:t>
                      </a:r>
                    </a:p>
                  </a:txBody>
                  <a:tcPr/>
                </a:tc>
                <a:tc>
                  <a:txBody>
                    <a:bodyPr/>
                    <a:lstStyle/>
                    <a:p>
                      <a:pPr algn="ctr"/>
                      <a:r>
                        <a:rPr lang="ru-RU" b="0" dirty="0" smtClean="0">
                          <a:solidFill>
                            <a:schemeClr val="bg1"/>
                          </a:solidFill>
                        </a:rPr>
                        <a:t>Шрифт для диалоговых окон.</a:t>
                      </a:r>
                      <a:endParaRPr lang="ru-RU" b="0" dirty="0">
                        <a:solidFill>
                          <a:schemeClr val="bg1"/>
                        </a:solidFill>
                      </a:endParaRPr>
                    </a:p>
                  </a:txBody>
                  <a:tcPr/>
                </a:tc>
              </a:tr>
              <a:tr h="370840">
                <a:tc>
                  <a:txBody>
                    <a:bodyPr/>
                    <a:lstStyle/>
                    <a:p>
                      <a:pPr algn="ctr"/>
                      <a:r>
                        <a:rPr lang="en-US" b="0" dirty="0" smtClean="0">
                          <a:solidFill>
                            <a:schemeClr val="bg1"/>
                          </a:solidFill>
                        </a:rPr>
                        <a:t>small-caption</a:t>
                      </a:r>
                    </a:p>
                  </a:txBody>
                  <a:tcPr/>
                </a:tc>
                <a:tc>
                  <a:txBody>
                    <a:bodyPr/>
                    <a:lstStyle/>
                    <a:p>
                      <a:pPr algn="ctr"/>
                      <a:r>
                        <a:rPr lang="ru-RU" b="0" dirty="0" smtClean="0">
                          <a:solidFill>
                            <a:schemeClr val="bg1"/>
                          </a:solidFill>
                        </a:rPr>
                        <a:t>Шрифт для подписей к небольшим элементам управления.</a:t>
                      </a:r>
                      <a:endParaRPr lang="ru-RU" b="0" dirty="0">
                        <a:solidFill>
                          <a:schemeClr val="bg1"/>
                        </a:solidFill>
                      </a:endParaRPr>
                    </a:p>
                  </a:txBody>
                  <a:tcPr/>
                </a:tc>
              </a:tr>
              <a:tr h="370840">
                <a:tc>
                  <a:txBody>
                    <a:bodyPr/>
                    <a:lstStyle/>
                    <a:p>
                      <a:pPr algn="ctr"/>
                      <a:r>
                        <a:rPr lang="en-US" b="0" dirty="0" smtClean="0">
                          <a:solidFill>
                            <a:schemeClr val="bg1"/>
                          </a:solidFill>
                        </a:rPr>
                        <a:t>status-bar</a:t>
                      </a:r>
                    </a:p>
                  </a:txBody>
                  <a:tcPr/>
                </a:tc>
                <a:tc>
                  <a:txBody>
                    <a:bodyPr/>
                    <a:lstStyle/>
                    <a:p>
                      <a:pPr algn="ctr"/>
                      <a:r>
                        <a:rPr lang="ru-RU" b="0" dirty="0" smtClean="0">
                          <a:solidFill>
                            <a:schemeClr val="bg1"/>
                          </a:solidFill>
                        </a:rPr>
                        <a:t>Шрифт для строки состояния окон.</a:t>
                      </a:r>
                      <a:endParaRPr lang="ru-RU" b="0" dirty="0">
                        <a:solidFill>
                          <a:schemeClr val="bg1"/>
                        </a:solidFill>
                      </a:endParaRPr>
                    </a:p>
                  </a:txBody>
                  <a:tcPr/>
                </a:tc>
              </a:tr>
            </a:tbl>
          </a:graphicData>
        </a:graphic>
      </p:graphicFrame>
      <p:sp>
        <p:nvSpPr>
          <p:cNvPr id="6" name="Прямоугольник 5"/>
          <p:cNvSpPr/>
          <p:nvPr/>
        </p:nvSpPr>
        <p:spPr>
          <a:xfrm>
            <a:off x="20018" y="1719327"/>
            <a:ext cx="9144000" cy="1569660"/>
          </a:xfrm>
          <a:prstGeom prst="rect">
            <a:avLst/>
          </a:prstGeom>
        </p:spPr>
        <p:txBody>
          <a:bodyPr wrap="square">
            <a:spAutoFit/>
          </a:bodyPr>
          <a:lstStyle/>
          <a:p>
            <a:r>
              <a:rPr lang="ru-RU" sz="2400" dirty="0">
                <a:solidFill>
                  <a:schemeClr val="bg1"/>
                </a:solidFill>
              </a:rPr>
              <a:t>Значения</a:t>
            </a:r>
          </a:p>
          <a:p>
            <a:r>
              <a:rPr lang="ru-RU" sz="2400" dirty="0">
                <a:solidFill>
                  <a:schemeClr val="bg1"/>
                </a:solidFill>
              </a:rPr>
              <a:t>В качестве обязательных значений свойства </a:t>
            </a:r>
            <a:r>
              <a:rPr lang="ru-RU" sz="2400" dirty="0" err="1">
                <a:solidFill>
                  <a:schemeClr val="bg1"/>
                </a:solidFill>
              </a:rPr>
              <a:t>font</a:t>
            </a:r>
            <a:r>
              <a:rPr lang="ru-RU" sz="2400" dirty="0">
                <a:solidFill>
                  <a:schemeClr val="bg1"/>
                </a:solidFill>
              </a:rPr>
              <a:t> указывается размер шрифта и его семейство. Остальные значения являются опциональными и задаются при желании</a:t>
            </a:r>
            <a:r>
              <a:rPr lang="ru-RU" sz="2400" dirty="0" smtClean="0">
                <a:solidFill>
                  <a:schemeClr val="bg1"/>
                </a:solidFill>
              </a:rPr>
              <a:t>.</a:t>
            </a:r>
            <a:endParaRPr lang="ru-RU" sz="2400" dirty="0">
              <a:solidFill>
                <a:schemeClr val="bg1"/>
              </a:solidFill>
            </a:endParaRPr>
          </a:p>
        </p:txBody>
      </p:sp>
    </p:spTree>
    <p:extLst>
      <p:ext uri="{BB962C8B-B14F-4D97-AF65-F5344CB8AC3E}">
        <p14:creationId xmlns:p14="http://schemas.microsoft.com/office/powerpoint/2010/main" val="34584700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86" y="1700808"/>
            <a:ext cx="9163086" cy="1015663"/>
          </a:xfrm>
          <a:prstGeom prst="rect">
            <a:avLst/>
          </a:prstGeom>
          <a:noFill/>
        </p:spPr>
        <p:txBody>
          <a:bodyPr wrap="none" rtlCol="0">
            <a:spAutoFit/>
          </a:bodyPr>
          <a:lstStyle/>
          <a:p>
            <a:r>
              <a:rPr lang="ru-RU" sz="6000" dirty="0" smtClean="0">
                <a:solidFill>
                  <a:schemeClr val="bg1"/>
                </a:solidFill>
                <a:effectLst>
                  <a:outerShdw blurRad="38100" dist="38100" dir="2700000" algn="tl">
                    <a:srgbClr val="000000">
                      <a:alpha val="43137"/>
                    </a:srgbClr>
                  </a:outerShdw>
                </a:effectLst>
              </a:rPr>
              <a:t>Основные свойства стилей.</a:t>
            </a:r>
            <a:endParaRPr lang="ru-RU" sz="6000"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254026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987824" y="404664"/>
            <a:ext cx="2992486" cy="523220"/>
          </a:xfrm>
          <a:prstGeom prst="rect">
            <a:avLst/>
          </a:prstGeom>
        </p:spPr>
        <p:txBody>
          <a:bodyPr wrap="none">
            <a:spAutoFit/>
          </a:bodyPr>
          <a:lstStyle/>
          <a:p>
            <a:r>
              <a:rPr lang="ru-RU" sz="2800" b="1" dirty="0">
                <a:solidFill>
                  <a:schemeClr val="bg1"/>
                </a:solidFill>
              </a:rPr>
              <a:t>Свойства </a:t>
            </a:r>
            <a:r>
              <a:rPr lang="ru-RU" sz="2800" b="1" dirty="0" smtClean="0">
                <a:solidFill>
                  <a:schemeClr val="bg1"/>
                </a:solidFill>
              </a:rPr>
              <a:t>шрифта.</a:t>
            </a:r>
            <a:endParaRPr lang="ru-RU" sz="2800" b="1" dirty="0">
              <a:solidFill>
                <a:schemeClr val="bg1"/>
              </a:solidFill>
            </a:endParaRPr>
          </a:p>
        </p:txBody>
      </p:sp>
      <p:sp>
        <p:nvSpPr>
          <p:cNvPr id="3" name="Прямоугольник 2"/>
          <p:cNvSpPr/>
          <p:nvPr/>
        </p:nvSpPr>
        <p:spPr>
          <a:xfrm>
            <a:off x="179512" y="1305342"/>
            <a:ext cx="8748464" cy="4154984"/>
          </a:xfrm>
          <a:prstGeom prst="rect">
            <a:avLst/>
          </a:prstGeom>
        </p:spPr>
        <p:txBody>
          <a:bodyPr wrap="square">
            <a:spAutoFit/>
          </a:bodyPr>
          <a:lstStyle/>
          <a:p>
            <a:r>
              <a:rPr lang="en-US" sz="2400" b="1" dirty="0">
                <a:solidFill>
                  <a:schemeClr val="bg1"/>
                </a:solidFill>
              </a:rPr>
              <a:t>font-family</a:t>
            </a:r>
            <a:r>
              <a:rPr lang="en-US" sz="2400" dirty="0">
                <a:solidFill>
                  <a:schemeClr val="bg1"/>
                </a:solidFill>
              </a:rPr>
              <a:t> - </a:t>
            </a:r>
            <a:r>
              <a:rPr lang="ru-RU" sz="2400" dirty="0">
                <a:solidFill>
                  <a:schemeClr val="bg1"/>
                </a:solidFill>
              </a:rPr>
              <a:t>определяет используемый элементом шрифт. Если указать </a:t>
            </a:r>
            <a:r>
              <a:rPr lang="en-US" sz="2400" dirty="0">
                <a:solidFill>
                  <a:schemeClr val="bg1"/>
                </a:solidFill>
              </a:rPr>
              <a:t>URL(file), </a:t>
            </a:r>
            <a:r>
              <a:rPr lang="ru-RU" sz="2400" dirty="0">
                <a:solidFill>
                  <a:schemeClr val="bg1"/>
                </a:solidFill>
              </a:rPr>
              <a:t>то шрифт автоматически установится на компьютер пользователя; </a:t>
            </a:r>
          </a:p>
          <a:p>
            <a:r>
              <a:rPr lang="en-US" sz="2400" b="1" dirty="0">
                <a:solidFill>
                  <a:schemeClr val="bg1"/>
                </a:solidFill>
              </a:rPr>
              <a:t>font-style</a:t>
            </a:r>
            <a:r>
              <a:rPr lang="en-US" sz="2400" dirty="0">
                <a:solidFill>
                  <a:schemeClr val="bg1"/>
                </a:solidFill>
              </a:rPr>
              <a:t> - </a:t>
            </a:r>
            <a:r>
              <a:rPr lang="ru-RU" sz="2400" dirty="0">
                <a:solidFill>
                  <a:schemeClr val="bg1"/>
                </a:solidFill>
              </a:rPr>
              <a:t>стиль шрифта (</a:t>
            </a:r>
            <a:r>
              <a:rPr lang="en-US" sz="2400" dirty="0">
                <a:solidFill>
                  <a:schemeClr val="bg1"/>
                </a:solidFill>
              </a:rPr>
              <a:t>normal, italic); </a:t>
            </a:r>
          </a:p>
          <a:p>
            <a:r>
              <a:rPr lang="en-US" sz="2400" b="1" dirty="0">
                <a:solidFill>
                  <a:schemeClr val="bg1"/>
                </a:solidFill>
              </a:rPr>
              <a:t>font-variant </a:t>
            </a:r>
            <a:r>
              <a:rPr lang="en-US" sz="2400" dirty="0">
                <a:solidFill>
                  <a:schemeClr val="bg1"/>
                </a:solidFill>
              </a:rPr>
              <a:t>- </a:t>
            </a:r>
            <a:r>
              <a:rPr lang="ru-RU" sz="2400" dirty="0">
                <a:solidFill>
                  <a:schemeClr val="bg1"/>
                </a:solidFill>
              </a:rPr>
              <a:t>варианты отображения шрифта (</a:t>
            </a:r>
            <a:r>
              <a:rPr lang="en-US" sz="2400" dirty="0">
                <a:solidFill>
                  <a:schemeClr val="bg1"/>
                </a:solidFill>
              </a:rPr>
              <a:t>normal, small-caps); </a:t>
            </a:r>
          </a:p>
          <a:p>
            <a:r>
              <a:rPr lang="en-US" sz="2400" b="1" dirty="0">
                <a:solidFill>
                  <a:schemeClr val="bg1"/>
                </a:solidFill>
              </a:rPr>
              <a:t>font-weight</a:t>
            </a:r>
            <a:r>
              <a:rPr lang="en-US" sz="2400" dirty="0">
                <a:solidFill>
                  <a:schemeClr val="bg1"/>
                </a:solidFill>
              </a:rPr>
              <a:t> - </a:t>
            </a:r>
            <a:r>
              <a:rPr lang="ru-RU" sz="2400" dirty="0">
                <a:solidFill>
                  <a:schemeClr val="bg1"/>
                </a:solidFill>
              </a:rPr>
              <a:t>жирность шрифта (</a:t>
            </a:r>
            <a:r>
              <a:rPr lang="en-US" sz="2400" dirty="0">
                <a:solidFill>
                  <a:schemeClr val="bg1"/>
                </a:solidFill>
              </a:rPr>
              <a:t>normal, bold, bolder, lighter, </a:t>
            </a:r>
            <a:r>
              <a:rPr lang="ru-RU" sz="2400" dirty="0">
                <a:solidFill>
                  <a:schemeClr val="bg1"/>
                </a:solidFill>
              </a:rPr>
              <a:t>значение от 100 до 900); </a:t>
            </a:r>
          </a:p>
          <a:p>
            <a:r>
              <a:rPr lang="en-US" sz="2400" b="1" dirty="0">
                <a:solidFill>
                  <a:schemeClr val="bg1"/>
                </a:solidFill>
              </a:rPr>
              <a:t>font-size</a:t>
            </a:r>
            <a:r>
              <a:rPr lang="en-US" sz="2400" dirty="0">
                <a:solidFill>
                  <a:schemeClr val="bg1"/>
                </a:solidFill>
              </a:rPr>
              <a:t> - </a:t>
            </a:r>
            <a:r>
              <a:rPr lang="ru-RU" sz="2400" dirty="0">
                <a:solidFill>
                  <a:schemeClr val="bg1"/>
                </a:solidFill>
              </a:rPr>
              <a:t>размер шрифта (размер, </a:t>
            </a:r>
            <a:r>
              <a:rPr lang="en-US" sz="2400" dirty="0">
                <a:solidFill>
                  <a:schemeClr val="bg1"/>
                </a:solidFill>
              </a:rPr>
              <a:t>xx-small, x-small, small, medium, large, x-large, xx-large, smaller, larger); </a:t>
            </a:r>
          </a:p>
          <a:p>
            <a:r>
              <a:rPr lang="en-US" sz="2400" b="1" dirty="0">
                <a:solidFill>
                  <a:schemeClr val="bg1"/>
                </a:solidFill>
              </a:rPr>
              <a:t>font</a:t>
            </a:r>
            <a:r>
              <a:rPr lang="en-US" sz="2400" dirty="0">
                <a:solidFill>
                  <a:schemeClr val="bg1"/>
                </a:solidFill>
              </a:rPr>
              <a:t> - </a:t>
            </a:r>
            <a:r>
              <a:rPr lang="ru-RU" sz="2400" dirty="0">
                <a:solidFill>
                  <a:schemeClr val="bg1"/>
                </a:solidFill>
              </a:rPr>
              <a:t>обобщает вышеперечисленные свойства (любая комбинация из вышеперечисленных значений</a:t>
            </a:r>
            <a:r>
              <a:rPr lang="ru-RU" sz="2400" dirty="0" smtClean="0">
                <a:solidFill>
                  <a:schemeClr val="bg1"/>
                </a:solidFill>
              </a:rPr>
              <a:t>).</a:t>
            </a:r>
            <a:endParaRPr lang="ru-RU" sz="2400" dirty="0">
              <a:solidFill>
                <a:schemeClr val="bg1"/>
              </a:solidFill>
            </a:endParaRPr>
          </a:p>
        </p:txBody>
      </p:sp>
    </p:spTree>
    <p:extLst>
      <p:ext uri="{BB962C8B-B14F-4D97-AF65-F5344CB8AC3E}">
        <p14:creationId xmlns:p14="http://schemas.microsoft.com/office/powerpoint/2010/main" val="27871878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059832" y="620688"/>
            <a:ext cx="2729080" cy="523220"/>
          </a:xfrm>
          <a:prstGeom prst="rect">
            <a:avLst/>
          </a:prstGeom>
        </p:spPr>
        <p:txBody>
          <a:bodyPr wrap="none">
            <a:spAutoFit/>
          </a:bodyPr>
          <a:lstStyle/>
          <a:p>
            <a:r>
              <a:rPr lang="ru-RU" sz="2800" b="1" dirty="0">
                <a:solidFill>
                  <a:schemeClr val="bg1"/>
                </a:solidFill>
              </a:rPr>
              <a:t>Свойства </a:t>
            </a:r>
            <a:r>
              <a:rPr lang="ru-RU" sz="2800" b="1" dirty="0" smtClean="0">
                <a:solidFill>
                  <a:schemeClr val="bg1"/>
                </a:solidFill>
              </a:rPr>
              <a:t>текста.</a:t>
            </a:r>
            <a:endParaRPr lang="ru-RU" sz="2800" b="1" dirty="0">
              <a:solidFill>
                <a:schemeClr val="bg1"/>
              </a:solidFill>
            </a:endParaRPr>
          </a:p>
        </p:txBody>
      </p:sp>
      <p:sp>
        <p:nvSpPr>
          <p:cNvPr id="3" name="Прямоугольник 2"/>
          <p:cNvSpPr/>
          <p:nvPr/>
        </p:nvSpPr>
        <p:spPr>
          <a:xfrm>
            <a:off x="611560" y="1484784"/>
            <a:ext cx="8352928" cy="4524315"/>
          </a:xfrm>
          <a:prstGeom prst="rect">
            <a:avLst/>
          </a:prstGeom>
        </p:spPr>
        <p:txBody>
          <a:bodyPr wrap="square">
            <a:spAutoFit/>
          </a:bodyPr>
          <a:lstStyle/>
          <a:p>
            <a:r>
              <a:rPr lang="en-US" sz="2400" b="1" dirty="0">
                <a:solidFill>
                  <a:schemeClr val="bg1"/>
                </a:solidFill>
              </a:rPr>
              <a:t>word-spacing </a:t>
            </a:r>
            <a:r>
              <a:rPr lang="en-US" sz="2400" dirty="0">
                <a:solidFill>
                  <a:schemeClr val="bg1"/>
                </a:solidFill>
              </a:rPr>
              <a:t>- </a:t>
            </a:r>
            <a:r>
              <a:rPr lang="ru-RU" sz="2400" dirty="0">
                <a:solidFill>
                  <a:schemeClr val="bg1"/>
                </a:solidFill>
              </a:rPr>
              <a:t>расстояние между словами (значение, </a:t>
            </a:r>
            <a:r>
              <a:rPr lang="en-US" sz="2400" dirty="0">
                <a:solidFill>
                  <a:schemeClr val="bg1"/>
                </a:solidFill>
              </a:rPr>
              <a:t>normal); </a:t>
            </a:r>
          </a:p>
          <a:p>
            <a:r>
              <a:rPr lang="en-US" sz="2400" dirty="0">
                <a:solidFill>
                  <a:schemeClr val="bg1"/>
                </a:solidFill>
              </a:rPr>
              <a:t>text-decoration - </a:t>
            </a:r>
            <a:r>
              <a:rPr lang="ru-RU" sz="2400" dirty="0">
                <a:solidFill>
                  <a:schemeClr val="bg1"/>
                </a:solidFill>
              </a:rPr>
              <a:t>декорация текста (</a:t>
            </a:r>
            <a:r>
              <a:rPr lang="en-US" sz="2400" dirty="0">
                <a:solidFill>
                  <a:schemeClr val="bg1"/>
                </a:solidFill>
              </a:rPr>
              <a:t>none, underline, </a:t>
            </a:r>
            <a:r>
              <a:rPr lang="en-US" sz="2400" dirty="0" err="1">
                <a:solidFill>
                  <a:schemeClr val="bg1"/>
                </a:solidFill>
              </a:rPr>
              <a:t>overline</a:t>
            </a:r>
            <a:r>
              <a:rPr lang="en-US" sz="2400" dirty="0">
                <a:solidFill>
                  <a:schemeClr val="bg1"/>
                </a:solidFill>
              </a:rPr>
              <a:t>, line-through, blink); </a:t>
            </a:r>
          </a:p>
          <a:p>
            <a:r>
              <a:rPr lang="en-US" sz="2400" b="1" dirty="0">
                <a:solidFill>
                  <a:schemeClr val="bg1"/>
                </a:solidFill>
              </a:rPr>
              <a:t>letter-spacing</a:t>
            </a:r>
            <a:r>
              <a:rPr lang="en-US" sz="2400" dirty="0">
                <a:solidFill>
                  <a:schemeClr val="bg1"/>
                </a:solidFill>
              </a:rPr>
              <a:t> - </a:t>
            </a:r>
            <a:r>
              <a:rPr lang="ru-RU" sz="2400" dirty="0">
                <a:solidFill>
                  <a:schemeClr val="bg1"/>
                </a:solidFill>
              </a:rPr>
              <a:t>расстояние между буквами (значение, </a:t>
            </a:r>
            <a:r>
              <a:rPr lang="en-US" sz="2400" dirty="0">
                <a:solidFill>
                  <a:schemeClr val="bg1"/>
                </a:solidFill>
              </a:rPr>
              <a:t>normal); </a:t>
            </a:r>
          </a:p>
          <a:p>
            <a:r>
              <a:rPr lang="en-US" sz="2400" b="1" dirty="0">
                <a:solidFill>
                  <a:schemeClr val="bg1"/>
                </a:solidFill>
              </a:rPr>
              <a:t>vertical-align</a:t>
            </a:r>
            <a:r>
              <a:rPr lang="en-US" sz="2400" dirty="0">
                <a:solidFill>
                  <a:schemeClr val="bg1"/>
                </a:solidFill>
              </a:rPr>
              <a:t> - </a:t>
            </a:r>
            <a:r>
              <a:rPr lang="ru-RU" sz="2400" dirty="0">
                <a:solidFill>
                  <a:schemeClr val="bg1"/>
                </a:solidFill>
              </a:rPr>
              <a:t>позиционирование по отношению к другим элементам стоящим в одном ряду (</a:t>
            </a:r>
            <a:r>
              <a:rPr lang="en-US" sz="2400" dirty="0">
                <a:solidFill>
                  <a:schemeClr val="bg1"/>
                </a:solidFill>
              </a:rPr>
              <a:t>baseline, sub, super, top-text, top, middle, bottom, bottom-text, %); </a:t>
            </a:r>
          </a:p>
          <a:p>
            <a:r>
              <a:rPr lang="en-US" sz="2400" b="1" dirty="0">
                <a:solidFill>
                  <a:schemeClr val="bg1"/>
                </a:solidFill>
              </a:rPr>
              <a:t>text-transform</a:t>
            </a:r>
            <a:r>
              <a:rPr lang="en-US" sz="2400" dirty="0">
                <a:solidFill>
                  <a:schemeClr val="bg1"/>
                </a:solidFill>
              </a:rPr>
              <a:t> - </a:t>
            </a:r>
            <a:r>
              <a:rPr lang="ru-RU" sz="2400" dirty="0">
                <a:solidFill>
                  <a:schemeClr val="bg1"/>
                </a:solidFill>
              </a:rPr>
              <a:t>изменение текста (</a:t>
            </a:r>
            <a:r>
              <a:rPr lang="en-US" sz="2400" dirty="0">
                <a:solidFill>
                  <a:schemeClr val="bg1"/>
                </a:solidFill>
              </a:rPr>
              <a:t>none, Capitalize, UPPERCASE, lowercase); </a:t>
            </a:r>
          </a:p>
          <a:p>
            <a:r>
              <a:rPr lang="en-US" sz="2400" b="1" dirty="0">
                <a:solidFill>
                  <a:schemeClr val="bg1"/>
                </a:solidFill>
              </a:rPr>
              <a:t>text-align</a:t>
            </a:r>
            <a:r>
              <a:rPr lang="en-US" sz="2400" dirty="0">
                <a:solidFill>
                  <a:schemeClr val="bg1"/>
                </a:solidFill>
              </a:rPr>
              <a:t> - </a:t>
            </a:r>
            <a:r>
              <a:rPr lang="ru-RU" sz="2400" dirty="0">
                <a:solidFill>
                  <a:schemeClr val="bg1"/>
                </a:solidFill>
              </a:rPr>
              <a:t>положение текста (</a:t>
            </a:r>
            <a:r>
              <a:rPr lang="en-US" sz="2400" dirty="0">
                <a:solidFill>
                  <a:schemeClr val="bg1"/>
                </a:solidFill>
              </a:rPr>
              <a:t>left, right, center, justify); </a:t>
            </a:r>
          </a:p>
          <a:p>
            <a:r>
              <a:rPr lang="en-US" sz="2400" b="1" dirty="0">
                <a:solidFill>
                  <a:schemeClr val="bg1"/>
                </a:solidFill>
              </a:rPr>
              <a:t>text-indent</a:t>
            </a:r>
            <a:r>
              <a:rPr lang="en-US" sz="2400" dirty="0">
                <a:solidFill>
                  <a:schemeClr val="bg1"/>
                </a:solidFill>
              </a:rPr>
              <a:t> - </a:t>
            </a:r>
            <a:r>
              <a:rPr lang="ru-RU" sz="2400" dirty="0">
                <a:solidFill>
                  <a:schemeClr val="bg1"/>
                </a:solidFill>
              </a:rPr>
              <a:t>отступ (значение, %); </a:t>
            </a:r>
          </a:p>
          <a:p>
            <a:r>
              <a:rPr lang="en-US" sz="2400" b="1" dirty="0">
                <a:solidFill>
                  <a:schemeClr val="bg1"/>
                </a:solidFill>
              </a:rPr>
              <a:t>line-height</a:t>
            </a:r>
            <a:r>
              <a:rPr lang="en-US" sz="2400" dirty="0">
                <a:solidFill>
                  <a:schemeClr val="bg1"/>
                </a:solidFill>
              </a:rPr>
              <a:t> - </a:t>
            </a:r>
            <a:r>
              <a:rPr lang="ru-RU" sz="2400" dirty="0">
                <a:solidFill>
                  <a:schemeClr val="bg1"/>
                </a:solidFill>
              </a:rPr>
              <a:t>отступ сверху (</a:t>
            </a:r>
            <a:r>
              <a:rPr lang="en-US" sz="2400" dirty="0">
                <a:solidFill>
                  <a:schemeClr val="bg1"/>
                </a:solidFill>
              </a:rPr>
              <a:t>normal, </a:t>
            </a:r>
            <a:r>
              <a:rPr lang="ru-RU" sz="2400" dirty="0">
                <a:solidFill>
                  <a:schemeClr val="bg1"/>
                </a:solidFill>
              </a:rPr>
              <a:t>значение, </a:t>
            </a:r>
            <a:r>
              <a:rPr lang="ru-RU" sz="2400" dirty="0" smtClean="0">
                <a:solidFill>
                  <a:schemeClr val="bg1"/>
                </a:solidFill>
              </a:rPr>
              <a:t>%).</a:t>
            </a:r>
            <a:endParaRPr lang="ru-RU" sz="2400" dirty="0">
              <a:solidFill>
                <a:schemeClr val="bg1"/>
              </a:solidFill>
            </a:endParaRPr>
          </a:p>
        </p:txBody>
      </p:sp>
    </p:spTree>
    <p:extLst>
      <p:ext uri="{BB962C8B-B14F-4D97-AF65-F5344CB8AC3E}">
        <p14:creationId xmlns:p14="http://schemas.microsoft.com/office/powerpoint/2010/main" val="15840611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699792" y="476672"/>
            <a:ext cx="3450368" cy="523220"/>
          </a:xfrm>
          <a:prstGeom prst="rect">
            <a:avLst/>
          </a:prstGeom>
        </p:spPr>
        <p:txBody>
          <a:bodyPr wrap="none">
            <a:spAutoFit/>
          </a:bodyPr>
          <a:lstStyle/>
          <a:p>
            <a:r>
              <a:rPr lang="ru-RU" sz="2800" b="1" dirty="0">
                <a:solidFill>
                  <a:schemeClr val="bg1"/>
                </a:solidFill>
              </a:rPr>
              <a:t>Свойства фон и </a:t>
            </a:r>
            <a:r>
              <a:rPr lang="ru-RU" sz="2800" b="1" dirty="0" smtClean="0">
                <a:solidFill>
                  <a:schemeClr val="bg1"/>
                </a:solidFill>
              </a:rPr>
              <a:t>цвет.</a:t>
            </a:r>
            <a:endParaRPr lang="ru-RU" sz="2800" b="1" dirty="0">
              <a:solidFill>
                <a:schemeClr val="bg1"/>
              </a:solidFill>
            </a:endParaRPr>
          </a:p>
        </p:txBody>
      </p:sp>
      <p:sp>
        <p:nvSpPr>
          <p:cNvPr id="3" name="Прямоугольник 2"/>
          <p:cNvSpPr/>
          <p:nvPr/>
        </p:nvSpPr>
        <p:spPr>
          <a:xfrm>
            <a:off x="395536" y="1484784"/>
            <a:ext cx="8316416" cy="4154984"/>
          </a:xfrm>
          <a:prstGeom prst="rect">
            <a:avLst/>
          </a:prstGeom>
        </p:spPr>
        <p:txBody>
          <a:bodyPr wrap="square">
            <a:spAutoFit/>
          </a:bodyPr>
          <a:lstStyle/>
          <a:p>
            <a:r>
              <a:rPr lang="en-US" sz="2400" b="1" dirty="0">
                <a:solidFill>
                  <a:schemeClr val="bg1"/>
                </a:solidFill>
              </a:rPr>
              <a:t>color </a:t>
            </a:r>
            <a:r>
              <a:rPr lang="en-US" sz="2400" dirty="0">
                <a:solidFill>
                  <a:schemeClr val="bg1"/>
                </a:solidFill>
              </a:rPr>
              <a:t>- </a:t>
            </a:r>
            <a:r>
              <a:rPr lang="ru-RU" sz="2400" dirty="0">
                <a:solidFill>
                  <a:schemeClr val="bg1"/>
                </a:solidFill>
              </a:rPr>
              <a:t>цвет элемента (значение); </a:t>
            </a:r>
          </a:p>
          <a:p>
            <a:r>
              <a:rPr lang="en-US" sz="2400" b="1" dirty="0" err="1">
                <a:solidFill>
                  <a:schemeClr val="bg1"/>
                </a:solidFill>
              </a:rPr>
              <a:t>backgroung</a:t>
            </a:r>
            <a:r>
              <a:rPr lang="en-US" sz="2400" b="1" dirty="0">
                <a:solidFill>
                  <a:schemeClr val="bg1"/>
                </a:solidFill>
              </a:rPr>
              <a:t>-color</a:t>
            </a:r>
            <a:r>
              <a:rPr lang="en-US" sz="2400" dirty="0">
                <a:solidFill>
                  <a:schemeClr val="bg1"/>
                </a:solidFill>
              </a:rPr>
              <a:t> - </a:t>
            </a:r>
            <a:r>
              <a:rPr lang="ru-RU" sz="2400" dirty="0">
                <a:solidFill>
                  <a:schemeClr val="bg1"/>
                </a:solidFill>
              </a:rPr>
              <a:t>цвет фона элемента (значение); </a:t>
            </a:r>
          </a:p>
          <a:p>
            <a:r>
              <a:rPr lang="en-US" sz="2400" b="1" dirty="0">
                <a:solidFill>
                  <a:schemeClr val="bg1"/>
                </a:solidFill>
              </a:rPr>
              <a:t>background-image</a:t>
            </a:r>
            <a:r>
              <a:rPr lang="en-US" sz="2400" dirty="0">
                <a:solidFill>
                  <a:schemeClr val="bg1"/>
                </a:solidFill>
              </a:rPr>
              <a:t> - </a:t>
            </a:r>
            <a:r>
              <a:rPr lang="ru-RU" sz="2400" dirty="0">
                <a:solidFill>
                  <a:schemeClr val="bg1"/>
                </a:solidFill>
              </a:rPr>
              <a:t>изображение фон (</a:t>
            </a:r>
            <a:r>
              <a:rPr lang="en-US" sz="2400" dirty="0">
                <a:solidFill>
                  <a:schemeClr val="bg1"/>
                </a:solidFill>
              </a:rPr>
              <a:t>none, URL); </a:t>
            </a:r>
          </a:p>
          <a:p>
            <a:r>
              <a:rPr lang="en-US" sz="2400" b="1" dirty="0">
                <a:solidFill>
                  <a:schemeClr val="bg1"/>
                </a:solidFill>
              </a:rPr>
              <a:t>background-repeat</a:t>
            </a:r>
            <a:r>
              <a:rPr lang="en-US" sz="2400" dirty="0">
                <a:solidFill>
                  <a:schemeClr val="bg1"/>
                </a:solidFill>
              </a:rPr>
              <a:t> - </a:t>
            </a:r>
            <a:r>
              <a:rPr lang="ru-RU" sz="2400" dirty="0">
                <a:solidFill>
                  <a:schemeClr val="bg1"/>
                </a:solidFill>
              </a:rPr>
              <a:t>варианты повторения фонового изображения (</a:t>
            </a:r>
            <a:r>
              <a:rPr lang="en-US" sz="2400" dirty="0">
                <a:solidFill>
                  <a:schemeClr val="bg1"/>
                </a:solidFill>
              </a:rPr>
              <a:t>repeat, repeat-x, repeat-y, no-repeat); </a:t>
            </a:r>
          </a:p>
          <a:p>
            <a:r>
              <a:rPr lang="en-US" sz="2400" b="1" dirty="0">
                <a:solidFill>
                  <a:schemeClr val="bg1"/>
                </a:solidFill>
              </a:rPr>
              <a:t>background-attachment</a:t>
            </a:r>
            <a:r>
              <a:rPr lang="en-US" sz="2400" dirty="0">
                <a:solidFill>
                  <a:schemeClr val="bg1"/>
                </a:solidFill>
              </a:rPr>
              <a:t> - </a:t>
            </a:r>
            <a:r>
              <a:rPr lang="ru-RU" sz="2400" dirty="0">
                <a:solidFill>
                  <a:schemeClr val="bg1"/>
                </a:solidFill>
              </a:rPr>
              <a:t>возможность прокрутки фонового изображения (</a:t>
            </a:r>
            <a:r>
              <a:rPr lang="en-US" sz="2400" dirty="0">
                <a:solidFill>
                  <a:schemeClr val="bg1"/>
                </a:solidFill>
              </a:rPr>
              <a:t>scroll, fixed); </a:t>
            </a:r>
          </a:p>
          <a:p>
            <a:r>
              <a:rPr lang="en-US" sz="2400" b="1" dirty="0">
                <a:solidFill>
                  <a:schemeClr val="bg1"/>
                </a:solidFill>
              </a:rPr>
              <a:t>background-position</a:t>
            </a:r>
            <a:r>
              <a:rPr lang="en-US" sz="2400" dirty="0">
                <a:solidFill>
                  <a:schemeClr val="bg1"/>
                </a:solidFill>
              </a:rPr>
              <a:t> - </a:t>
            </a:r>
            <a:r>
              <a:rPr lang="ru-RU" sz="2400" dirty="0">
                <a:solidFill>
                  <a:schemeClr val="bg1"/>
                </a:solidFill>
              </a:rPr>
              <a:t>положение фонового изображения (%</a:t>
            </a:r>
            <a:r>
              <a:rPr lang="ru-RU" sz="2400" dirty="0" smtClean="0">
                <a:solidFill>
                  <a:schemeClr val="bg1"/>
                </a:solidFill>
              </a:rPr>
              <a:t>ширины, %</a:t>
            </a:r>
            <a:r>
              <a:rPr lang="ru-RU" sz="2400" dirty="0">
                <a:solidFill>
                  <a:schemeClr val="bg1"/>
                </a:solidFill>
              </a:rPr>
              <a:t>высоты, </a:t>
            </a:r>
            <a:r>
              <a:rPr lang="en-US" sz="2400" dirty="0">
                <a:solidFill>
                  <a:schemeClr val="bg1"/>
                </a:solidFill>
              </a:rPr>
              <a:t>top, middle, bottom, left, center, right); </a:t>
            </a:r>
          </a:p>
          <a:p>
            <a:r>
              <a:rPr lang="en-US" sz="2400" b="1" dirty="0">
                <a:solidFill>
                  <a:schemeClr val="bg1"/>
                </a:solidFill>
              </a:rPr>
              <a:t>background</a:t>
            </a:r>
            <a:r>
              <a:rPr lang="en-US" sz="2400" dirty="0">
                <a:solidFill>
                  <a:schemeClr val="bg1"/>
                </a:solidFill>
              </a:rPr>
              <a:t> - </a:t>
            </a:r>
            <a:r>
              <a:rPr lang="ru-RU" sz="2400" dirty="0">
                <a:solidFill>
                  <a:schemeClr val="bg1"/>
                </a:solidFill>
              </a:rPr>
              <a:t>обобщает вышеперечисленные свойства (любая комбинация из вышеперечисленных значений</a:t>
            </a:r>
            <a:r>
              <a:rPr lang="ru-RU" sz="2400" dirty="0" smtClean="0">
                <a:solidFill>
                  <a:schemeClr val="bg1"/>
                </a:solidFill>
              </a:rPr>
              <a:t>).</a:t>
            </a:r>
            <a:endParaRPr lang="ru-RU" sz="2400" dirty="0">
              <a:solidFill>
                <a:schemeClr val="bg1"/>
              </a:solidFill>
            </a:endParaRPr>
          </a:p>
        </p:txBody>
      </p:sp>
    </p:spTree>
    <p:extLst>
      <p:ext uri="{BB962C8B-B14F-4D97-AF65-F5344CB8AC3E}">
        <p14:creationId xmlns:p14="http://schemas.microsoft.com/office/powerpoint/2010/main" val="1369805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915816" y="287530"/>
            <a:ext cx="2687467" cy="523220"/>
          </a:xfrm>
          <a:prstGeom prst="rect">
            <a:avLst/>
          </a:prstGeom>
        </p:spPr>
        <p:txBody>
          <a:bodyPr wrap="none">
            <a:spAutoFit/>
          </a:bodyPr>
          <a:lstStyle/>
          <a:p>
            <a:r>
              <a:rPr lang="ru-RU" sz="2800" b="1" dirty="0">
                <a:solidFill>
                  <a:schemeClr val="bg1"/>
                </a:solidFill>
              </a:rPr>
              <a:t>Свойства </a:t>
            </a:r>
            <a:r>
              <a:rPr lang="ru-RU" sz="2800" b="1" dirty="0" smtClean="0">
                <a:solidFill>
                  <a:schemeClr val="bg1"/>
                </a:solidFill>
              </a:rPr>
              <a:t>блока.</a:t>
            </a:r>
            <a:endParaRPr lang="ru-RU" sz="2800" b="1" dirty="0">
              <a:solidFill>
                <a:schemeClr val="bg1"/>
              </a:solidFill>
            </a:endParaRPr>
          </a:p>
        </p:txBody>
      </p:sp>
      <p:sp>
        <p:nvSpPr>
          <p:cNvPr id="3" name="Прямоугольник 2"/>
          <p:cNvSpPr/>
          <p:nvPr/>
        </p:nvSpPr>
        <p:spPr>
          <a:xfrm>
            <a:off x="0" y="820264"/>
            <a:ext cx="8892480" cy="6001643"/>
          </a:xfrm>
          <a:prstGeom prst="rect">
            <a:avLst/>
          </a:prstGeom>
        </p:spPr>
        <p:txBody>
          <a:bodyPr wrap="square">
            <a:spAutoFit/>
          </a:bodyPr>
          <a:lstStyle/>
          <a:p>
            <a:r>
              <a:rPr lang="en-US" sz="2400" b="1" dirty="0">
                <a:solidFill>
                  <a:schemeClr val="bg1"/>
                </a:solidFill>
              </a:rPr>
              <a:t>margin-top</a:t>
            </a:r>
            <a:r>
              <a:rPr lang="en-US" sz="2400" dirty="0">
                <a:solidFill>
                  <a:schemeClr val="bg1"/>
                </a:solidFill>
              </a:rPr>
              <a:t> - </a:t>
            </a:r>
            <a:r>
              <a:rPr lang="ru-RU" sz="2400" dirty="0">
                <a:solidFill>
                  <a:schemeClr val="bg1"/>
                </a:solidFill>
              </a:rPr>
              <a:t>определяет отступ сверху (значение, %, </a:t>
            </a:r>
            <a:r>
              <a:rPr lang="en-US" sz="2400" dirty="0">
                <a:solidFill>
                  <a:schemeClr val="bg1"/>
                </a:solidFill>
              </a:rPr>
              <a:t>auto); </a:t>
            </a:r>
          </a:p>
          <a:p>
            <a:r>
              <a:rPr lang="en-US" sz="2400" b="1" dirty="0">
                <a:solidFill>
                  <a:schemeClr val="bg1"/>
                </a:solidFill>
              </a:rPr>
              <a:t>margin-right</a:t>
            </a:r>
            <a:r>
              <a:rPr lang="en-US" sz="2400" dirty="0">
                <a:solidFill>
                  <a:schemeClr val="bg1"/>
                </a:solidFill>
              </a:rPr>
              <a:t> - </a:t>
            </a:r>
            <a:r>
              <a:rPr lang="ru-RU" sz="2400" dirty="0">
                <a:solidFill>
                  <a:schemeClr val="bg1"/>
                </a:solidFill>
              </a:rPr>
              <a:t>определяет отступ справа (значение, %, </a:t>
            </a:r>
            <a:r>
              <a:rPr lang="en-US" sz="2400" dirty="0">
                <a:solidFill>
                  <a:schemeClr val="bg1"/>
                </a:solidFill>
              </a:rPr>
              <a:t>auto); </a:t>
            </a:r>
          </a:p>
          <a:p>
            <a:r>
              <a:rPr lang="en-US" sz="2400" b="1" dirty="0">
                <a:solidFill>
                  <a:schemeClr val="bg1"/>
                </a:solidFill>
              </a:rPr>
              <a:t>margin-bottom</a:t>
            </a:r>
            <a:r>
              <a:rPr lang="en-US" sz="2400" dirty="0">
                <a:solidFill>
                  <a:schemeClr val="bg1"/>
                </a:solidFill>
              </a:rPr>
              <a:t> - </a:t>
            </a:r>
            <a:r>
              <a:rPr lang="ru-RU" sz="2400" dirty="0">
                <a:solidFill>
                  <a:schemeClr val="bg1"/>
                </a:solidFill>
              </a:rPr>
              <a:t>определяет отступ снизу (значение, %, </a:t>
            </a:r>
            <a:r>
              <a:rPr lang="en-US" sz="2400" dirty="0">
                <a:solidFill>
                  <a:schemeClr val="bg1"/>
                </a:solidFill>
              </a:rPr>
              <a:t>auto); </a:t>
            </a:r>
          </a:p>
          <a:p>
            <a:r>
              <a:rPr lang="en-US" sz="2400" b="1" dirty="0">
                <a:solidFill>
                  <a:schemeClr val="bg1"/>
                </a:solidFill>
              </a:rPr>
              <a:t>margin-left</a:t>
            </a:r>
            <a:r>
              <a:rPr lang="en-US" sz="2400" dirty="0">
                <a:solidFill>
                  <a:schemeClr val="bg1"/>
                </a:solidFill>
              </a:rPr>
              <a:t> - </a:t>
            </a:r>
            <a:r>
              <a:rPr lang="ru-RU" sz="2400" dirty="0">
                <a:solidFill>
                  <a:schemeClr val="bg1"/>
                </a:solidFill>
              </a:rPr>
              <a:t>определяет отступ слева (значение, %, </a:t>
            </a:r>
            <a:r>
              <a:rPr lang="en-US" sz="2400" dirty="0">
                <a:solidFill>
                  <a:schemeClr val="bg1"/>
                </a:solidFill>
              </a:rPr>
              <a:t>auto); </a:t>
            </a:r>
          </a:p>
          <a:p>
            <a:r>
              <a:rPr lang="en-US" sz="2400" b="1" dirty="0">
                <a:solidFill>
                  <a:schemeClr val="bg1"/>
                </a:solidFill>
              </a:rPr>
              <a:t>margin </a:t>
            </a:r>
            <a:r>
              <a:rPr lang="en-US" sz="2400" dirty="0">
                <a:solidFill>
                  <a:schemeClr val="bg1"/>
                </a:solidFill>
              </a:rPr>
              <a:t>- </a:t>
            </a:r>
            <a:r>
              <a:rPr lang="ru-RU" sz="2400" dirty="0">
                <a:solidFill>
                  <a:schemeClr val="bg1"/>
                </a:solidFill>
              </a:rPr>
              <a:t>обобщает все вышеперечисленные свойства; </a:t>
            </a:r>
          </a:p>
          <a:p>
            <a:r>
              <a:rPr lang="en-US" sz="2400" b="1" dirty="0">
                <a:solidFill>
                  <a:schemeClr val="bg1"/>
                </a:solidFill>
              </a:rPr>
              <a:t>padding-top</a:t>
            </a:r>
            <a:r>
              <a:rPr lang="en-US" sz="2400" dirty="0">
                <a:solidFill>
                  <a:schemeClr val="bg1"/>
                </a:solidFill>
              </a:rPr>
              <a:t> - </a:t>
            </a:r>
            <a:r>
              <a:rPr lang="ru-RU" sz="2400" dirty="0">
                <a:solidFill>
                  <a:schemeClr val="bg1"/>
                </a:solidFill>
              </a:rPr>
              <a:t>отступ от верхнего </a:t>
            </a:r>
            <a:r>
              <a:rPr lang="en-US" sz="2400" dirty="0">
                <a:solidFill>
                  <a:schemeClr val="bg1"/>
                </a:solidFill>
              </a:rPr>
              <a:t>border'</a:t>
            </a:r>
            <a:r>
              <a:rPr lang="ru-RU" sz="2400" dirty="0">
                <a:solidFill>
                  <a:schemeClr val="bg1"/>
                </a:solidFill>
              </a:rPr>
              <a:t>а (значение, %); </a:t>
            </a:r>
          </a:p>
          <a:p>
            <a:r>
              <a:rPr lang="en-US" sz="2400" b="1" dirty="0">
                <a:solidFill>
                  <a:schemeClr val="bg1"/>
                </a:solidFill>
              </a:rPr>
              <a:t>padding-right</a:t>
            </a:r>
            <a:r>
              <a:rPr lang="en-US" sz="2400" dirty="0">
                <a:solidFill>
                  <a:schemeClr val="bg1"/>
                </a:solidFill>
              </a:rPr>
              <a:t> - </a:t>
            </a:r>
            <a:r>
              <a:rPr lang="ru-RU" sz="2400" dirty="0">
                <a:solidFill>
                  <a:schemeClr val="bg1"/>
                </a:solidFill>
              </a:rPr>
              <a:t>отступ от правого </a:t>
            </a:r>
            <a:r>
              <a:rPr lang="en-US" sz="2400" dirty="0">
                <a:solidFill>
                  <a:schemeClr val="bg1"/>
                </a:solidFill>
              </a:rPr>
              <a:t>border'</a:t>
            </a:r>
            <a:r>
              <a:rPr lang="ru-RU" sz="2400" dirty="0">
                <a:solidFill>
                  <a:schemeClr val="bg1"/>
                </a:solidFill>
              </a:rPr>
              <a:t>а (значение, %); </a:t>
            </a:r>
          </a:p>
          <a:p>
            <a:r>
              <a:rPr lang="en-US" sz="2400" b="1" dirty="0">
                <a:solidFill>
                  <a:schemeClr val="bg1"/>
                </a:solidFill>
              </a:rPr>
              <a:t>padding-bottom</a:t>
            </a:r>
            <a:r>
              <a:rPr lang="en-US" sz="2400" dirty="0">
                <a:solidFill>
                  <a:schemeClr val="bg1"/>
                </a:solidFill>
              </a:rPr>
              <a:t> - </a:t>
            </a:r>
            <a:r>
              <a:rPr lang="ru-RU" sz="2400" dirty="0">
                <a:solidFill>
                  <a:schemeClr val="bg1"/>
                </a:solidFill>
              </a:rPr>
              <a:t>отступ от нижнего </a:t>
            </a:r>
            <a:r>
              <a:rPr lang="en-US" sz="2400" dirty="0">
                <a:solidFill>
                  <a:schemeClr val="bg1"/>
                </a:solidFill>
              </a:rPr>
              <a:t>border'</a:t>
            </a:r>
            <a:r>
              <a:rPr lang="ru-RU" sz="2400" dirty="0">
                <a:solidFill>
                  <a:schemeClr val="bg1"/>
                </a:solidFill>
              </a:rPr>
              <a:t>а (значение, %); </a:t>
            </a:r>
          </a:p>
          <a:p>
            <a:r>
              <a:rPr lang="en-US" sz="2400" b="1" dirty="0">
                <a:solidFill>
                  <a:schemeClr val="bg1"/>
                </a:solidFill>
              </a:rPr>
              <a:t>padding-left</a:t>
            </a:r>
            <a:r>
              <a:rPr lang="en-US" sz="2400" dirty="0">
                <a:solidFill>
                  <a:schemeClr val="bg1"/>
                </a:solidFill>
              </a:rPr>
              <a:t> - </a:t>
            </a:r>
            <a:r>
              <a:rPr lang="ru-RU" sz="2400" dirty="0">
                <a:solidFill>
                  <a:schemeClr val="bg1"/>
                </a:solidFill>
              </a:rPr>
              <a:t>отступ от левого </a:t>
            </a:r>
            <a:r>
              <a:rPr lang="en-US" sz="2400" dirty="0">
                <a:solidFill>
                  <a:schemeClr val="bg1"/>
                </a:solidFill>
              </a:rPr>
              <a:t>border'</a:t>
            </a:r>
            <a:r>
              <a:rPr lang="ru-RU" sz="2400" dirty="0">
                <a:solidFill>
                  <a:schemeClr val="bg1"/>
                </a:solidFill>
              </a:rPr>
              <a:t>а (значение, %); </a:t>
            </a:r>
          </a:p>
          <a:p>
            <a:r>
              <a:rPr lang="en-US" sz="2400" b="1" dirty="0">
                <a:solidFill>
                  <a:schemeClr val="bg1"/>
                </a:solidFill>
              </a:rPr>
              <a:t>padding</a:t>
            </a:r>
            <a:r>
              <a:rPr lang="en-US" sz="2400" dirty="0">
                <a:solidFill>
                  <a:schemeClr val="bg1"/>
                </a:solidFill>
              </a:rPr>
              <a:t> - </a:t>
            </a:r>
            <a:r>
              <a:rPr lang="ru-RU" sz="2400" dirty="0">
                <a:solidFill>
                  <a:schemeClr val="bg1"/>
                </a:solidFill>
              </a:rPr>
              <a:t>обобщает все вышеперечисленные свойства; </a:t>
            </a:r>
          </a:p>
          <a:p>
            <a:r>
              <a:rPr lang="en-US" sz="2400" b="1" dirty="0">
                <a:solidFill>
                  <a:schemeClr val="bg1"/>
                </a:solidFill>
              </a:rPr>
              <a:t>border-top-width</a:t>
            </a:r>
            <a:r>
              <a:rPr lang="en-US" sz="2400" dirty="0">
                <a:solidFill>
                  <a:schemeClr val="bg1"/>
                </a:solidFill>
              </a:rPr>
              <a:t> - </a:t>
            </a:r>
            <a:r>
              <a:rPr lang="ru-RU" sz="2400" dirty="0">
                <a:solidFill>
                  <a:schemeClr val="bg1"/>
                </a:solidFill>
              </a:rPr>
              <a:t>толщина верхнего </a:t>
            </a:r>
            <a:r>
              <a:rPr lang="en-US" sz="2400" dirty="0">
                <a:solidFill>
                  <a:schemeClr val="bg1"/>
                </a:solidFill>
              </a:rPr>
              <a:t>border'</a:t>
            </a:r>
            <a:r>
              <a:rPr lang="ru-RU" sz="2400" dirty="0">
                <a:solidFill>
                  <a:schemeClr val="bg1"/>
                </a:solidFill>
              </a:rPr>
              <a:t>а (значение, </a:t>
            </a:r>
            <a:r>
              <a:rPr lang="en-US" sz="2400" dirty="0">
                <a:solidFill>
                  <a:schemeClr val="bg1"/>
                </a:solidFill>
              </a:rPr>
              <a:t>thin, medium, thick); </a:t>
            </a:r>
          </a:p>
          <a:p>
            <a:r>
              <a:rPr lang="en-US" sz="2400" b="1" dirty="0">
                <a:solidFill>
                  <a:schemeClr val="bg1"/>
                </a:solidFill>
              </a:rPr>
              <a:t>border-right-width</a:t>
            </a:r>
            <a:r>
              <a:rPr lang="en-US" sz="2400" dirty="0">
                <a:solidFill>
                  <a:schemeClr val="bg1"/>
                </a:solidFill>
              </a:rPr>
              <a:t> - </a:t>
            </a:r>
            <a:r>
              <a:rPr lang="ru-RU" sz="2400" dirty="0">
                <a:solidFill>
                  <a:schemeClr val="bg1"/>
                </a:solidFill>
              </a:rPr>
              <a:t>толщина правого </a:t>
            </a:r>
            <a:r>
              <a:rPr lang="en-US" sz="2400" dirty="0">
                <a:solidFill>
                  <a:schemeClr val="bg1"/>
                </a:solidFill>
              </a:rPr>
              <a:t>border'</a:t>
            </a:r>
            <a:r>
              <a:rPr lang="ru-RU" sz="2400" dirty="0">
                <a:solidFill>
                  <a:schemeClr val="bg1"/>
                </a:solidFill>
              </a:rPr>
              <a:t>а (значение, </a:t>
            </a:r>
            <a:r>
              <a:rPr lang="en-US" sz="2400" dirty="0">
                <a:solidFill>
                  <a:schemeClr val="bg1"/>
                </a:solidFill>
              </a:rPr>
              <a:t>thin, medium, thick); </a:t>
            </a:r>
          </a:p>
          <a:p>
            <a:r>
              <a:rPr lang="en-US" sz="2400" b="1" dirty="0">
                <a:solidFill>
                  <a:schemeClr val="bg1"/>
                </a:solidFill>
              </a:rPr>
              <a:t>border-bottom-width</a:t>
            </a:r>
            <a:r>
              <a:rPr lang="en-US" sz="2400" dirty="0">
                <a:solidFill>
                  <a:schemeClr val="bg1"/>
                </a:solidFill>
              </a:rPr>
              <a:t> - </a:t>
            </a:r>
            <a:r>
              <a:rPr lang="ru-RU" sz="2400" dirty="0">
                <a:solidFill>
                  <a:schemeClr val="bg1"/>
                </a:solidFill>
              </a:rPr>
              <a:t>толщина нижнего </a:t>
            </a:r>
            <a:r>
              <a:rPr lang="en-US" sz="2400" dirty="0">
                <a:solidFill>
                  <a:schemeClr val="bg1"/>
                </a:solidFill>
              </a:rPr>
              <a:t>border'</a:t>
            </a:r>
            <a:r>
              <a:rPr lang="ru-RU" sz="2400" dirty="0">
                <a:solidFill>
                  <a:schemeClr val="bg1"/>
                </a:solidFill>
              </a:rPr>
              <a:t>а (значение, </a:t>
            </a:r>
            <a:r>
              <a:rPr lang="en-US" sz="2400" dirty="0">
                <a:solidFill>
                  <a:schemeClr val="bg1"/>
                </a:solidFill>
              </a:rPr>
              <a:t>thin, medium, thick); </a:t>
            </a:r>
          </a:p>
        </p:txBody>
      </p:sp>
    </p:spTree>
    <p:extLst>
      <p:ext uri="{BB962C8B-B14F-4D97-AF65-F5344CB8AC3E}">
        <p14:creationId xmlns:p14="http://schemas.microsoft.com/office/powerpoint/2010/main" val="9240044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27384"/>
            <a:ext cx="9144000" cy="6924973"/>
          </a:xfrm>
          <a:prstGeom prst="rect">
            <a:avLst/>
          </a:prstGeom>
        </p:spPr>
        <p:txBody>
          <a:bodyPr wrap="square">
            <a:spAutoFit/>
          </a:bodyPr>
          <a:lstStyle/>
          <a:p>
            <a:r>
              <a:rPr lang="en-US" sz="2400" b="1" dirty="0" smtClean="0">
                <a:solidFill>
                  <a:schemeClr val="bg1"/>
                </a:solidFill>
              </a:rPr>
              <a:t>border-left-width</a:t>
            </a:r>
            <a:r>
              <a:rPr lang="en-US" sz="2400" dirty="0" smtClean="0">
                <a:solidFill>
                  <a:schemeClr val="bg1"/>
                </a:solidFill>
              </a:rPr>
              <a:t>-</a:t>
            </a:r>
            <a:r>
              <a:rPr lang="ru-RU" sz="2200" dirty="0" smtClean="0">
                <a:solidFill>
                  <a:schemeClr val="bg1"/>
                </a:solidFill>
              </a:rPr>
              <a:t>толщина </a:t>
            </a:r>
            <a:r>
              <a:rPr lang="ru-RU" sz="2200" dirty="0">
                <a:solidFill>
                  <a:schemeClr val="bg1"/>
                </a:solidFill>
              </a:rPr>
              <a:t>левого </a:t>
            </a:r>
            <a:r>
              <a:rPr lang="en-US" sz="2200" dirty="0">
                <a:solidFill>
                  <a:schemeClr val="bg1"/>
                </a:solidFill>
              </a:rPr>
              <a:t>border'</a:t>
            </a:r>
            <a:r>
              <a:rPr lang="ru-RU" sz="2200" dirty="0">
                <a:solidFill>
                  <a:schemeClr val="bg1"/>
                </a:solidFill>
              </a:rPr>
              <a:t>а </a:t>
            </a:r>
            <a:r>
              <a:rPr lang="ru-RU" sz="2200" dirty="0" smtClean="0">
                <a:solidFill>
                  <a:schemeClr val="bg1"/>
                </a:solidFill>
              </a:rPr>
              <a:t>значение</a:t>
            </a:r>
            <a:r>
              <a:rPr lang="ru-RU" sz="2200" dirty="0">
                <a:solidFill>
                  <a:schemeClr val="bg1"/>
                </a:solidFill>
              </a:rPr>
              <a:t>, </a:t>
            </a:r>
            <a:r>
              <a:rPr lang="en-US" sz="2200" dirty="0">
                <a:solidFill>
                  <a:schemeClr val="bg1"/>
                </a:solidFill>
              </a:rPr>
              <a:t>thin, medium, thick); </a:t>
            </a:r>
          </a:p>
          <a:p>
            <a:r>
              <a:rPr lang="en-US" sz="2400" b="1" dirty="0">
                <a:solidFill>
                  <a:schemeClr val="bg1"/>
                </a:solidFill>
              </a:rPr>
              <a:t>border-width</a:t>
            </a:r>
            <a:r>
              <a:rPr lang="en-US" sz="2400" dirty="0">
                <a:solidFill>
                  <a:schemeClr val="bg1"/>
                </a:solidFill>
              </a:rPr>
              <a:t> - </a:t>
            </a:r>
            <a:r>
              <a:rPr lang="ru-RU" sz="2200" dirty="0">
                <a:solidFill>
                  <a:schemeClr val="bg1"/>
                </a:solidFill>
              </a:rPr>
              <a:t>обобщает все вышеперечисленные свойства; </a:t>
            </a:r>
          </a:p>
          <a:p>
            <a:r>
              <a:rPr lang="en-US" sz="2400" b="1" dirty="0">
                <a:solidFill>
                  <a:schemeClr val="bg1"/>
                </a:solidFill>
              </a:rPr>
              <a:t>border-color</a:t>
            </a:r>
            <a:r>
              <a:rPr lang="en-US" sz="2400" dirty="0">
                <a:solidFill>
                  <a:schemeClr val="bg1"/>
                </a:solidFill>
              </a:rPr>
              <a:t> - </a:t>
            </a:r>
            <a:r>
              <a:rPr lang="ru-RU" sz="2200" dirty="0">
                <a:solidFill>
                  <a:schemeClr val="bg1"/>
                </a:solidFill>
              </a:rPr>
              <a:t>Цвет </a:t>
            </a:r>
            <a:r>
              <a:rPr lang="en-US" sz="2200" dirty="0">
                <a:solidFill>
                  <a:schemeClr val="bg1"/>
                </a:solidFill>
              </a:rPr>
              <a:t>border'</a:t>
            </a:r>
            <a:r>
              <a:rPr lang="ru-RU" sz="2200" dirty="0">
                <a:solidFill>
                  <a:schemeClr val="bg1"/>
                </a:solidFill>
              </a:rPr>
              <a:t>а. (значение); </a:t>
            </a:r>
          </a:p>
          <a:p>
            <a:r>
              <a:rPr lang="en-US" sz="2400" b="1" dirty="0">
                <a:solidFill>
                  <a:schemeClr val="bg1"/>
                </a:solidFill>
              </a:rPr>
              <a:t>border-style</a:t>
            </a:r>
            <a:r>
              <a:rPr lang="en-US" sz="2400" dirty="0">
                <a:solidFill>
                  <a:schemeClr val="bg1"/>
                </a:solidFill>
              </a:rPr>
              <a:t> - </a:t>
            </a:r>
            <a:r>
              <a:rPr lang="ru-RU" sz="2200" dirty="0">
                <a:solidFill>
                  <a:schemeClr val="bg1"/>
                </a:solidFill>
              </a:rPr>
              <a:t>стиль </a:t>
            </a:r>
            <a:r>
              <a:rPr lang="en-US" sz="2200" dirty="0">
                <a:solidFill>
                  <a:schemeClr val="bg1"/>
                </a:solidFill>
              </a:rPr>
              <a:t>border'</a:t>
            </a:r>
            <a:r>
              <a:rPr lang="ru-RU" sz="2200" dirty="0" err="1">
                <a:solidFill>
                  <a:schemeClr val="bg1"/>
                </a:solidFill>
              </a:rPr>
              <a:t>ов</a:t>
            </a:r>
            <a:r>
              <a:rPr lang="ru-RU" sz="2200" dirty="0">
                <a:solidFill>
                  <a:schemeClr val="bg1"/>
                </a:solidFill>
              </a:rPr>
              <a:t> (</a:t>
            </a:r>
            <a:r>
              <a:rPr lang="en-US" sz="2200" dirty="0">
                <a:solidFill>
                  <a:schemeClr val="bg1"/>
                </a:solidFill>
              </a:rPr>
              <a:t>none, dotted, dashed, solid, double, groove, ridge, inset, outset); </a:t>
            </a:r>
          </a:p>
          <a:p>
            <a:r>
              <a:rPr lang="en-US" sz="2400" b="1" dirty="0">
                <a:solidFill>
                  <a:schemeClr val="bg1"/>
                </a:solidFill>
              </a:rPr>
              <a:t>border-top</a:t>
            </a:r>
            <a:r>
              <a:rPr lang="en-US" sz="2400" dirty="0">
                <a:solidFill>
                  <a:schemeClr val="bg1"/>
                </a:solidFill>
              </a:rPr>
              <a:t> - </a:t>
            </a:r>
            <a:r>
              <a:rPr lang="ru-RU" sz="2200" dirty="0">
                <a:solidFill>
                  <a:schemeClr val="bg1"/>
                </a:solidFill>
              </a:rPr>
              <a:t>обобщает вышеперечисленные свойства для верхнего </a:t>
            </a:r>
            <a:r>
              <a:rPr lang="en-US" sz="2200" dirty="0">
                <a:solidFill>
                  <a:schemeClr val="bg1"/>
                </a:solidFill>
              </a:rPr>
              <a:t>border'</a:t>
            </a:r>
            <a:r>
              <a:rPr lang="ru-RU" sz="2200" dirty="0">
                <a:solidFill>
                  <a:schemeClr val="bg1"/>
                </a:solidFill>
              </a:rPr>
              <a:t>а; </a:t>
            </a:r>
          </a:p>
          <a:p>
            <a:r>
              <a:rPr lang="en-US" sz="2400" b="1" dirty="0">
                <a:solidFill>
                  <a:schemeClr val="bg1"/>
                </a:solidFill>
              </a:rPr>
              <a:t>border-right</a:t>
            </a:r>
            <a:r>
              <a:rPr lang="en-US" sz="2400" dirty="0">
                <a:solidFill>
                  <a:schemeClr val="bg1"/>
                </a:solidFill>
              </a:rPr>
              <a:t> -</a:t>
            </a:r>
            <a:r>
              <a:rPr lang="ru-RU" sz="2200" dirty="0">
                <a:solidFill>
                  <a:schemeClr val="bg1"/>
                </a:solidFill>
              </a:rPr>
              <a:t>обобщает вышеперечисленные свойства для правого </a:t>
            </a:r>
            <a:r>
              <a:rPr lang="en-US" sz="2200" dirty="0">
                <a:solidFill>
                  <a:schemeClr val="bg1"/>
                </a:solidFill>
              </a:rPr>
              <a:t>border'</a:t>
            </a:r>
            <a:r>
              <a:rPr lang="ru-RU" sz="2200" dirty="0">
                <a:solidFill>
                  <a:schemeClr val="bg1"/>
                </a:solidFill>
              </a:rPr>
              <a:t>а; </a:t>
            </a:r>
          </a:p>
          <a:p>
            <a:r>
              <a:rPr lang="en-US" sz="2400" b="1" dirty="0">
                <a:solidFill>
                  <a:schemeClr val="bg1"/>
                </a:solidFill>
              </a:rPr>
              <a:t>border-left</a:t>
            </a:r>
            <a:r>
              <a:rPr lang="en-US" sz="2400" dirty="0">
                <a:solidFill>
                  <a:schemeClr val="bg1"/>
                </a:solidFill>
              </a:rPr>
              <a:t> - </a:t>
            </a:r>
            <a:r>
              <a:rPr lang="ru-RU" sz="2200" dirty="0">
                <a:solidFill>
                  <a:schemeClr val="bg1"/>
                </a:solidFill>
              </a:rPr>
              <a:t>обобщает вышеперечисленные свойства для левого </a:t>
            </a:r>
            <a:r>
              <a:rPr lang="en-US" sz="2200" dirty="0">
                <a:solidFill>
                  <a:schemeClr val="bg1"/>
                </a:solidFill>
              </a:rPr>
              <a:t>border'</a:t>
            </a:r>
            <a:r>
              <a:rPr lang="ru-RU" sz="2200" dirty="0">
                <a:solidFill>
                  <a:schemeClr val="bg1"/>
                </a:solidFill>
              </a:rPr>
              <a:t>а; </a:t>
            </a:r>
          </a:p>
          <a:p>
            <a:r>
              <a:rPr lang="en-US" sz="2400" b="1" dirty="0">
                <a:solidFill>
                  <a:schemeClr val="bg1"/>
                </a:solidFill>
              </a:rPr>
              <a:t>border-bottom</a:t>
            </a:r>
            <a:r>
              <a:rPr lang="en-US" sz="2400" dirty="0">
                <a:solidFill>
                  <a:schemeClr val="bg1"/>
                </a:solidFill>
              </a:rPr>
              <a:t> - </a:t>
            </a:r>
            <a:r>
              <a:rPr lang="ru-RU" sz="2200" dirty="0">
                <a:solidFill>
                  <a:schemeClr val="bg1"/>
                </a:solidFill>
              </a:rPr>
              <a:t>обобщает вышеперечисленные свойства для нижнего </a:t>
            </a:r>
            <a:r>
              <a:rPr lang="en-US" sz="2200" dirty="0">
                <a:solidFill>
                  <a:schemeClr val="bg1"/>
                </a:solidFill>
              </a:rPr>
              <a:t>border'</a:t>
            </a:r>
            <a:r>
              <a:rPr lang="ru-RU" sz="2200" dirty="0">
                <a:solidFill>
                  <a:schemeClr val="bg1"/>
                </a:solidFill>
              </a:rPr>
              <a:t>а; </a:t>
            </a:r>
          </a:p>
          <a:p>
            <a:r>
              <a:rPr lang="en-US" sz="2400" b="1" dirty="0">
                <a:solidFill>
                  <a:schemeClr val="bg1"/>
                </a:solidFill>
              </a:rPr>
              <a:t>border</a:t>
            </a:r>
            <a:r>
              <a:rPr lang="en-US" sz="2400" dirty="0">
                <a:solidFill>
                  <a:schemeClr val="bg1"/>
                </a:solidFill>
              </a:rPr>
              <a:t> - </a:t>
            </a:r>
            <a:r>
              <a:rPr lang="ru-RU" sz="2200" dirty="0">
                <a:solidFill>
                  <a:schemeClr val="bg1"/>
                </a:solidFill>
              </a:rPr>
              <a:t>обобщает все вышеперечисленные свойства; </a:t>
            </a:r>
          </a:p>
          <a:p>
            <a:r>
              <a:rPr lang="en-US" sz="2400" b="1" dirty="0">
                <a:solidFill>
                  <a:schemeClr val="bg1"/>
                </a:solidFill>
              </a:rPr>
              <a:t>width</a:t>
            </a:r>
            <a:r>
              <a:rPr lang="en-US" sz="2400" dirty="0">
                <a:solidFill>
                  <a:schemeClr val="bg1"/>
                </a:solidFill>
              </a:rPr>
              <a:t> - </a:t>
            </a:r>
            <a:r>
              <a:rPr lang="ru-RU" sz="2200" dirty="0">
                <a:solidFill>
                  <a:schemeClr val="bg1"/>
                </a:solidFill>
              </a:rPr>
              <a:t>ширина элемента (значение, %); </a:t>
            </a:r>
          </a:p>
          <a:p>
            <a:r>
              <a:rPr lang="en-US" sz="2400" b="1" dirty="0">
                <a:solidFill>
                  <a:schemeClr val="bg1"/>
                </a:solidFill>
              </a:rPr>
              <a:t>height</a:t>
            </a:r>
            <a:r>
              <a:rPr lang="en-US" sz="2400" dirty="0">
                <a:solidFill>
                  <a:schemeClr val="bg1"/>
                </a:solidFill>
              </a:rPr>
              <a:t> - </a:t>
            </a:r>
            <a:r>
              <a:rPr lang="ru-RU" sz="2200" dirty="0">
                <a:solidFill>
                  <a:schemeClr val="bg1"/>
                </a:solidFill>
              </a:rPr>
              <a:t>высота элемента (значение, %); </a:t>
            </a:r>
          </a:p>
          <a:p>
            <a:r>
              <a:rPr lang="en-US" sz="2400" b="1" dirty="0">
                <a:solidFill>
                  <a:schemeClr val="bg1"/>
                </a:solidFill>
              </a:rPr>
              <a:t>float</a:t>
            </a:r>
            <a:r>
              <a:rPr lang="en-US" sz="2400" dirty="0">
                <a:solidFill>
                  <a:schemeClr val="bg1"/>
                </a:solidFill>
              </a:rPr>
              <a:t> - </a:t>
            </a:r>
            <a:r>
              <a:rPr lang="ru-RU" sz="2200" dirty="0">
                <a:solidFill>
                  <a:schemeClr val="bg1"/>
                </a:solidFill>
              </a:rPr>
              <a:t>расположение элемента (</a:t>
            </a:r>
            <a:r>
              <a:rPr lang="en-US" sz="2200" dirty="0">
                <a:solidFill>
                  <a:schemeClr val="bg1"/>
                </a:solidFill>
              </a:rPr>
              <a:t>left, right, none); </a:t>
            </a:r>
          </a:p>
          <a:p>
            <a:r>
              <a:rPr lang="en-US" sz="2400" b="1" dirty="0">
                <a:solidFill>
                  <a:schemeClr val="bg1"/>
                </a:solidFill>
              </a:rPr>
              <a:t>c</a:t>
            </a:r>
            <a:r>
              <a:rPr lang="en-US" sz="2400" b="1" dirty="0" smtClean="0">
                <a:solidFill>
                  <a:schemeClr val="bg1"/>
                </a:solidFill>
              </a:rPr>
              <a:t>lear</a:t>
            </a:r>
            <a:r>
              <a:rPr lang="ru-RU" sz="2400" b="1" dirty="0" smtClean="0">
                <a:solidFill>
                  <a:schemeClr val="bg1"/>
                </a:solidFill>
              </a:rPr>
              <a:t> </a:t>
            </a:r>
            <a:r>
              <a:rPr lang="en-US" sz="2400" dirty="0" smtClean="0">
                <a:solidFill>
                  <a:schemeClr val="bg1"/>
                </a:solidFill>
              </a:rPr>
              <a:t>-</a:t>
            </a:r>
            <a:r>
              <a:rPr lang="ru-RU" sz="2400" dirty="0" smtClean="0">
                <a:solidFill>
                  <a:schemeClr val="bg1"/>
                </a:solidFill>
              </a:rPr>
              <a:t> </a:t>
            </a:r>
            <a:r>
              <a:rPr lang="ru-RU" sz="2200" dirty="0" smtClean="0">
                <a:solidFill>
                  <a:schemeClr val="bg1"/>
                </a:solidFill>
              </a:rPr>
              <a:t>расположение </a:t>
            </a:r>
            <a:r>
              <a:rPr lang="ru-RU" sz="2200" dirty="0">
                <a:solidFill>
                  <a:schemeClr val="bg1"/>
                </a:solidFill>
              </a:rPr>
              <a:t>других элементов вокруг </a:t>
            </a:r>
            <a:r>
              <a:rPr lang="ru-RU" sz="2200" dirty="0" smtClean="0">
                <a:solidFill>
                  <a:schemeClr val="bg1"/>
                </a:solidFill>
              </a:rPr>
              <a:t>данного (</a:t>
            </a:r>
            <a:r>
              <a:rPr lang="en-US" sz="2200" dirty="0" smtClean="0">
                <a:solidFill>
                  <a:schemeClr val="bg1"/>
                </a:solidFill>
              </a:rPr>
              <a:t>left,</a:t>
            </a:r>
            <a:r>
              <a:rPr lang="ru-RU" sz="2200" dirty="0" smtClean="0">
                <a:solidFill>
                  <a:schemeClr val="bg1"/>
                </a:solidFill>
              </a:rPr>
              <a:t> </a:t>
            </a:r>
            <a:r>
              <a:rPr lang="en-US" sz="2200" dirty="0" smtClean="0">
                <a:solidFill>
                  <a:schemeClr val="bg1"/>
                </a:solidFill>
              </a:rPr>
              <a:t>right,</a:t>
            </a:r>
            <a:r>
              <a:rPr lang="ru-RU" sz="2200" dirty="0" smtClean="0">
                <a:solidFill>
                  <a:schemeClr val="bg1"/>
                </a:solidFill>
              </a:rPr>
              <a:t> </a:t>
            </a:r>
            <a:r>
              <a:rPr lang="en-US" sz="2200" dirty="0" smtClean="0">
                <a:solidFill>
                  <a:schemeClr val="bg1"/>
                </a:solidFill>
              </a:rPr>
              <a:t>both,</a:t>
            </a:r>
            <a:r>
              <a:rPr lang="ru-RU" sz="2200" dirty="0" smtClean="0">
                <a:solidFill>
                  <a:schemeClr val="bg1"/>
                </a:solidFill>
              </a:rPr>
              <a:t> </a:t>
            </a:r>
            <a:r>
              <a:rPr lang="en-US" sz="2200" dirty="0" smtClean="0">
                <a:solidFill>
                  <a:schemeClr val="bg1"/>
                </a:solidFill>
              </a:rPr>
              <a:t>none)</a:t>
            </a:r>
            <a:r>
              <a:rPr lang="ru-RU" sz="2200" dirty="0" smtClean="0">
                <a:solidFill>
                  <a:schemeClr val="bg1"/>
                </a:solidFill>
              </a:rPr>
              <a:t>.</a:t>
            </a:r>
            <a:endParaRPr lang="ru-RU" sz="2200" dirty="0">
              <a:solidFill>
                <a:schemeClr val="bg1"/>
              </a:solidFill>
            </a:endParaRPr>
          </a:p>
        </p:txBody>
      </p:sp>
    </p:spTree>
    <p:extLst>
      <p:ext uri="{BB962C8B-B14F-4D97-AF65-F5344CB8AC3E}">
        <p14:creationId xmlns:p14="http://schemas.microsoft.com/office/powerpoint/2010/main" val="28827885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979712" y="404664"/>
            <a:ext cx="5014258" cy="523220"/>
          </a:xfrm>
          <a:prstGeom prst="rect">
            <a:avLst/>
          </a:prstGeom>
        </p:spPr>
        <p:txBody>
          <a:bodyPr wrap="none">
            <a:spAutoFit/>
          </a:bodyPr>
          <a:lstStyle/>
          <a:p>
            <a:r>
              <a:rPr lang="ru-RU" sz="2800" b="1" dirty="0">
                <a:solidFill>
                  <a:schemeClr val="bg1"/>
                </a:solidFill>
              </a:rPr>
              <a:t>Классификационные </a:t>
            </a:r>
            <a:r>
              <a:rPr lang="ru-RU" sz="2800" b="1" dirty="0" smtClean="0">
                <a:solidFill>
                  <a:schemeClr val="bg1"/>
                </a:solidFill>
              </a:rPr>
              <a:t>свойства</a:t>
            </a:r>
            <a:r>
              <a:rPr lang="ru-RU" sz="2800" b="1" dirty="0">
                <a:solidFill>
                  <a:schemeClr val="bg1"/>
                </a:solidFill>
              </a:rPr>
              <a:t>.</a:t>
            </a:r>
          </a:p>
        </p:txBody>
      </p:sp>
      <p:sp>
        <p:nvSpPr>
          <p:cNvPr id="3" name="Прямоугольник 2"/>
          <p:cNvSpPr/>
          <p:nvPr/>
        </p:nvSpPr>
        <p:spPr>
          <a:xfrm>
            <a:off x="611560" y="1166843"/>
            <a:ext cx="8208912" cy="4524315"/>
          </a:xfrm>
          <a:prstGeom prst="rect">
            <a:avLst/>
          </a:prstGeom>
        </p:spPr>
        <p:txBody>
          <a:bodyPr wrap="square">
            <a:spAutoFit/>
          </a:bodyPr>
          <a:lstStyle/>
          <a:p>
            <a:r>
              <a:rPr lang="en-US" sz="2400" b="1" dirty="0">
                <a:solidFill>
                  <a:schemeClr val="bg1"/>
                </a:solidFill>
              </a:rPr>
              <a:t>display</a:t>
            </a:r>
            <a:r>
              <a:rPr lang="en-US" sz="2400" dirty="0">
                <a:solidFill>
                  <a:schemeClr val="bg1"/>
                </a:solidFill>
              </a:rPr>
              <a:t> - </a:t>
            </a:r>
            <a:r>
              <a:rPr lang="ru-RU" sz="2400" dirty="0">
                <a:solidFill>
                  <a:schemeClr val="bg1"/>
                </a:solidFill>
              </a:rPr>
              <a:t>определяет, как будет отображаться элемент (</a:t>
            </a:r>
            <a:r>
              <a:rPr lang="en-US" sz="2400" dirty="0">
                <a:solidFill>
                  <a:schemeClr val="bg1"/>
                </a:solidFill>
              </a:rPr>
              <a:t>none, block, inline, list-item);</a:t>
            </a:r>
          </a:p>
          <a:p>
            <a:r>
              <a:rPr lang="en-US" sz="2400" b="1" dirty="0">
                <a:solidFill>
                  <a:schemeClr val="bg1"/>
                </a:solidFill>
              </a:rPr>
              <a:t>white-space</a:t>
            </a:r>
            <a:r>
              <a:rPr lang="en-US" sz="2400" dirty="0">
                <a:solidFill>
                  <a:schemeClr val="bg1"/>
                </a:solidFill>
              </a:rPr>
              <a:t> - </a:t>
            </a:r>
            <a:r>
              <a:rPr lang="ru-RU" sz="2400" dirty="0">
                <a:solidFill>
                  <a:schemeClr val="bg1"/>
                </a:solidFill>
              </a:rPr>
              <a:t>определяет, как будут отображаться пробелы между элементами (</a:t>
            </a:r>
            <a:r>
              <a:rPr lang="en-US" sz="2400" dirty="0">
                <a:solidFill>
                  <a:schemeClr val="bg1"/>
                </a:solidFill>
              </a:rPr>
              <a:t>normal, pre, </a:t>
            </a:r>
            <a:r>
              <a:rPr lang="en-US" sz="2400" dirty="0" err="1">
                <a:solidFill>
                  <a:schemeClr val="bg1"/>
                </a:solidFill>
              </a:rPr>
              <a:t>nowrap</a:t>
            </a:r>
            <a:r>
              <a:rPr lang="en-US" sz="2400" dirty="0">
                <a:solidFill>
                  <a:schemeClr val="bg1"/>
                </a:solidFill>
              </a:rPr>
              <a:t>); </a:t>
            </a:r>
          </a:p>
          <a:p>
            <a:r>
              <a:rPr lang="en-US" sz="2400" b="1" dirty="0">
                <a:solidFill>
                  <a:schemeClr val="bg1"/>
                </a:solidFill>
              </a:rPr>
              <a:t>list-style-type</a:t>
            </a:r>
            <a:r>
              <a:rPr lang="en-US" sz="2400" dirty="0">
                <a:solidFill>
                  <a:schemeClr val="bg1"/>
                </a:solidFill>
              </a:rPr>
              <a:t> - </a:t>
            </a:r>
            <a:r>
              <a:rPr lang="ru-RU" sz="2400" dirty="0">
                <a:solidFill>
                  <a:schemeClr val="bg1"/>
                </a:solidFill>
              </a:rPr>
              <a:t>определяет вид </a:t>
            </a:r>
            <a:r>
              <a:rPr lang="en-US" sz="2400" dirty="0">
                <a:solidFill>
                  <a:schemeClr val="bg1"/>
                </a:solidFill>
              </a:rPr>
              <a:t>list-item </a:t>
            </a:r>
            <a:r>
              <a:rPr lang="ru-RU" sz="2400" dirty="0">
                <a:solidFill>
                  <a:schemeClr val="bg1"/>
                </a:solidFill>
              </a:rPr>
              <a:t>маркера в списках (</a:t>
            </a:r>
            <a:r>
              <a:rPr lang="en-US" sz="2400" dirty="0">
                <a:solidFill>
                  <a:schemeClr val="bg1"/>
                </a:solidFill>
              </a:rPr>
              <a:t>disc, circle, square, decimal, lower-roman, upper-roman, lower-alpha, upper-alpha, none); </a:t>
            </a:r>
          </a:p>
          <a:p>
            <a:r>
              <a:rPr lang="en-US" sz="2400" b="1" dirty="0">
                <a:solidFill>
                  <a:schemeClr val="bg1"/>
                </a:solidFill>
              </a:rPr>
              <a:t>list-style-image</a:t>
            </a:r>
            <a:r>
              <a:rPr lang="en-US" sz="2400" dirty="0">
                <a:solidFill>
                  <a:schemeClr val="bg1"/>
                </a:solidFill>
              </a:rPr>
              <a:t> - </a:t>
            </a:r>
            <a:r>
              <a:rPr lang="ru-RU" sz="2400" dirty="0">
                <a:solidFill>
                  <a:schemeClr val="bg1"/>
                </a:solidFill>
              </a:rPr>
              <a:t>задает вид </a:t>
            </a:r>
            <a:r>
              <a:rPr lang="en-US" sz="2400" dirty="0">
                <a:solidFill>
                  <a:schemeClr val="bg1"/>
                </a:solidFill>
              </a:rPr>
              <a:t>list-item </a:t>
            </a:r>
            <a:r>
              <a:rPr lang="ru-RU" sz="2400" dirty="0">
                <a:solidFill>
                  <a:schemeClr val="bg1"/>
                </a:solidFill>
              </a:rPr>
              <a:t>маркера из картинки (</a:t>
            </a:r>
            <a:r>
              <a:rPr lang="en-US" sz="2400" dirty="0">
                <a:solidFill>
                  <a:schemeClr val="bg1"/>
                </a:solidFill>
              </a:rPr>
              <a:t>none, URL); </a:t>
            </a:r>
          </a:p>
          <a:p>
            <a:r>
              <a:rPr lang="en-US" sz="2400" b="1" dirty="0">
                <a:solidFill>
                  <a:schemeClr val="bg1"/>
                </a:solidFill>
              </a:rPr>
              <a:t>list-style-position</a:t>
            </a:r>
            <a:r>
              <a:rPr lang="en-US" sz="2400" dirty="0">
                <a:solidFill>
                  <a:schemeClr val="bg1"/>
                </a:solidFill>
              </a:rPr>
              <a:t> - </a:t>
            </a:r>
            <a:r>
              <a:rPr lang="ru-RU" sz="2400" dirty="0">
                <a:solidFill>
                  <a:schemeClr val="bg1"/>
                </a:solidFill>
              </a:rPr>
              <a:t>определяет положение маркера в зависимости от </a:t>
            </a:r>
            <a:r>
              <a:rPr lang="en-US" sz="2400" dirty="0">
                <a:solidFill>
                  <a:schemeClr val="bg1"/>
                </a:solidFill>
              </a:rPr>
              <a:t>list item </a:t>
            </a:r>
            <a:r>
              <a:rPr lang="ru-RU" sz="2400" dirty="0">
                <a:solidFill>
                  <a:schemeClr val="bg1"/>
                </a:solidFill>
              </a:rPr>
              <a:t>элемента (</a:t>
            </a:r>
            <a:r>
              <a:rPr lang="en-US" sz="2400" dirty="0">
                <a:solidFill>
                  <a:schemeClr val="bg1"/>
                </a:solidFill>
              </a:rPr>
              <a:t>inside, outside); </a:t>
            </a:r>
          </a:p>
          <a:p>
            <a:r>
              <a:rPr lang="en-US" sz="2400" b="1" dirty="0">
                <a:solidFill>
                  <a:schemeClr val="bg1"/>
                </a:solidFill>
              </a:rPr>
              <a:t>list-style</a:t>
            </a:r>
            <a:r>
              <a:rPr lang="en-US" sz="2400" dirty="0">
                <a:solidFill>
                  <a:schemeClr val="bg1"/>
                </a:solidFill>
              </a:rPr>
              <a:t> - </a:t>
            </a:r>
            <a:r>
              <a:rPr lang="ru-RU" sz="2400" dirty="0">
                <a:solidFill>
                  <a:schemeClr val="bg1"/>
                </a:solidFill>
              </a:rPr>
              <a:t>обобщает вышеперечисленные </a:t>
            </a:r>
            <a:r>
              <a:rPr lang="ru-RU" sz="2400" dirty="0" smtClean="0">
                <a:solidFill>
                  <a:schemeClr val="bg1"/>
                </a:solidFill>
              </a:rPr>
              <a:t>свойства.</a:t>
            </a:r>
            <a:endParaRPr lang="ru-RU" sz="2400" dirty="0">
              <a:solidFill>
                <a:schemeClr val="bg1"/>
              </a:solidFill>
            </a:endParaRPr>
          </a:p>
        </p:txBody>
      </p:sp>
    </p:spTree>
    <p:extLst>
      <p:ext uri="{BB962C8B-B14F-4D97-AF65-F5344CB8AC3E}">
        <p14:creationId xmlns:p14="http://schemas.microsoft.com/office/powerpoint/2010/main" val="1590624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882" y="404664"/>
            <a:ext cx="9144000" cy="5632311"/>
          </a:xfrm>
          <a:prstGeom prst="rect">
            <a:avLst/>
          </a:prstGeom>
        </p:spPr>
        <p:txBody>
          <a:bodyPr wrap="square">
            <a:spAutoFit/>
          </a:bodyPr>
          <a:lstStyle/>
          <a:p>
            <a:r>
              <a:rPr lang="ru-RU" sz="4000" dirty="0" smtClean="0">
                <a:solidFill>
                  <a:schemeClr val="bg1"/>
                </a:solidFill>
              </a:rPr>
              <a:t>Таблицы CSS предлагают логический способ оформления документа. Т.е. в любом правильно составленном тексте можно отделить такие понятия, как заголовки, параграфы, термины, ссылки друг от друга. К тому же CSS охватывает и такие области, как оформление изображений, таблиц и прочих визуальных элементов.</a:t>
            </a:r>
            <a:endParaRPr lang="ru-RU" sz="4000" dirty="0">
              <a:solidFill>
                <a:schemeClr val="bg1"/>
              </a:solidFill>
            </a:endParaRPr>
          </a:p>
        </p:txBody>
      </p:sp>
    </p:spTree>
    <p:extLst>
      <p:ext uri="{BB962C8B-B14F-4D97-AF65-F5344CB8AC3E}">
        <p14:creationId xmlns:p14="http://schemas.microsoft.com/office/powerpoint/2010/main" val="10688352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915816" y="445865"/>
            <a:ext cx="3239220" cy="523220"/>
          </a:xfrm>
          <a:prstGeom prst="rect">
            <a:avLst/>
          </a:prstGeom>
        </p:spPr>
        <p:txBody>
          <a:bodyPr wrap="none">
            <a:spAutoFit/>
          </a:bodyPr>
          <a:lstStyle/>
          <a:p>
            <a:r>
              <a:rPr lang="ru-RU" sz="2800" b="1" dirty="0">
                <a:solidFill>
                  <a:schemeClr val="bg1"/>
                </a:solidFill>
              </a:rPr>
              <a:t>Свойства </a:t>
            </a:r>
            <a:r>
              <a:rPr lang="ru-RU" sz="2800" b="1" dirty="0" smtClean="0">
                <a:solidFill>
                  <a:schemeClr val="bg1"/>
                </a:solidFill>
              </a:rPr>
              <a:t>элемента.</a:t>
            </a:r>
            <a:endParaRPr lang="ru-RU" sz="2800" b="1" dirty="0">
              <a:solidFill>
                <a:schemeClr val="bg1"/>
              </a:solidFill>
            </a:endParaRPr>
          </a:p>
        </p:txBody>
      </p:sp>
      <p:sp>
        <p:nvSpPr>
          <p:cNvPr id="3" name="Прямоугольник 2"/>
          <p:cNvSpPr/>
          <p:nvPr/>
        </p:nvSpPr>
        <p:spPr>
          <a:xfrm>
            <a:off x="755576" y="1009759"/>
            <a:ext cx="8028384" cy="5262979"/>
          </a:xfrm>
          <a:prstGeom prst="rect">
            <a:avLst/>
          </a:prstGeom>
        </p:spPr>
        <p:txBody>
          <a:bodyPr wrap="square">
            <a:spAutoFit/>
          </a:bodyPr>
          <a:lstStyle/>
          <a:p>
            <a:r>
              <a:rPr lang="ru-RU" sz="2400" b="1" dirty="0" err="1">
                <a:solidFill>
                  <a:schemeClr val="bg1"/>
                </a:solidFill>
              </a:rPr>
              <a:t>position</a:t>
            </a:r>
            <a:r>
              <a:rPr lang="ru-RU" sz="2400" b="1" dirty="0">
                <a:solidFill>
                  <a:schemeClr val="bg1"/>
                </a:solidFill>
              </a:rPr>
              <a:t> </a:t>
            </a:r>
            <a:r>
              <a:rPr lang="ru-RU" sz="2400" dirty="0">
                <a:solidFill>
                  <a:schemeClr val="bg1"/>
                </a:solidFill>
              </a:rPr>
              <a:t>- определяет, как будет отображаться элемент по отношению к другим элементам документа (</a:t>
            </a:r>
            <a:r>
              <a:rPr lang="ru-RU" sz="2400" dirty="0" err="1">
                <a:solidFill>
                  <a:schemeClr val="bg1"/>
                </a:solidFill>
              </a:rPr>
              <a:t>relative</a:t>
            </a:r>
            <a:r>
              <a:rPr lang="ru-RU" sz="2400" dirty="0">
                <a:solidFill>
                  <a:schemeClr val="bg1"/>
                </a:solidFill>
              </a:rPr>
              <a:t>, </a:t>
            </a:r>
            <a:r>
              <a:rPr lang="ru-RU" sz="2400" dirty="0" err="1">
                <a:solidFill>
                  <a:schemeClr val="bg1"/>
                </a:solidFill>
              </a:rPr>
              <a:t>absolute</a:t>
            </a:r>
            <a:r>
              <a:rPr lang="ru-RU" sz="2400" dirty="0">
                <a:solidFill>
                  <a:schemeClr val="bg1"/>
                </a:solidFill>
              </a:rPr>
              <a:t>); </a:t>
            </a:r>
          </a:p>
          <a:p>
            <a:r>
              <a:rPr lang="ru-RU" sz="2400" b="1" dirty="0" err="1">
                <a:solidFill>
                  <a:schemeClr val="bg1"/>
                </a:solidFill>
              </a:rPr>
              <a:t>top</a:t>
            </a:r>
            <a:r>
              <a:rPr lang="ru-RU" sz="2400" dirty="0">
                <a:solidFill>
                  <a:schemeClr val="bg1"/>
                </a:solidFill>
              </a:rPr>
              <a:t> - определяет позицию элемента TOP относительно элемента родителя (значение, %); </a:t>
            </a:r>
          </a:p>
          <a:p>
            <a:r>
              <a:rPr lang="ru-RU" sz="2400" b="1" dirty="0" err="1">
                <a:solidFill>
                  <a:schemeClr val="bg1"/>
                </a:solidFill>
              </a:rPr>
              <a:t>left</a:t>
            </a:r>
            <a:r>
              <a:rPr lang="ru-RU" sz="2400" dirty="0">
                <a:solidFill>
                  <a:schemeClr val="bg1"/>
                </a:solidFill>
              </a:rPr>
              <a:t> - определяет позицию элемента LEFT относительно элемента родителя (значение,%); </a:t>
            </a:r>
          </a:p>
          <a:p>
            <a:r>
              <a:rPr lang="ru-RU" sz="2400" b="1" dirty="0" err="1">
                <a:solidFill>
                  <a:schemeClr val="bg1"/>
                </a:solidFill>
              </a:rPr>
              <a:t>width</a:t>
            </a:r>
            <a:r>
              <a:rPr lang="ru-RU" sz="2400" dirty="0">
                <a:solidFill>
                  <a:schemeClr val="bg1"/>
                </a:solidFill>
              </a:rPr>
              <a:t> - определяет ширину элемента (значение, %, </a:t>
            </a:r>
            <a:r>
              <a:rPr lang="ru-RU" sz="2400" dirty="0" err="1">
                <a:solidFill>
                  <a:schemeClr val="bg1"/>
                </a:solidFill>
              </a:rPr>
              <a:t>auto</a:t>
            </a:r>
            <a:r>
              <a:rPr lang="ru-RU" sz="2400" dirty="0">
                <a:solidFill>
                  <a:schemeClr val="bg1"/>
                </a:solidFill>
              </a:rPr>
              <a:t>); </a:t>
            </a:r>
          </a:p>
          <a:p>
            <a:r>
              <a:rPr lang="ru-RU" sz="2400" b="1" dirty="0" err="1">
                <a:solidFill>
                  <a:schemeClr val="bg1"/>
                </a:solidFill>
              </a:rPr>
              <a:t>height</a:t>
            </a:r>
            <a:r>
              <a:rPr lang="ru-RU" sz="2400" dirty="0">
                <a:solidFill>
                  <a:schemeClr val="bg1"/>
                </a:solidFill>
              </a:rPr>
              <a:t> - определяет высоту элемента (значение, %, </a:t>
            </a:r>
            <a:r>
              <a:rPr lang="ru-RU" sz="2400" dirty="0" err="1">
                <a:solidFill>
                  <a:schemeClr val="bg1"/>
                </a:solidFill>
              </a:rPr>
              <a:t>auto</a:t>
            </a:r>
            <a:r>
              <a:rPr lang="ru-RU" sz="2400" dirty="0">
                <a:solidFill>
                  <a:schemeClr val="bg1"/>
                </a:solidFill>
              </a:rPr>
              <a:t>); </a:t>
            </a:r>
          </a:p>
          <a:p>
            <a:r>
              <a:rPr lang="ru-RU" sz="2400" b="1" dirty="0" err="1">
                <a:solidFill>
                  <a:schemeClr val="bg1"/>
                </a:solidFill>
              </a:rPr>
              <a:t>overflow</a:t>
            </a:r>
            <a:r>
              <a:rPr lang="ru-RU" sz="2400" dirty="0">
                <a:solidFill>
                  <a:schemeClr val="bg1"/>
                </a:solidFill>
              </a:rPr>
              <a:t> - режим отображения содержимого элемента, при несоответствии размера элемента, размеру содержимого (</a:t>
            </a:r>
            <a:r>
              <a:rPr lang="ru-RU" sz="2400" dirty="0" err="1">
                <a:solidFill>
                  <a:schemeClr val="bg1"/>
                </a:solidFill>
              </a:rPr>
              <a:t>non</a:t>
            </a:r>
            <a:r>
              <a:rPr lang="ru-RU" sz="2400" dirty="0">
                <a:solidFill>
                  <a:schemeClr val="bg1"/>
                </a:solidFill>
              </a:rPr>
              <a:t>, </a:t>
            </a:r>
            <a:r>
              <a:rPr lang="ru-RU" sz="2400" dirty="0" err="1">
                <a:solidFill>
                  <a:schemeClr val="bg1"/>
                </a:solidFill>
              </a:rPr>
              <a:t>clip</a:t>
            </a:r>
            <a:r>
              <a:rPr lang="ru-RU" sz="2400" dirty="0">
                <a:solidFill>
                  <a:schemeClr val="bg1"/>
                </a:solidFill>
              </a:rPr>
              <a:t>, </a:t>
            </a:r>
            <a:r>
              <a:rPr lang="ru-RU" sz="2400" dirty="0" err="1">
                <a:solidFill>
                  <a:schemeClr val="bg1"/>
                </a:solidFill>
              </a:rPr>
              <a:t>scroll</a:t>
            </a:r>
            <a:r>
              <a:rPr lang="ru-RU" sz="2400" dirty="0">
                <a:solidFill>
                  <a:schemeClr val="bg1"/>
                </a:solidFill>
              </a:rPr>
              <a:t>); </a:t>
            </a:r>
          </a:p>
          <a:p>
            <a:r>
              <a:rPr lang="ru-RU" sz="2400" b="1" dirty="0" err="1">
                <a:solidFill>
                  <a:schemeClr val="bg1"/>
                </a:solidFill>
              </a:rPr>
              <a:t>visibility</a:t>
            </a:r>
            <a:r>
              <a:rPr lang="ru-RU" sz="2400" b="1" dirty="0">
                <a:solidFill>
                  <a:schemeClr val="bg1"/>
                </a:solidFill>
              </a:rPr>
              <a:t> </a:t>
            </a:r>
            <a:r>
              <a:rPr lang="ru-RU" sz="2400" dirty="0">
                <a:solidFill>
                  <a:schemeClr val="bg1"/>
                </a:solidFill>
              </a:rPr>
              <a:t>- управление видимостью элемента в документе (</a:t>
            </a:r>
            <a:r>
              <a:rPr lang="ru-RU" sz="2400" dirty="0" err="1">
                <a:solidFill>
                  <a:schemeClr val="bg1"/>
                </a:solidFill>
              </a:rPr>
              <a:t>hidden</a:t>
            </a:r>
            <a:r>
              <a:rPr lang="ru-RU" sz="2400" dirty="0">
                <a:solidFill>
                  <a:schemeClr val="bg1"/>
                </a:solidFill>
              </a:rPr>
              <a:t>, " </a:t>
            </a:r>
            <a:r>
              <a:rPr lang="ru-RU" sz="2400" dirty="0" smtClean="0">
                <a:solidFill>
                  <a:schemeClr val="bg1"/>
                </a:solidFill>
              </a:rPr>
              <a:t>").</a:t>
            </a:r>
            <a:endParaRPr lang="ru-RU" sz="2400" dirty="0">
              <a:solidFill>
                <a:schemeClr val="bg1"/>
              </a:solidFill>
            </a:endParaRPr>
          </a:p>
        </p:txBody>
      </p:sp>
    </p:spTree>
    <p:extLst>
      <p:ext uri="{BB962C8B-B14F-4D97-AF65-F5344CB8AC3E}">
        <p14:creationId xmlns:p14="http://schemas.microsoft.com/office/powerpoint/2010/main" val="20429763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60116" y="2132856"/>
            <a:ext cx="8424936" cy="1938992"/>
          </a:xfrm>
          <a:prstGeom prst="rect">
            <a:avLst/>
          </a:prstGeom>
        </p:spPr>
        <p:txBody>
          <a:bodyPr wrap="square">
            <a:spAutoFit/>
          </a:bodyPr>
          <a:lstStyle/>
          <a:p>
            <a:pPr algn="ctr"/>
            <a:r>
              <a:rPr lang="ru-RU" sz="6000" dirty="0">
                <a:solidFill>
                  <a:schemeClr val="bg1"/>
                </a:solidFill>
                <a:effectLst>
                  <a:outerShdw blurRad="38100" dist="38100" dir="2700000" algn="tl">
                    <a:srgbClr val="000000">
                      <a:alpha val="43137"/>
                    </a:srgbClr>
                  </a:outerShdw>
                </a:effectLst>
              </a:rPr>
              <a:t> Вложенность и наследование в CSS.</a:t>
            </a:r>
          </a:p>
        </p:txBody>
      </p:sp>
    </p:spTree>
    <p:extLst>
      <p:ext uri="{BB962C8B-B14F-4D97-AF65-F5344CB8AC3E}">
        <p14:creationId xmlns:p14="http://schemas.microsoft.com/office/powerpoint/2010/main" val="8574926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1520" y="1211268"/>
            <a:ext cx="8568952" cy="1569660"/>
          </a:xfrm>
          <a:prstGeom prst="rect">
            <a:avLst/>
          </a:prstGeom>
        </p:spPr>
        <p:txBody>
          <a:bodyPr wrap="square">
            <a:spAutoFit/>
          </a:bodyPr>
          <a:lstStyle/>
          <a:p>
            <a:r>
              <a:rPr lang="ru-RU" sz="2400" dirty="0">
                <a:solidFill>
                  <a:schemeClr val="bg1"/>
                </a:solidFill>
              </a:rPr>
              <a:t>В хорошо структурированной каскадной таблицей стилей нет необходимости применять множество классов или </a:t>
            </a:r>
            <a:r>
              <a:rPr lang="ru-RU" sz="2400" dirty="0" err="1">
                <a:solidFill>
                  <a:schemeClr val="bg1"/>
                </a:solidFill>
              </a:rPr>
              <a:t>id</a:t>
            </a:r>
            <a:r>
              <a:rPr lang="ru-RU" sz="2400" dirty="0">
                <a:solidFill>
                  <a:schemeClr val="bg1"/>
                </a:solidFill>
              </a:rPr>
              <a:t> селекторов. Это возможно благодаря подробному изложению свойств селекторов внутри других селекторов</a:t>
            </a:r>
            <a:r>
              <a:rPr lang="ru-RU" sz="2400" dirty="0" smtClean="0">
                <a:solidFill>
                  <a:schemeClr val="bg1"/>
                </a:solidFill>
              </a:rPr>
              <a:t>.</a:t>
            </a:r>
            <a:endParaRPr lang="ru-RU" sz="2400" dirty="0">
              <a:solidFill>
                <a:schemeClr val="bg1"/>
              </a:solidFill>
            </a:endParaRPr>
          </a:p>
        </p:txBody>
      </p:sp>
      <p:sp>
        <p:nvSpPr>
          <p:cNvPr id="3" name="Прямоугольник 2"/>
          <p:cNvSpPr/>
          <p:nvPr/>
        </p:nvSpPr>
        <p:spPr>
          <a:xfrm>
            <a:off x="251520" y="3212976"/>
            <a:ext cx="8568952" cy="2677656"/>
          </a:xfrm>
          <a:prstGeom prst="rect">
            <a:avLst/>
          </a:prstGeom>
        </p:spPr>
        <p:txBody>
          <a:bodyPr wrap="square">
            <a:spAutoFit/>
          </a:bodyPr>
          <a:lstStyle/>
          <a:p>
            <a:r>
              <a:rPr lang="ru-RU" sz="2400" dirty="0">
                <a:solidFill>
                  <a:schemeClr val="bg1"/>
                </a:solidFill>
              </a:rPr>
              <a:t>При создании веб-страницы часто приходится вкладывать одни теги внутрь других. Чтобы стили для этих тегов использовались корректно, помогут вложенные селекторы. Например, задать стиль для тега &lt;b&gt; только когда он располагается внутри контейнера &lt;p&gt;. Таким образом можно одновременно установить стиль для отдельного тега, а также для тега, который находится внутри другого.</a:t>
            </a:r>
          </a:p>
        </p:txBody>
      </p:sp>
      <p:sp>
        <p:nvSpPr>
          <p:cNvPr id="4" name="TextBox 3"/>
          <p:cNvSpPr txBox="1"/>
          <p:nvPr/>
        </p:nvSpPr>
        <p:spPr>
          <a:xfrm>
            <a:off x="3059832" y="476672"/>
            <a:ext cx="2595006" cy="584775"/>
          </a:xfrm>
          <a:prstGeom prst="rect">
            <a:avLst/>
          </a:prstGeom>
          <a:noFill/>
        </p:spPr>
        <p:txBody>
          <a:bodyPr wrap="none" rtlCol="0">
            <a:spAutoFit/>
          </a:bodyPr>
          <a:lstStyle/>
          <a:p>
            <a:r>
              <a:rPr lang="ru-RU" sz="3200" dirty="0" smtClean="0">
                <a:solidFill>
                  <a:schemeClr val="bg1"/>
                </a:solidFill>
              </a:rPr>
              <a:t>Вложенность.</a:t>
            </a:r>
            <a:endParaRPr lang="ru-RU" sz="3200" dirty="0">
              <a:solidFill>
                <a:schemeClr val="bg1"/>
              </a:solidFill>
            </a:endParaRPr>
          </a:p>
        </p:txBody>
      </p:sp>
    </p:spTree>
    <p:extLst>
      <p:ext uri="{BB962C8B-B14F-4D97-AF65-F5344CB8AC3E}">
        <p14:creationId xmlns:p14="http://schemas.microsoft.com/office/powerpoint/2010/main" val="22277328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827584" y="260648"/>
            <a:ext cx="1593578" cy="461665"/>
          </a:xfrm>
          <a:prstGeom prst="rect">
            <a:avLst/>
          </a:prstGeom>
        </p:spPr>
        <p:txBody>
          <a:bodyPr wrap="none">
            <a:spAutoFit/>
          </a:bodyPr>
          <a:lstStyle/>
          <a:p>
            <a:r>
              <a:rPr lang="ru-RU" sz="2400" dirty="0" smtClean="0">
                <a:solidFill>
                  <a:schemeClr val="bg1"/>
                </a:solidFill>
              </a:rPr>
              <a:t>Синтаксис:</a:t>
            </a:r>
            <a:endParaRPr lang="ru-RU" sz="2400" dirty="0">
              <a:solidFill>
                <a:schemeClr val="bg1"/>
              </a:solidFill>
            </a:endParaRP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908720"/>
            <a:ext cx="783087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Прямоугольник 2"/>
          <p:cNvSpPr/>
          <p:nvPr/>
        </p:nvSpPr>
        <p:spPr>
          <a:xfrm>
            <a:off x="323528" y="1805200"/>
            <a:ext cx="8334926" cy="4524315"/>
          </a:xfrm>
          <a:prstGeom prst="rect">
            <a:avLst/>
          </a:prstGeom>
        </p:spPr>
        <p:txBody>
          <a:bodyPr wrap="square">
            <a:spAutoFit/>
          </a:bodyPr>
          <a:lstStyle/>
          <a:p>
            <a:r>
              <a:rPr lang="ru-RU" sz="3200" dirty="0">
                <a:solidFill>
                  <a:schemeClr val="bg1"/>
                </a:solidFill>
              </a:rPr>
              <a:t>Здесь E это родительский тег, а F — дочерний тег, расположенный в контейнере &lt;E</a:t>
            </a:r>
            <a:r>
              <a:rPr lang="ru-RU" sz="3200" dirty="0" smtClean="0">
                <a:solidFill>
                  <a:schemeClr val="bg1"/>
                </a:solidFill>
              </a:rPr>
              <a:t>&gt;.</a:t>
            </a:r>
            <a:endParaRPr lang="en-US" sz="3200" dirty="0" smtClean="0">
              <a:solidFill>
                <a:schemeClr val="bg1"/>
              </a:solidFill>
            </a:endParaRPr>
          </a:p>
          <a:p>
            <a:r>
              <a:rPr lang="ru-RU" sz="3200" dirty="0" smtClean="0">
                <a:solidFill>
                  <a:schemeClr val="bg1"/>
                </a:solidFill>
              </a:rPr>
              <a:t> </a:t>
            </a:r>
            <a:r>
              <a:rPr lang="ru-RU" sz="3200" dirty="0">
                <a:solidFill>
                  <a:schemeClr val="bg1"/>
                </a:solidFill>
              </a:rPr>
              <a:t>В этом случае стиль будет применяться к тегу &lt;F&gt;, когда соблюдается следующий код &lt;E&gt;&lt;F&gt;&lt;/F&gt;&lt;/E&gt;. </a:t>
            </a:r>
            <a:endParaRPr lang="en-US" sz="3200" dirty="0" smtClean="0">
              <a:solidFill>
                <a:schemeClr val="bg1"/>
              </a:solidFill>
            </a:endParaRPr>
          </a:p>
          <a:p>
            <a:r>
              <a:rPr lang="ru-RU" sz="3200" dirty="0" smtClean="0">
                <a:solidFill>
                  <a:schemeClr val="bg1"/>
                </a:solidFill>
              </a:rPr>
              <a:t>Не </a:t>
            </a:r>
            <a:r>
              <a:rPr lang="ru-RU" sz="3200" dirty="0">
                <a:solidFill>
                  <a:schemeClr val="bg1"/>
                </a:solidFill>
              </a:rPr>
              <a:t>обязательно должно быть два тега, допускается произвольный уровень вложения. При этом конструкция может записываться так: </a:t>
            </a:r>
            <a:r>
              <a:rPr lang="ru-RU" sz="3200" dirty="0" err="1">
                <a:solidFill>
                  <a:schemeClr val="bg1"/>
                </a:solidFill>
              </a:rPr>
              <a:t>div</a:t>
            </a:r>
            <a:r>
              <a:rPr lang="ru-RU" sz="3200" dirty="0">
                <a:solidFill>
                  <a:schemeClr val="bg1"/>
                </a:solidFill>
              </a:rPr>
              <a:t> </a:t>
            </a:r>
            <a:r>
              <a:rPr lang="ru-RU" sz="3200" dirty="0" err="1">
                <a:solidFill>
                  <a:schemeClr val="bg1"/>
                </a:solidFill>
              </a:rPr>
              <a:t>div</a:t>
            </a:r>
            <a:r>
              <a:rPr lang="ru-RU" sz="3200" dirty="0">
                <a:solidFill>
                  <a:schemeClr val="bg1"/>
                </a:solidFill>
              </a:rPr>
              <a:t> </a:t>
            </a:r>
            <a:r>
              <a:rPr lang="ru-RU" sz="3200" dirty="0" err="1">
                <a:solidFill>
                  <a:schemeClr val="bg1"/>
                </a:solidFill>
              </a:rPr>
              <a:t>ul</a:t>
            </a:r>
            <a:r>
              <a:rPr lang="ru-RU" sz="3200" dirty="0">
                <a:solidFill>
                  <a:schemeClr val="bg1"/>
                </a:solidFill>
              </a:rPr>
              <a:t> </a:t>
            </a:r>
            <a:r>
              <a:rPr lang="ru-RU" sz="3200" dirty="0" err="1">
                <a:solidFill>
                  <a:schemeClr val="bg1"/>
                </a:solidFill>
              </a:rPr>
              <a:t>li</a:t>
            </a:r>
            <a:r>
              <a:rPr lang="ru-RU" sz="3200" dirty="0">
                <a:solidFill>
                  <a:schemeClr val="bg1"/>
                </a:solidFill>
              </a:rPr>
              <a:t> {...}.</a:t>
            </a:r>
          </a:p>
        </p:txBody>
      </p:sp>
    </p:spTree>
    <p:extLst>
      <p:ext uri="{BB962C8B-B14F-4D97-AF65-F5344CB8AC3E}">
        <p14:creationId xmlns:p14="http://schemas.microsoft.com/office/powerpoint/2010/main" val="29244275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303038"/>
            <a:ext cx="1309974" cy="461665"/>
          </a:xfrm>
          <a:prstGeom prst="rect">
            <a:avLst/>
          </a:prstGeom>
          <a:noFill/>
        </p:spPr>
        <p:txBody>
          <a:bodyPr wrap="none" rtlCol="0">
            <a:spAutoFit/>
          </a:bodyPr>
          <a:lstStyle/>
          <a:p>
            <a:r>
              <a:rPr lang="ru-RU" sz="2400" dirty="0" smtClean="0">
                <a:solidFill>
                  <a:schemeClr val="bg1"/>
                </a:solidFill>
              </a:rPr>
              <a:t>Пример:</a:t>
            </a:r>
            <a:endParaRPr lang="ru-RU" sz="2400" dirty="0">
              <a:solidFill>
                <a:schemeClr val="bg1"/>
              </a:solidFill>
            </a:endParaRP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995536"/>
            <a:ext cx="7560840" cy="5140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32434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11560" y="260648"/>
            <a:ext cx="7848872" cy="1569660"/>
          </a:xfrm>
          <a:prstGeom prst="rect">
            <a:avLst/>
          </a:prstGeom>
        </p:spPr>
        <p:txBody>
          <a:bodyPr wrap="square">
            <a:spAutoFit/>
          </a:bodyPr>
          <a:lstStyle/>
          <a:p>
            <a:r>
              <a:rPr lang="ru-RU" sz="2400" dirty="0">
                <a:solidFill>
                  <a:schemeClr val="bg1"/>
                </a:solidFill>
              </a:rPr>
              <a:t>В примере ниже, один стиль указан для всех элементов p, другой стиль указан для всех элементов с </a:t>
            </a:r>
            <a:r>
              <a:rPr lang="ru-RU" sz="2400" dirty="0" err="1">
                <a:solidFill>
                  <a:schemeClr val="bg1"/>
                </a:solidFill>
              </a:rPr>
              <a:t>class</a:t>
            </a:r>
            <a:r>
              <a:rPr lang="ru-RU" sz="2400" dirty="0">
                <a:solidFill>
                  <a:schemeClr val="bg1"/>
                </a:solidFill>
              </a:rPr>
              <a:t>="</a:t>
            </a:r>
            <a:r>
              <a:rPr lang="ru-RU" sz="2400" dirty="0" err="1">
                <a:solidFill>
                  <a:schemeClr val="bg1"/>
                </a:solidFill>
              </a:rPr>
              <a:t>marked</a:t>
            </a:r>
            <a:r>
              <a:rPr lang="ru-RU" sz="2400" dirty="0">
                <a:solidFill>
                  <a:schemeClr val="bg1"/>
                </a:solidFill>
              </a:rPr>
              <a:t>", и третий стиль указан только для элементов p с </a:t>
            </a:r>
            <a:r>
              <a:rPr lang="ru-RU" sz="2400" dirty="0" err="1">
                <a:solidFill>
                  <a:schemeClr val="bg1"/>
                </a:solidFill>
              </a:rPr>
              <a:t>class</a:t>
            </a:r>
            <a:r>
              <a:rPr lang="ru-RU" sz="2400" dirty="0">
                <a:solidFill>
                  <a:schemeClr val="bg1"/>
                </a:solidFill>
              </a:rPr>
              <a:t>="</a:t>
            </a:r>
            <a:r>
              <a:rPr lang="ru-RU" sz="2400" dirty="0" err="1">
                <a:solidFill>
                  <a:schemeClr val="bg1"/>
                </a:solidFill>
              </a:rPr>
              <a:t>marked</a:t>
            </a:r>
            <a:r>
              <a:rPr lang="ru-RU" sz="2400" dirty="0">
                <a:solidFill>
                  <a:schemeClr val="bg1"/>
                </a:solidFill>
              </a:rPr>
              <a:t>":</a:t>
            </a: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26" y="2050655"/>
            <a:ext cx="4225006" cy="4392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68705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7824" y="764704"/>
            <a:ext cx="2803909" cy="584775"/>
          </a:xfrm>
          <a:prstGeom prst="rect">
            <a:avLst/>
          </a:prstGeom>
          <a:noFill/>
        </p:spPr>
        <p:txBody>
          <a:bodyPr wrap="none" rtlCol="0">
            <a:spAutoFit/>
          </a:bodyPr>
          <a:lstStyle/>
          <a:p>
            <a:r>
              <a:rPr lang="ru-RU" sz="3200" dirty="0" smtClean="0">
                <a:solidFill>
                  <a:schemeClr val="bg1"/>
                </a:solidFill>
              </a:rPr>
              <a:t>Наследование.</a:t>
            </a:r>
            <a:endParaRPr lang="ru-RU" sz="3200" dirty="0">
              <a:solidFill>
                <a:schemeClr val="bg1"/>
              </a:solidFill>
            </a:endParaRPr>
          </a:p>
        </p:txBody>
      </p:sp>
      <p:sp>
        <p:nvSpPr>
          <p:cNvPr id="3" name="Прямоугольник 2"/>
          <p:cNvSpPr/>
          <p:nvPr/>
        </p:nvSpPr>
        <p:spPr>
          <a:xfrm>
            <a:off x="539552" y="1988840"/>
            <a:ext cx="8136904" cy="3970318"/>
          </a:xfrm>
          <a:prstGeom prst="rect">
            <a:avLst/>
          </a:prstGeom>
        </p:spPr>
        <p:txBody>
          <a:bodyPr wrap="square">
            <a:spAutoFit/>
          </a:bodyPr>
          <a:lstStyle/>
          <a:p>
            <a:r>
              <a:rPr lang="ru-RU" sz="3600" dirty="0">
                <a:solidFill>
                  <a:schemeClr val="bg1"/>
                </a:solidFill>
              </a:rPr>
              <a:t>Наследованием называется перенос правил форматирования для элементов, находящихся внутри других. </a:t>
            </a:r>
            <a:endParaRPr lang="en-US" sz="3600" dirty="0" smtClean="0">
              <a:solidFill>
                <a:schemeClr val="bg1"/>
              </a:solidFill>
            </a:endParaRPr>
          </a:p>
          <a:p>
            <a:r>
              <a:rPr lang="ru-RU" sz="3600" dirty="0" smtClean="0">
                <a:solidFill>
                  <a:schemeClr val="bg1"/>
                </a:solidFill>
              </a:rPr>
              <a:t>Такие </a:t>
            </a:r>
            <a:r>
              <a:rPr lang="ru-RU" sz="3600" dirty="0">
                <a:solidFill>
                  <a:schemeClr val="bg1"/>
                </a:solidFill>
              </a:rPr>
              <a:t>элементы являются дочерними, и они наследуют некоторые стилевые свойства своих родителей, внутри которых располагаются.</a:t>
            </a:r>
          </a:p>
        </p:txBody>
      </p:sp>
    </p:spTree>
    <p:extLst>
      <p:ext uri="{BB962C8B-B14F-4D97-AF65-F5344CB8AC3E}">
        <p14:creationId xmlns:p14="http://schemas.microsoft.com/office/powerpoint/2010/main" val="6750137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67544" y="476672"/>
            <a:ext cx="8064896" cy="1938992"/>
          </a:xfrm>
          <a:prstGeom prst="rect">
            <a:avLst/>
          </a:prstGeom>
        </p:spPr>
        <p:txBody>
          <a:bodyPr wrap="square">
            <a:spAutoFit/>
          </a:bodyPr>
          <a:lstStyle/>
          <a:p>
            <a:r>
              <a:rPr lang="ru-RU" sz="2400" dirty="0">
                <a:solidFill>
                  <a:schemeClr val="bg1"/>
                </a:solidFill>
              </a:rPr>
              <a:t>Например, все элементы, расположенные внутри элемента &lt;</a:t>
            </a:r>
            <a:r>
              <a:rPr lang="ru-RU" sz="2400" dirty="0" err="1">
                <a:solidFill>
                  <a:schemeClr val="bg1"/>
                </a:solidFill>
              </a:rPr>
              <a:t>body</a:t>
            </a:r>
            <a:r>
              <a:rPr lang="ru-RU" sz="2400" dirty="0">
                <a:solidFill>
                  <a:schemeClr val="bg1"/>
                </a:solidFill>
              </a:rPr>
              <a:t>&gt;, являются его дочерними элементами и потомками. Если в стиле для &lt;</a:t>
            </a:r>
            <a:r>
              <a:rPr lang="ru-RU" sz="2400" dirty="0" err="1">
                <a:solidFill>
                  <a:schemeClr val="bg1"/>
                </a:solidFill>
              </a:rPr>
              <a:t>body</a:t>
            </a:r>
            <a:r>
              <a:rPr lang="ru-RU" sz="2400" dirty="0">
                <a:solidFill>
                  <a:schemeClr val="bg1"/>
                </a:solidFill>
              </a:rPr>
              <a:t>&gt; задать с помощью CSS свойства </a:t>
            </a:r>
            <a:r>
              <a:rPr lang="ru-RU" sz="2400" dirty="0" err="1">
                <a:solidFill>
                  <a:schemeClr val="bg1"/>
                </a:solidFill>
              </a:rPr>
              <a:t>color</a:t>
            </a:r>
            <a:r>
              <a:rPr lang="ru-RU" sz="2400" dirty="0">
                <a:solidFill>
                  <a:schemeClr val="bg1"/>
                </a:solidFill>
              </a:rPr>
              <a:t> красный цвет текста, то цвет текста всех его дочерних элементов и потомков тоже станет </a:t>
            </a:r>
            <a:r>
              <a:rPr lang="ru-RU" sz="2400" dirty="0" smtClean="0">
                <a:solidFill>
                  <a:schemeClr val="bg1"/>
                </a:solidFill>
              </a:rPr>
              <a:t>красным:</a:t>
            </a:r>
            <a:endParaRPr lang="ru-RU" sz="2400" dirty="0">
              <a:solidFill>
                <a:schemeClr val="bg1"/>
              </a:solidFill>
            </a:endParaRP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356" y="2420980"/>
            <a:ext cx="6116868" cy="382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3121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11560" y="476672"/>
            <a:ext cx="7776864" cy="1938992"/>
          </a:xfrm>
          <a:prstGeom prst="rect">
            <a:avLst/>
          </a:prstGeom>
        </p:spPr>
        <p:txBody>
          <a:bodyPr wrap="square">
            <a:spAutoFit/>
          </a:bodyPr>
          <a:lstStyle/>
          <a:p>
            <a:r>
              <a:rPr lang="ru-RU" sz="2400" dirty="0">
                <a:solidFill>
                  <a:schemeClr val="bg1"/>
                </a:solidFill>
              </a:rPr>
              <a:t>Наиболее удачным примером, на котором можно наглядно исследовать нюансы наследования CSS, является, на мой скромный взгляд, таблица html, которая создается с помощью тегов </a:t>
            </a:r>
            <a:r>
              <a:rPr lang="ru-RU" sz="2400" dirty="0" err="1">
                <a:solidFill>
                  <a:schemeClr val="bg1"/>
                </a:solidFill>
              </a:rPr>
              <a:t>table</a:t>
            </a:r>
            <a:r>
              <a:rPr lang="ru-RU" sz="2400" dirty="0">
                <a:solidFill>
                  <a:schemeClr val="bg1"/>
                </a:solidFill>
              </a:rPr>
              <a:t>, </a:t>
            </a:r>
            <a:r>
              <a:rPr lang="ru-RU" sz="2400" dirty="0" err="1">
                <a:solidFill>
                  <a:schemeClr val="bg1"/>
                </a:solidFill>
              </a:rPr>
              <a:t>tr</a:t>
            </a:r>
            <a:r>
              <a:rPr lang="ru-RU" sz="2400" dirty="0">
                <a:solidFill>
                  <a:schemeClr val="bg1"/>
                </a:solidFill>
              </a:rPr>
              <a:t> и </a:t>
            </a:r>
            <a:r>
              <a:rPr lang="ru-RU" sz="2400" dirty="0" err="1">
                <a:solidFill>
                  <a:schemeClr val="bg1"/>
                </a:solidFill>
              </a:rPr>
              <a:t>td</a:t>
            </a:r>
            <a:r>
              <a:rPr lang="ru-RU" sz="2400" dirty="0" smtClean="0">
                <a:solidFill>
                  <a:schemeClr val="bg1"/>
                </a:solidFill>
              </a:rPr>
              <a:t>.</a:t>
            </a:r>
            <a:endParaRPr lang="en-US" sz="2400" dirty="0" smtClean="0">
              <a:solidFill>
                <a:schemeClr val="bg1"/>
              </a:solidFill>
            </a:endParaRPr>
          </a:p>
          <a:p>
            <a:r>
              <a:rPr lang="ru-RU" sz="2400" dirty="0" smtClean="0">
                <a:solidFill>
                  <a:schemeClr val="bg1"/>
                </a:solidFill>
              </a:rPr>
              <a:t> </a:t>
            </a:r>
            <a:r>
              <a:rPr lang="ru-RU" sz="2400" dirty="0">
                <a:solidFill>
                  <a:schemeClr val="bg1"/>
                </a:solidFill>
              </a:rPr>
              <a:t>Допустим, заданы свойства оформления для тега </a:t>
            </a:r>
            <a:r>
              <a:rPr lang="ru-RU" sz="2400" dirty="0" err="1">
                <a:solidFill>
                  <a:schemeClr val="bg1"/>
                </a:solidFill>
              </a:rPr>
              <a:t>table</a:t>
            </a:r>
            <a:r>
              <a:rPr lang="ru-RU" sz="2400" dirty="0">
                <a:solidFill>
                  <a:schemeClr val="bg1"/>
                </a:solidFill>
              </a:rPr>
              <a:t>:</a:t>
            </a: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857" y="3356992"/>
            <a:ext cx="8913439" cy="1775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84112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11560" y="399971"/>
            <a:ext cx="6984776" cy="461665"/>
          </a:xfrm>
          <a:prstGeom prst="rect">
            <a:avLst/>
          </a:prstGeom>
        </p:spPr>
        <p:txBody>
          <a:bodyPr wrap="square">
            <a:spAutoFit/>
          </a:bodyPr>
          <a:lstStyle/>
          <a:p>
            <a:r>
              <a:rPr lang="ru-RU" sz="2400" dirty="0">
                <a:solidFill>
                  <a:schemeClr val="bg1"/>
                </a:solidFill>
              </a:rPr>
              <a:t>Теперь составим простенькую таблицу из 4 ячеек:</a:t>
            </a: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124744"/>
            <a:ext cx="5616624" cy="2309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Прямоугольник 2"/>
          <p:cNvSpPr/>
          <p:nvPr/>
        </p:nvSpPr>
        <p:spPr>
          <a:xfrm>
            <a:off x="611560" y="3801039"/>
            <a:ext cx="7920880" cy="461665"/>
          </a:xfrm>
          <a:prstGeom prst="rect">
            <a:avLst/>
          </a:prstGeom>
        </p:spPr>
        <p:txBody>
          <a:bodyPr wrap="square">
            <a:spAutoFit/>
          </a:bodyPr>
          <a:lstStyle/>
          <a:p>
            <a:r>
              <a:rPr lang="ru-RU" sz="2400" dirty="0">
                <a:solidFill>
                  <a:schemeClr val="bg1"/>
                </a:solidFill>
              </a:rPr>
              <a:t>На </a:t>
            </a:r>
            <a:r>
              <a:rPr lang="ru-RU" sz="2400" dirty="0" err="1">
                <a:solidFill>
                  <a:schemeClr val="bg1"/>
                </a:solidFill>
              </a:rPr>
              <a:t>вебстранице</a:t>
            </a:r>
            <a:r>
              <a:rPr lang="ru-RU" sz="2400" dirty="0">
                <a:solidFill>
                  <a:schemeClr val="bg1"/>
                </a:solidFill>
              </a:rPr>
              <a:t> она будет выглядеть следующим образом:</a:t>
            </a:r>
          </a:p>
        </p:txBody>
      </p:sp>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924" y="4437113"/>
            <a:ext cx="3337087"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6196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36240"/>
            <a:ext cx="5066195" cy="584775"/>
          </a:xfrm>
          <a:prstGeom prst="rect">
            <a:avLst/>
          </a:prstGeom>
        </p:spPr>
        <p:txBody>
          <a:bodyPr wrap="none">
            <a:spAutoFit/>
          </a:bodyPr>
          <a:lstStyle/>
          <a:p>
            <a:r>
              <a:rPr lang="ru-RU" sz="3200" dirty="0">
                <a:solidFill>
                  <a:schemeClr val="bg1"/>
                </a:solidFill>
              </a:rPr>
              <a:t>Главные преимущества </a:t>
            </a:r>
            <a:r>
              <a:rPr lang="en-US" sz="3200" dirty="0">
                <a:solidFill>
                  <a:schemeClr val="bg1"/>
                </a:solidFill>
              </a:rPr>
              <a:t>CSS:</a:t>
            </a:r>
            <a:endParaRPr lang="ru-RU" sz="3200" dirty="0">
              <a:solidFill>
                <a:schemeClr val="bg1"/>
              </a:solidFill>
            </a:endParaRPr>
          </a:p>
        </p:txBody>
      </p:sp>
      <p:sp>
        <p:nvSpPr>
          <p:cNvPr id="3" name="Прямоугольник 2"/>
          <p:cNvSpPr/>
          <p:nvPr/>
        </p:nvSpPr>
        <p:spPr>
          <a:xfrm>
            <a:off x="0" y="645021"/>
            <a:ext cx="9468544" cy="6001643"/>
          </a:xfrm>
          <a:prstGeom prst="rect">
            <a:avLst/>
          </a:prstGeom>
        </p:spPr>
        <p:txBody>
          <a:bodyPr wrap="square">
            <a:spAutoFit/>
          </a:bodyPr>
          <a:lstStyle/>
          <a:p>
            <a:r>
              <a:rPr lang="ru-RU" sz="2400" b="1" u="sng" dirty="0" smtClean="0">
                <a:solidFill>
                  <a:srgbClr val="002060"/>
                </a:solidFill>
              </a:rPr>
              <a:t>1.Более чистый код</a:t>
            </a:r>
          </a:p>
          <a:p>
            <a:pPr marL="342900" indent="-342900">
              <a:buFont typeface="Wingdings" pitchFamily="2" charset="2"/>
              <a:buChar char="Ø"/>
            </a:pPr>
            <a:r>
              <a:rPr lang="ru-RU" sz="2400" dirty="0" smtClean="0">
                <a:solidFill>
                  <a:schemeClr val="bg1"/>
                </a:solidFill>
              </a:rPr>
              <a:t>Этот </a:t>
            </a:r>
            <a:r>
              <a:rPr lang="ru-RU" sz="2400" dirty="0">
                <a:solidFill>
                  <a:schemeClr val="bg1"/>
                </a:solidFill>
              </a:rPr>
              <a:t>код легче </a:t>
            </a:r>
            <a:r>
              <a:rPr lang="ru-RU" sz="2400" dirty="0" smtClean="0">
                <a:solidFill>
                  <a:schemeClr val="bg1"/>
                </a:solidFill>
              </a:rPr>
              <a:t>поддерживать;</a:t>
            </a:r>
            <a:endParaRPr lang="ru-RU" sz="2400" dirty="0">
              <a:solidFill>
                <a:schemeClr val="bg1"/>
              </a:solidFill>
            </a:endParaRPr>
          </a:p>
          <a:p>
            <a:pPr marL="342900" indent="-342900">
              <a:buFont typeface="Wingdings" pitchFamily="2" charset="2"/>
              <a:buChar char="Ø"/>
            </a:pPr>
            <a:r>
              <a:rPr lang="ru-RU" sz="2400" dirty="0" smtClean="0">
                <a:solidFill>
                  <a:schemeClr val="bg1"/>
                </a:solidFill>
              </a:rPr>
              <a:t>Он </a:t>
            </a:r>
            <a:r>
              <a:rPr lang="ru-RU" sz="2400" dirty="0">
                <a:solidFill>
                  <a:schemeClr val="bg1"/>
                </a:solidFill>
              </a:rPr>
              <a:t>быстрее </a:t>
            </a:r>
            <a:r>
              <a:rPr lang="ru-RU" sz="2400" dirty="0" smtClean="0">
                <a:solidFill>
                  <a:schemeClr val="bg1"/>
                </a:solidFill>
              </a:rPr>
              <a:t>загружается;</a:t>
            </a:r>
            <a:endParaRPr lang="ru-RU" sz="2400" dirty="0">
              <a:solidFill>
                <a:schemeClr val="bg1"/>
              </a:solidFill>
            </a:endParaRPr>
          </a:p>
          <a:p>
            <a:pPr marL="342900" indent="-342900">
              <a:buFont typeface="Wingdings" pitchFamily="2" charset="2"/>
              <a:buChar char="Ø"/>
            </a:pPr>
            <a:r>
              <a:rPr lang="ru-RU" sz="2400" dirty="0" smtClean="0">
                <a:solidFill>
                  <a:schemeClr val="bg1"/>
                </a:solidFill>
              </a:rPr>
              <a:t>Он </a:t>
            </a:r>
            <a:r>
              <a:rPr lang="ru-RU" sz="2400" dirty="0">
                <a:solidFill>
                  <a:schemeClr val="bg1"/>
                </a:solidFill>
              </a:rPr>
              <a:t>лучше оптимизирован для поисковых </a:t>
            </a:r>
            <a:r>
              <a:rPr lang="ru-RU" sz="2400" dirty="0" smtClean="0">
                <a:solidFill>
                  <a:schemeClr val="bg1"/>
                </a:solidFill>
              </a:rPr>
              <a:t>систем.</a:t>
            </a:r>
            <a:endParaRPr lang="ru-RU" sz="2400" dirty="0">
              <a:solidFill>
                <a:schemeClr val="bg1"/>
              </a:solidFill>
            </a:endParaRPr>
          </a:p>
          <a:p>
            <a:r>
              <a:rPr lang="ru-RU" sz="2400" b="1" u="sng" dirty="0" smtClean="0">
                <a:solidFill>
                  <a:srgbClr val="002060"/>
                </a:solidFill>
              </a:rPr>
              <a:t>2.Модульный код</a:t>
            </a:r>
          </a:p>
          <a:p>
            <a:pPr marL="342900" indent="-342900">
              <a:buFont typeface="Wingdings" pitchFamily="2" charset="2"/>
              <a:buChar char="Ø"/>
            </a:pPr>
            <a:r>
              <a:rPr lang="ru-RU" sz="2400" dirty="0" smtClean="0">
                <a:solidFill>
                  <a:schemeClr val="bg1"/>
                </a:solidFill>
              </a:rPr>
              <a:t>Правила </a:t>
            </a:r>
            <a:r>
              <a:rPr lang="ru-RU" sz="2400" dirty="0">
                <a:solidFill>
                  <a:schemeClr val="bg1"/>
                </a:solidFill>
              </a:rPr>
              <a:t>стиля могут применяться ко множеству </a:t>
            </a:r>
            <a:r>
              <a:rPr lang="ru-RU" sz="2400" dirty="0" smtClean="0">
                <a:solidFill>
                  <a:schemeClr val="bg1"/>
                </a:solidFill>
              </a:rPr>
              <a:t>страниц;</a:t>
            </a:r>
            <a:endParaRPr lang="ru-RU" sz="2400" dirty="0">
              <a:solidFill>
                <a:schemeClr val="bg1"/>
              </a:solidFill>
            </a:endParaRPr>
          </a:p>
          <a:p>
            <a:pPr marL="342900" indent="-342900">
              <a:buFont typeface="Wingdings" pitchFamily="2" charset="2"/>
              <a:buChar char="Ø"/>
            </a:pPr>
            <a:r>
              <a:rPr lang="ru-RU" sz="2400" dirty="0" smtClean="0">
                <a:solidFill>
                  <a:schemeClr val="bg1"/>
                </a:solidFill>
              </a:rPr>
              <a:t>Единообразный дизайн;</a:t>
            </a:r>
            <a:endParaRPr lang="ru-RU" sz="2400" dirty="0">
              <a:solidFill>
                <a:schemeClr val="bg1"/>
              </a:solidFill>
            </a:endParaRPr>
          </a:p>
          <a:p>
            <a:pPr marL="342900" indent="-342900">
              <a:buFont typeface="Wingdings" pitchFamily="2" charset="2"/>
              <a:buChar char="Ø"/>
            </a:pPr>
            <a:r>
              <a:rPr lang="ru-RU" sz="2400" dirty="0" smtClean="0">
                <a:solidFill>
                  <a:schemeClr val="bg1"/>
                </a:solidFill>
              </a:rPr>
              <a:t>Код </a:t>
            </a:r>
            <a:r>
              <a:rPr lang="ru-RU" sz="2400" dirty="0">
                <a:solidFill>
                  <a:schemeClr val="bg1"/>
                </a:solidFill>
              </a:rPr>
              <a:t>легче </a:t>
            </a:r>
            <a:r>
              <a:rPr lang="ru-RU" sz="2400" dirty="0" smtClean="0">
                <a:solidFill>
                  <a:schemeClr val="bg1"/>
                </a:solidFill>
              </a:rPr>
              <a:t>поддерживать.</a:t>
            </a:r>
            <a:endParaRPr lang="ru-RU" sz="2400" dirty="0">
              <a:solidFill>
                <a:schemeClr val="bg1"/>
              </a:solidFill>
            </a:endParaRPr>
          </a:p>
          <a:p>
            <a:r>
              <a:rPr lang="ru-RU" sz="2400" b="1" u="sng" dirty="0" smtClean="0">
                <a:solidFill>
                  <a:srgbClr val="002060"/>
                </a:solidFill>
              </a:rPr>
              <a:t>3.Точность контроля </a:t>
            </a:r>
            <a:r>
              <a:rPr lang="ru-RU" sz="2400" dirty="0" smtClean="0">
                <a:solidFill>
                  <a:schemeClr val="bg1"/>
                </a:solidFill>
              </a:rPr>
              <a:t>(</a:t>
            </a:r>
            <a:r>
              <a:rPr lang="ru-RU" sz="2400" dirty="0">
                <a:solidFill>
                  <a:schemeClr val="bg1"/>
                </a:solidFill>
              </a:rPr>
              <a:t>позиционирование, размер, поля и др</a:t>
            </a:r>
            <a:r>
              <a:rPr lang="ru-RU" sz="2400" dirty="0" smtClean="0">
                <a:solidFill>
                  <a:schemeClr val="bg1"/>
                </a:solidFill>
              </a:rPr>
              <a:t>.).</a:t>
            </a:r>
            <a:endParaRPr lang="ru-RU" sz="2400" dirty="0">
              <a:solidFill>
                <a:schemeClr val="bg1"/>
              </a:solidFill>
            </a:endParaRPr>
          </a:p>
          <a:p>
            <a:r>
              <a:rPr lang="ru-RU" sz="2400" b="1" u="sng" dirty="0" smtClean="0">
                <a:solidFill>
                  <a:srgbClr val="002060"/>
                </a:solidFill>
              </a:rPr>
              <a:t>4.Разделение труда</a:t>
            </a:r>
          </a:p>
          <a:p>
            <a:pPr marL="342900" indent="-342900">
              <a:buFont typeface="Wingdings" pitchFamily="2" charset="2"/>
              <a:buChar char="Ø"/>
            </a:pPr>
            <a:r>
              <a:rPr lang="ru-RU" sz="2400" dirty="0" smtClean="0">
                <a:solidFill>
                  <a:schemeClr val="bg1"/>
                </a:solidFill>
              </a:rPr>
              <a:t>Задача </a:t>
            </a:r>
            <a:r>
              <a:rPr lang="ru-RU" sz="2400" dirty="0">
                <a:solidFill>
                  <a:schemeClr val="bg1"/>
                </a:solidFill>
              </a:rPr>
              <a:t>разработчика — разрабатывать, задача дизайнера — создавать </a:t>
            </a:r>
            <a:r>
              <a:rPr lang="ru-RU" sz="2400" dirty="0" smtClean="0">
                <a:solidFill>
                  <a:schemeClr val="bg1"/>
                </a:solidFill>
              </a:rPr>
              <a:t>дизайн.</a:t>
            </a:r>
            <a:endParaRPr lang="ru-RU" sz="2400" dirty="0">
              <a:solidFill>
                <a:schemeClr val="bg1"/>
              </a:solidFill>
            </a:endParaRPr>
          </a:p>
          <a:p>
            <a:r>
              <a:rPr lang="ru-RU" sz="2400" b="1" u="sng" dirty="0" smtClean="0">
                <a:solidFill>
                  <a:srgbClr val="002060"/>
                </a:solidFill>
              </a:rPr>
              <a:t>5.Лучшая доступность</a:t>
            </a:r>
          </a:p>
          <a:p>
            <a:pPr marL="342900" indent="-342900">
              <a:buFont typeface="Wingdings" pitchFamily="2" charset="2"/>
              <a:buChar char="Ø"/>
            </a:pPr>
            <a:r>
              <a:rPr lang="ru-RU" sz="2400" dirty="0" smtClean="0">
                <a:solidFill>
                  <a:schemeClr val="bg1"/>
                </a:solidFill>
              </a:rPr>
              <a:t>Теги больше не используются не по назначению ;</a:t>
            </a:r>
          </a:p>
          <a:p>
            <a:pPr marL="342900" indent="-342900">
              <a:buFont typeface="Wingdings" pitchFamily="2" charset="2"/>
              <a:buChar char="Ø"/>
            </a:pPr>
            <a:r>
              <a:rPr lang="ru-RU" sz="2400" dirty="0" smtClean="0">
                <a:solidFill>
                  <a:schemeClr val="bg1"/>
                </a:solidFill>
              </a:rPr>
              <a:t>Нет </a:t>
            </a:r>
            <a:r>
              <a:rPr lang="ru-RU" sz="2400" dirty="0">
                <a:solidFill>
                  <a:schemeClr val="bg1"/>
                </a:solidFill>
              </a:rPr>
              <a:t>необходимости в позиционировании невидимых </a:t>
            </a:r>
            <a:r>
              <a:rPr lang="ru-RU" sz="2400" dirty="0" smtClean="0">
                <a:solidFill>
                  <a:schemeClr val="bg1"/>
                </a:solidFill>
              </a:rPr>
              <a:t>картинок;</a:t>
            </a:r>
            <a:endParaRPr lang="ru-RU" sz="2400" dirty="0">
              <a:solidFill>
                <a:schemeClr val="bg1"/>
              </a:solidFill>
            </a:endParaRPr>
          </a:p>
          <a:p>
            <a:pPr marL="342900" indent="-342900">
              <a:buFont typeface="Wingdings" pitchFamily="2" charset="2"/>
              <a:buChar char="Ø"/>
            </a:pPr>
            <a:r>
              <a:rPr lang="ru-RU" sz="2400" dirty="0">
                <a:solidFill>
                  <a:schemeClr val="bg1"/>
                </a:solidFill>
              </a:rPr>
              <a:t>Пользователи могут переписывать стилевые таблицы </a:t>
            </a:r>
            <a:r>
              <a:rPr lang="ru-RU" sz="2400" dirty="0" smtClean="0">
                <a:solidFill>
                  <a:schemeClr val="bg1"/>
                </a:solidFill>
              </a:rPr>
              <a:t>автора.</a:t>
            </a:r>
            <a:endParaRPr lang="ru-RU" sz="2400" dirty="0">
              <a:solidFill>
                <a:schemeClr val="bg1"/>
              </a:solidFill>
            </a:endParaRPr>
          </a:p>
        </p:txBody>
      </p:sp>
    </p:spTree>
    <p:extLst>
      <p:ext uri="{BB962C8B-B14F-4D97-AF65-F5344CB8AC3E}">
        <p14:creationId xmlns:p14="http://schemas.microsoft.com/office/powerpoint/2010/main" val="248219077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11560" y="620688"/>
            <a:ext cx="7920880" cy="1938992"/>
          </a:xfrm>
          <a:prstGeom prst="rect">
            <a:avLst/>
          </a:prstGeom>
        </p:spPr>
        <p:txBody>
          <a:bodyPr wrap="square">
            <a:spAutoFit/>
          </a:bodyPr>
          <a:lstStyle/>
          <a:p>
            <a:r>
              <a:rPr lang="ru-RU" sz="2400" dirty="0">
                <a:solidFill>
                  <a:schemeClr val="bg1"/>
                </a:solidFill>
              </a:rPr>
              <a:t>Для данной таблицы установлен зеленый цвет текста, поэтому в ячейках слова приняли этот оттенок. Это следствие того, что дочерний элемент тег </a:t>
            </a:r>
            <a:r>
              <a:rPr lang="ru-RU" sz="2400" dirty="0" err="1">
                <a:solidFill>
                  <a:schemeClr val="bg1"/>
                </a:solidFill>
              </a:rPr>
              <a:t>td</a:t>
            </a:r>
            <a:r>
              <a:rPr lang="ru-RU" sz="2400" dirty="0">
                <a:solidFill>
                  <a:schemeClr val="bg1"/>
                </a:solidFill>
              </a:rPr>
              <a:t> наследует свойства своего родителя тега </a:t>
            </a:r>
            <a:r>
              <a:rPr lang="ru-RU" sz="2400" dirty="0" err="1">
                <a:solidFill>
                  <a:schemeClr val="bg1"/>
                </a:solidFill>
              </a:rPr>
              <a:t>table</a:t>
            </a:r>
            <a:r>
              <a:rPr lang="ru-RU" sz="2400" dirty="0">
                <a:solidFill>
                  <a:schemeClr val="bg1"/>
                </a:solidFill>
              </a:rPr>
              <a:t>. </a:t>
            </a:r>
            <a:r>
              <a:rPr lang="ru-RU" sz="2400" dirty="0" smtClean="0">
                <a:solidFill>
                  <a:schemeClr val="bg1"/>
                </a:solidFill>
              </a:rPr>
              <a:t> </a:t>
            </a:r>
            <a:r>
              <a:rPr lang="ru-RU" sz="2400" dirty="0">
                <a:solidFill>
                  <a:schemeClr val="bg1"/>
                </a:solidFill>
              </a:rPr>
              <a:t>Но нужно понимать, что не все стилевые свойства подвержены наследованию.</a:t>
            </a:r>
          </a:p>
        </p:txBody>
      </p:sp>
      <p:sp>
        <p:nvSpPr>
          <p:cNvPr id="4" name="Прямоугольник 3"/>
          <p:cNvSpPr/>
          <p:nvPr/>
        </p:nvSpPr>
        <p:spPr>
          <a:xfrm>
            <a:off x="611560" y="3452760"/>
            <a:ext cx="8208912" cy="2677656"/>
          </a:xfrm>
          <a:prstGeom prst="rect">
            <a:avLst/>
          </a:prstGeom>
        </p:spPr>
        <p:txBody>
          <a:bodyPr wrap="square">
            <a:spAutoFit/>
          </a:bodyPr>
          <a:lstStyle/>
          <a:p>
            <a:r>
              <a:rPr lang="ru-RU" sz="2400" dirty="0">
                <a:solidFill>
                  <a:schemeClr val="bg1"/>
                </a:solidFill>
              </a:rPr>
              <a:t>Например, </a:t>
            </a:r>
            <a:r>
              <a:rPr lang="ru-RU" sz="2400" dirty="0" err="1">
                <a:solidFill>
                  <a:schemeClr val="bg1"/>
                </a:solidFill>
              </a:rPr>
              <a:t>border</a:t>
            </a:r>
            <a:r>
              <a:rPr lang="ru-RU" sz="2400" dirty="0">
                <a:solidFill>
                  <a:schemeClr val="bg1"/>
                </a:solidFill>
              </a:rPr>
              <a:t> определяет рамку вокруг таблицы, но не вокруг ячеек, поэтому эти ячейки не выделены рамкой внутри таблицы. Также не наследуется свойство </a:t>
            </a:r>
            <a:r>
              <a:rPr lang="ru-RU" sz="2400" dirty="0" err="1">
                <a:solidFill>
                  <a:schemeClr val="bg1"/>
                </a:solidFill>
              </a:rPr>
              <a:t>background</a:t>
            </a:r>
            <a:r>
              <a:rPr lang="ru-RU" sz="2400" dirty="0">
                <a:solidFill>
                  <a:schemeClr val="bg1"/>
                </a:solidFill>
              </a:rPr>
              <a:t>. Однако, в этом случае возникает вопрос: почему же цвет фона ячеек приобрел песочный цвет, который указан в качестве значения родительского тега </a:t>
            </a:r>
            <a:r>
              <a:rPr lang="ru-RU" sz="2400" dirty="0" err="1">
                <a:solidFill>
                  <a:schemeClr val="bg1"/>
                </a:solidFill>
              </a:rPr>
              <a:t>table</a:t>
            </a:r>
            <a:r>
              <a:rPr lang="ru-RU" sz="2400" dirty="0">
                <a:solidFill>
                  <a:schemeClr val="bg1"/>
                </a:solidFill>
              </a:rPr>
              <a:t>, если он не наследуется?</a:t>
            </a:r>
          </a:p>
        </p:txBody>
      </p:sp>
    </p:spTree>
    <p:extLst>
      <p:ext uri="{BB962C8B-B14F-4D97-AF65-F5344CB8AC3E}">
        <p14:creationId xmlns:p14="http://schemas.microsoft.com/office/powerpoint/2010/main" val="27431075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11560" y="1052736"/>
            <a:ext cx="8064896" cy="3416320"/>
          </a:xfrm>
          <a:prstGeom prst="rect">
            <a:avLst/>
          </a:prstGeom>
        </p:spPr>
        <p:txBody>
          <a:bodyPr wrap="square">
            <a:spAutoFit/>
          </a:bodyPr>
          <a:lstStyle/>
          <a:p>
            <a:r>
              <a:rPr lang="ru-RU" sz="2400" dirty="0">
                <a:solidFill>
                  <a:schemeClr val="bg1"/>
                </a:solidFill>
              </a:rPr>
              <a:t>Здесь все дело в том, что у свойства </a:t>
            </a:r>
            <a:r>
              <a:rPr lang="ru-RU" sz="2400" dirty="0" err="1">
                <a:solidFill>
                  <a:schemeClr val="bg1"/>
                </a:solidFill>
              </a:rPr>
              <a:t>background</a:t>
            </a:r>
            <a:r>
              <a:rPr lang="ru-RU" sz="2400" dirty="0">
                <a:solidFill>
                  <a:schemeClr val="bg1"/>
                </a:solidFill>
              </a:rPr>
              <a:t> в качестве значения по умолчанию для тега </a:t>
            </a:r>
            <a:r>
              <a:rPr lang="ru-RU" sz="2400" dirty="0" err="1">
                <a:solidFill>
                  <a:schemeClr val="bg1"/>
                </a:solidFill>
              </a:rPr>
              <a:t>td</a:t>
            </a:r>
            <a:r>
              <a:rPr lang="ru-RU" sz="2400" dirty="0">
                <a:solidFill>
                  <a:schemeClr val="bg1"/>
                </a:solidFill>
              </a:rPr>
              <a:t> выступает </a:t>
            </a:r>
            <a:r>
              <a:rPr lang="ru-RU" sz="2400" dirty="0" err="1">
                <a:solidFill>
                  <a:schemeClr val="bg1"/>
                </a:solidFill>
              </a:rPr>
              <a:t>transparent</a:t>
            </a:r>
            <a:r>
              <a:rPr lang="ru-RU" sz="2400" dirty="0">
                <a:solidFill>
                  <a:schemeClr val="bg1"/>
                </a:solidFill>
              </a:rPr>
              <a:t>, то есть прозрачность. Таким образом, цвет фона родительского элемента “просматривается” сквозь фон дочернего элемента, который является прозрачным. Отмечу, что во многих случаях для большинства свойств CSS предусмотрены значения по умолчанию. Поэтому, если для какого-то свойства явно не заданы параметры, до вступает в силу предусмотренное значение по умолчанию.</a:t>
            </a:r>
          </a:p>
        </p:txBody>
      </p:sp>
      <p:sp>
        <p:nvSpPr>
          <p:cNvPr id="3" name="Прямоугольник 2"/>
          <p:cNvSpPr/>
          <p:nvPr/>
        </p:nvSpPr>
        <p:spPr>
          <a:xfrm>
            <a:off x="611561" y="4793542"/>
            <a:ext cx="8064896" cy="830997"/>
          </a:xfrm>
          <a:prstGeom prst="rect">
            <a:avLst/>
          </a:prstGeom>
        </p:spPr>
        <p:txBody>
          <a:bodyPr wrap="square">
            <a:spAutoFit/>
          </a:bodyPr>
          <a:lstStyle/>
          <a:p>
            <a:r>
              <a:rPr lang="ru-RU" sz="2400" dirty="0">
                <a:solidFill>
                  <a:schemeClr val="bg1"/>
                </a:solidFill>
              </a:rPr>
              <a:t>Наследование позволяет определять значения один раз, задавая их для родительского элемента верхнего уровня.</a:t>
            </a:r>
          </a:p>
        </p:txBody>
      </p:sp>
    </p:spTree>
    <p:extLst>
      <p:ext uri="{BB962C8B-B14F-4D97-AF65-F5344CB8AC3E}">
        <p14:creationId xmlns:p14="http://schemas.microsoft.com/office/powerpoint/2010/main" val="4025671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115616" y="2636912"/>
            <a:ext cx="6962034" cy="1015663"/>
          </a:xfrm>
          <a:prstGeom prst="rect">
            <a:avLst/>
          </a:prstGeom>
        </p:spPr>
        <p:txBody>
          <a:bodyPr wrap="none">
            <a:spAutoFit/>
          </a:bodyPr>
          <a:lstStyle/>
          <a:p>
            <a:r>
              <a:rPr lang="ru-RU" sz="6000" dirty="0">
                <a:solidFill>
                  <a:schemeClr val="bg1"/>
                </a:solidFill>
                <a:effectLst>
                  <a:outerShdw blurRad="38100" dist="38100" dir="2700000" algn="tl">
                    <a:srgbClr val="000000">
                      <a:alpha val="43137"/>
                    </a:srgbClr>
                  </a:outerShdw>
                </a:effectLst>
              </a:rPr>
              <a:t> Приоритеты стилей.</a:t>
            </a:r>
          </a:p>
        </p:txBody>
      </p:sp>
    </p:spTree>
    <p:extLst>
      <p:ext uri="{BB962C8B-B14F-4D97-AF65-F5344CB8AC3E}">
        <p14:creationId xmlns:p14="http://schemas.microsoft.com/office/powerpoint/2010/main" val="26928308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1520" y="1268760"/>
            <a:ext cx="8712968" cy="3416320"/>
          </a:xfrm>
          <a:prstGeom prst="rect">
            <a:avLst/>
          </a:prstGeom>
        </p:spPr>
        <p:txBody>
          <a:bodyPr wrap="square">
            <a:spAutoFit/>
          </a:bodyPr>
          <a:lstStyle/>
          <a:p>
            <a:r>
              <a:rPr lang="ru-RU" sz="2400" dirty="0">
                <a:solidFill>
                  <a:schemeClr val="bg1"/>
                </a:solidFill>
              </a:rPr>
              <a:t>Ниже приведены приоритеты браузеров, которыми они руководствуются при обработке стилевых правил. Чем выше в списке находится пункт, тем ниже его приоритет, и наоборот.</a:t>
            </a:r>
          </a:p>
          <a:p>
            <a:endParaRPr lang="ru-RU" sz="2400" dirty="0">
              <a:solidFill>
                <a:schemeClr val="bg1"/>
              </a:solidFill>
            </a:endParaRPr>
          </a:p>
          <a:p>
            <a:pPr marL="285750" indent="-285750">
              <a:buFont typeface="Wingdings" pitchFamily="2" charset="2"/>
              <a:buChar char="Ø"/>
            </a:pPr>
            <a:r>
              <a:rPr lang="ru-RU" sz="2400" dirty="0">
                <a:solidFill>
                  <a:schemeClr val="bg1"/>
                </a:solidFill>
              </a:rPr>
              <a:t>Стиль браузера.</a:t>
            </a:r>
          </a:p>
          <a:p>
            <a:pPr marL="285750" indent="-285750">
              <a:buFont typeface="Wingdings" pitchFamily="2" charset="2"/>
              <a:buChar char="Ø"/>
            </a:pPr>
            <a:r>
              <a:rPr lang="ru-RU" sz="2400" dirty="0">
                <a:solidFill>
                  <a:schemeClr val="bg1"/>
                </a:solidFill>
              </a:rPr>
              <a:t>Стиль автора.</a:t>
            </a:r>
          </a:p>
          <a:p>
            <a:pPr marL="285750" indent="-285750">
              <a:buFont typeface="Wingdings" pitchFamily="2" charset="2"/>
              <a:buChar char="Ø"/>
            </a:pPr>
            <a:r>
              <a:rPr lang="ru-RU" sz="2400" dirty="0">
                <a:solidFill>
                  <a:schemeClr val="bg1"/>
                </a:solidFill>
              </a:rPr>
              <a:t>Стиль пользователя.</a:t>
            </a:r>
          </a:p>
          <a:p>
            <a:pPr marL="285750" indent="-285750">
              <a:buFont typeface="Wingdings" pitchFamily="2" charset="2"/>
              <a:buChar char="Ø"/>
            </a:pPr>
            <a:r>
              <a:rPr lang="ru-RU" sz="2400" dirty="0">
                <a:solidFill>
                  <a:schemeClr val="bg1"/>
                </a:solidFill>
              </a:rPr>
              <a:t>Стиль автора с добавлением !</a:t>
            </a:r>
            <a:r>
              <a:rPr lang="ru-RU" sz="2400" dirty="0" err="1">
                <a:solidFill>
                  <a:schemeClr val="bg1"/>
                </a:solidFill>
              </a:rPr>
              <a:t>important</a:t>
            </a:r>
            <a:r>
              <a:rPr lang="ru-RU" sz="2400" dirty="0">
                <a:solidFill>
                  <a:schemeClr val="bg1"/>
                </a:solidFill>
              </a:rPr>
              <a:t>.</a:t>
            </a:r>
          </a:p>
          <a:p>
            <a:pPr marL="285750" indent="-285750">
              <a:buFont typeface="Wingdings" pitchFamily="2" charset="2"/>
              <a:buChar char="Ø"/>
            </a:pPr>
            <a:r>
              <a:rPr lang="ru-RU" sz="2400" dirty="0">
                <a:solidFill>
                  <a:schemeClr val="bg1"/>
                </a:solidFill>
              </a:rPr>
              <a:t>Стиль пользователя с добавлением !</a:t>
            </a:r>
            <a:r>
              <a:rPr lang="ru-RU" sz="2400" dirty="0" err="1">
                <a:solidFill>
                  <a:schemeClr val="bg1"/>
                </a:solidFill>
              </a:rPr>
              <a:t>important</a:t>
            </a:r>
            <a:r>
              <a:rPr lang="ru-RU" sz="2400" dirty="0">
                <a:solidFill>
                  <a:schemeClr val="bg1"/>
                </a:solidFill>
              </a:rPr>
              <a:t>.</a:t>
            </a:r>
          </a:p>
        </p:txBody>
      </p:sp>
    </p:spTree>
    <p:extLst>
      <p:ext uri="{BB962C8B-B14F-4D97-AF65-F5344CB8AC3E}">
        <p14:creationId xmlns:p14="http://schemas.microsoft.com/office/powerpoint/2010/main" val="31514156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95536" y="1196752"/>
            <a:ext cx="8496944" cy="3970318"/>
          </a:xfrm>
          <a:prstGeom prst="rect">
            <a:avLst/>
          </a:prstGeom>
        </p:spPr>
        <p:txBody>
          <a:bodyPr wrap="square">
            <a:spAutoFit/>
          </a:bodyPr>
          <a:lstStyle/>
          <a:p>
            <a:r>
              <a:rPr lang="ru-RU" sz="3600" dirty="0">
                <a:solidFill>
                  <a:schemeClr val="bg1"/>
                </a:solidFill>
              </a:rPr>
              <a:t>Самым низким приоритетом обладает стиль браузера — оформление, которое по умолчанию применяется к элементам веб-страницы браузером. </a:t>
            </a:r>
            <a:endParaRPr lang="en-US" sz="3600" dirty="0" smtClean="0">
              <a:solidFill>
                <a:schemeClr val="bg1"/>
              </a:solidFill>
            </a:endParaRPr>
          </a:p>
          <a:p>
            <a:r>
              <a:rPr lang="ru-RU" sz="3600" dirty="0" smtClean="0">
                <a:solidFill>
                  <a:schemeClr val="bg1"/>
                </a:solidFill>
              </a:rPr>
              <a:t>Это </a:t>
            </a:r>
            <a:r>
              <a:rPr lang="ru-RU" sz="3600" dirty="0">
                <a:solidFill>
                  <a:schemeClr val="bg1"/>
                </a:solidFill>
              </a:rPr>
              <a:t>оформление можно увидеть в случае «голого» HTML, когда к документу не добавляется никаких стилей.</a:t>
            </a:r>
          </a:p>
        </p:txBody>
      </p:sp>
    </p:spTree>
    <p:extLst>
      <p:ext uri="{BB962C8B-B14F-4D97-AF65-F5344CB8AC3E}">
        <p14:creationId xmlns:p14="http://schemas.microsoft.com/office/powerpoint/2010/main" val="10734113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39552" y="652370"/>
            <a:ext cx="7776864" cy="3108543"/>
          </a:xfrm>
          <a:prstGeom prst="rect">
            <a:avLst/>
          </a:prstGeom>
        </p:spPr>
        <p:txBody>
          <a:bodyPr wrap="square">
            <a:spAutoFit/>
          </a:bodyPr>
          <a:lstStyle/>
          <a:p>
            <a:pPr algn="ctr"/>
            <a:r>
              <a:rPr lang="ru-RU" sz="2800" b="1" dirty="0">
                <a:solidFill>
                  <a:schemeClr val="bg1"/>
                </a:solidFill>
              </a:rPr>
              <a:t>!</a:t>
            </a:r>
            <a:r>
              <a:rPr lang="ru-RU" sz="2800" b="1" dirty="0" err="1">
                <a:solidFill>
                  <a:schemeClr val="bg1"/>
                </a:solidFill>
              </a:rPr>
              <a:t>important</a:t>
            </a:r>
            <a:endParaRPr lang="ru-RU" sz="2800" b="1" dirty="0">
              <a:solidFill>
                <a:schemeClr val="bg1"/>
              </a:solidFill>
            </a:endParaRPr>
          </a:p>
          <a:p>
            <a:r>
              <a:rPr lang="ru-RU" sz="2400" dirty="0">
                <a:solidFill>
                  <a:schemeClr val="bg1"/>
                </a:solidFill>
              </a:rPr>
              <a:t>Ключевое слово !</a:t>
            </a:r>
            <a:r>
              <a:rPr lang="ru-RU" sz="2400" dirty="0" err="1">
                <a:solidFill>
                  <a:schemeClr val="bg1"/>
                </a:solidFill>
              </a:rPr>
              <a:t>important</a:t>
            </a:r>
            <a:r>
              <a:rPr lang="ru-RU" sz="2400" dirty="0">
                <a:solidFill>
                  <a:schemeClr val="bg1"/>
                </a:solidFill>
              </a:rPr>
              <a:t> играет роль в том случае, когда пользователи подключают свою собственную таблицу стилей. Если возникает противоречие, когда стиль автора страницы и пользователя для одного и того же элемента не совпадает, то !</a:t>
            </a:r>
            <a:r>
              <a:rPr lang="ru-RU" sz="2400" dirty="0" err="1">
                <a:solidFill>
                  <a:schemeClr val="bg1"/>
                </a:solidFill>
              </a:rPr>
              <a:t>important</a:t>
            </a:r>
            <a:r>
              <a:rPr lang="ru-RU" sz="2400" dirty="0">
                <a:solidFill>
                  <a:schemeClr val="bg1"/>
                </a:solidFill>
              </a:rPr>
              <a:t> позволяет повысить приоритет стиля или его важность, иными словами.</a:t>
            </a:r>
          </a:p>
        </p:txBody>
      </p:sp>
      <p:sp>
        <p:nvSpPr>
          <p:cNvPr id="3" name="Прямоугольник 2"/>
          <p:cNvSpPr/>
          <p:nvPr/>
        </p:nvSpPr>
        <p:spPr>
          <a:xfrm>
            <a:off x="539552" y="3933056"/>
            <a:ext cx="7776864" cy="461665"/>
          </a:xfrm>
          <a:prstGeom prst="rect">
            <a:avLst/>
          </a:prstGeom>
        </p:spPr>
        <p:txBody>
          <a:bodyPr wrap="square">
            <a:spAutoFit/>
          </a:bodyPr>
          <a:lstStyle/>
          <a:p>
            <a:r>
              <a:rPr lang="ru-RU" sz="2400" dirty="0">
                <a:solidFill>
                  <a:schemeClr val="bg1"/>
                </a:solidFill>
              </a:rPr>
              <a:t>Синтаксис применения !</a:t>
            </a:r>
            <a:r>
              <a:rPr lang="en-US" sz="2400" dirty="0">
                <a:solidFill>
                  <a:schemeClr val="bg1"/>
                </a:solidFill>
              </a:rPr>
              <a:t>important </a:t>
            </a:r>
            <a:r>
              <a:rPr lang="ru-RU" sz="2400" dirty="0">
                <a:solidFill>
                  <a:schemeClr val="bg1"/>
                </a:solidFill>
              </a:rPr>
              <a:t>следующий.</a:t>
            </a: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4566864"/>
            <a:ext cx="8829981"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146472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116632"/>
            <a:ext cx="9144000" cy="4893647"/>
          </a:xfrm>
          <a:prstGeom prst="rect">
            <a:avLst/>
          </a:prstGeom>
        </p:spPr>
        <p:txBody>
          <a:bodyPr wrap="square">
            <a:spAutoFit/>
          </a:bodyPr>
          <a:lstStyle/>
          <a:p>
            <a:r>
              <a:rPr lang="ru-RU" sz="2400" dirty="0">
                <a:solidFill>
                  <a:schemeClr val="bg1"/>
                </a:solidFill>
              </a:rPr>
              <a:t>При использовании пользовательской таблицы стилей или одновременном применении разного стиля автора и пользователя к одному и тому же селектору, браузер руководствуется следующим алгоритмом.</a:t>
            </a:r>
          </a:p>
          <a:p>
            <a:endParaRPr lang="ru-RU" sz="2400" dirty="0">
              <a:solidFill>
                <a:schemeClr val="bg1"/>
              </a:solidFill>
            </a:endParaRPr>
          </a:p>
          <a:p>
            <a:r>
              <a:rPr lang="ru-RU" sz="2400" dirty="0">
                <a:solidFill>
                  <a:schemeClr val="bg1"/>
                </a:solidFill>
              </a:rPr>
              <a:t>!</a:t>
            </a:r>
            <a:r>
              <a:rPr lang="ru-RU" sz="2400" dirty="0" err="1">
                <a:solidFill>
                  <a:schemeClr val="bg1"/>
                </a:solidFill>
              </a:rPr>
              <a:t>important</a:t>
            </a:r>
            <a:r>
              <a:rPr lang="ru-RU" sz="2400" dirty="0">
                <a:solidFill>
                  <a:schemeClr val="bg1"/>
                </a:solidFill>
              </a:rPr>
              <a:t> добавлен в авторский стиль — будет применяться стиль автора.</a:t>
            </a:r>
          </a:p>
          <a:p>
            <a:r>
              <a:rPr lang="ru-RU" sz="2400" dirty="0">
                <a:solidFill>
                  <a:schemeClr val="bg1"/>
                </a:solidFill>
              </a:rPr>
              <a:t>!</a:t>
            </a:r>
            <a:r>
              <a:rPr lang="ru-RU" sz="2400" dirty="0" err="1">
                <a:solidFill>
                  <a:schemeClr val="bg1"/>
                </a:solidFill>
              </a:rPr>
              <a:t>important</a:t>
            </a:r>
            <a:r>
              <a:rPr lang="ru-RU" sz="2400" dirty="0">
                <a:solidFill>
                  <a:schemeClr val="bg1"/>
                </a:solidFill>
              </a:rPr>
              <a:t> добавлен в пользовательский стиль — будет применяться стиль пользователя.</a:t>
            </a:r>
          </a:p>
          <a:p>
            <a:r>
              <a:rPr lang="ru-RU" sz="2400" dirty="0">
                <a:solidFill>
                  <a:schemeClr val="bg1"/>
                </a:solidFill>
              </a:rPr>
              <a:t>!</a:t>
            </a:r>
            <a:r>
              <a:rPr lang="ru-RU" sz="2400" dirty="0" err="1">
                <a:solidFill>
                  <a:schemeClr val="bg1"/>
                </a:solidFill>
              </a:rPr>
              <a:t>important</a:t>
            </a:r>
            <a:r>
              <a:rPr lang="ru-RU" sz="2400" dirty="0">
                <a:solidFill>
                  <a:schemeClr val="bg1"/>
                </a:solidFill>
              </a:rPr>
              <a:t> нет как в авторском стиле, так и стиле пользователя — будет применяться стиль пользователя.</a:t>
            </a:r>
          </a:p>
          <a:p>
            <a:r>
              <a:rPr lang="ru-RU" sz="2400" dirty="0">
                <a:solidFill>
                  <a:schemeClr val="bg1"/>
                </a:solidFill>
              </a:rPr>
              <a:t>!</a:t>
            </a:r>
            <a:r>
              <a:rPr lang="ru-RU" sz="2400" dirty="0" err="1">
                <a:solidFill>
                  <a:schemeClr val="bg1"/>
                </a:solidFill>
              </a:rPr>
              <a:t>important</a:t>
            </a:r>
            <a:r>
              <a:rPr lang="ru-RU" sz="2400" dirty="0">
                <a:solidFill>
                  <a:schemeClr val="bg1"/>
                </a:solidFill>
              </a:rPr>
              <a:t> содержится в авторском стиле и стиле пользователя — будет применяться стиль пользователя.</a:t>
            </a:r>
          </a:p>
        </p:txBody>
      </p:sp>
      <p:sp>
        <p:nvSpPr>
          <p:cNvPr id="3" name="Прямоугольник 2"/>
          <p:cNvSpPr/>
          <p:nvPr/>
        </p:nvSpPr>
        <p:spPr>
          <a:xfrm>
            <a:off x="2930" y="5180999"/>
            <a:ext cx="9141070" cy="1200329"/>
          </a:xfrm>
          <a:prstGeom prst="rect">
            <a:avLst/>
          </a:prstGeom>
        </p:spPr>
        <p:txBody>
          <a:bodyPr wrap="square">
            <a:spAutoFit/>
          </a:bodyPr>
          <a:lstStyle/>
          <a:p>
            <a:r>
              <a:rPr lang="ru-RU" sz="2400" dirty="0">
                <a:solidFill>
                  <a:schemeClr val="bg1"/>
                </a:solidFill>
              </a:rPr>
              <a:t>Повышение важности требуется не только для регулирования приоритета между авторской и пользовательской таблицей стилей, но и для повышения специфичности определенного селектора</a:t>
            </a:r>
            <a:r>
              <a:rPr lang="ru-RU" sz="2400" dirty="0" smtClean="0">
                <a:solidFill>
                  <a:schemeClr val="bg1"/>
                </a:solidFill>
              </a:rPr>
              <a:t>.</a:t>
            </a:r>
            <a:endParaRPr lang="ru-RU" sz="2400" dirty="0">
              <a:solidFill>
                <a:schemeClr val="bg1"/>
              </a:solidFill>
            </a:endParaRPr>
          </a:p>
        </p:txBody>
      </p:sp>
    </p:spTree>
    <p:extLst>
      <p:ext uri="{BB962C8B-B14F-4D97-AF65-F5344CB8AC3E}">
        <p14:creationId xmlns:p14="http://schemas.microsoft.com/office/powerpoint/2010/main" val="243642405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131840" y="476672"/>
            <a:ext cx="2624436" cy="523220"/>
          </a:xfrm>
          <a:prstGeom prst="rect">
            <a:avLst/>
          </a:prstGeom>
        </p:spPr>
        <p:txBody>
          <a:bodyPr wrap="none">
            <a:spAutoFit/>
          </a:bodyPr>
          <a:lstStyle/>
          <a:p>
            <a:r>
              <a:rPr lang="ru-RU" sz="2800" b="1" dirty="0">
                <a:solidFill>
                  <a:schemeClr val="bg1"/>
                </a:solidFill>
              </a:rPr>
              <a:t>Специфичность</a:t>
            </a:r>
            <a:endParaRPr lang="ru-RU" b="1" dirty="0">
              <a:solidFill>
                <a:schemeClr val="bg1"/>
              </a:solidFill>
            </a:endParaRPr>
          </a:p>
        </p:txBody>
      </p:sp>
      <p:sp>
        <p:nvSpPr>
          <p:cNvPr id="3" name="Прямоугольник 2"/>
          <p:cNvSpPr/>
          <p:nvPr/>
        </p:nvSpPr>
        <p:spPr>
          <a:xfrm>
            <a:off x="0" y="1052736"/>
            <a:ext cx="9144000" cy="5816977"/>
          </a:xfrm>
          <a:prstGeom prst="rect">
            <a:avLst/>
          </a:prstGeom>
        </p:spPr>
        <p:txBody>
          <a:bodyPr wrap="square">
            <a:spAutoFit/>
          </a:bodyPr>
          <a:lstStyle/>
          <a:p>
            <a:r>
              <a:rPr lang="ru-RU" sz="2400" dirty="0">
                <a:solidFill>
                  <a:schemeClr val="bg1"/>
                </a:solidFill>
              </a:rPr>
              <a:t>Если к одному элементу одновременно применяются противоречивые стилевые правила, то более высокий приоритет имеет правило, у которого значение специфичности селектора больше. Специфичность это некоторая условная величина, вычисляемая следующим образом. </a:t>
            </a:r>
            <a:endParaRPr lang="en-US" sz="2400" dirty="0" smtClean="0">
              <a:solidFill>
                <a:schemeClr val="bg1"/>
              </a:solidFill>
            </a:endParaRPr>
          </a:p>
          <a:p>
            <a:r>
              <a:rPr lang="ru-RU" sz="2400" dirty="0" smtClean="0">
                <a:solidFill>
                  <a:schemeClr val="bg1"/>
                </a:solidFill>
              </a:rPr>
              <a:t>За </a:t>
            </a:r>
            <a:r>
              <a:rPr lang="ru-RU" sz="2400" dirty="0">
                <a:solidFill>
                  <a:schemeClr val="bg1"/>
                </a:solidFill>
              </a:rPr>
              <a:t>каждый идентификатор (в дальнейшем будем обозначать их </a:t>
            </a:r>
            <a:r>
              <a:rPr lang="ru-RU" sz="3600" dirty="0">
                <a:solidFill>
                  <a:schemeClr val="bg1"/>
                </a:solidFill>
              </a:rPr>
              <a:t>количество через a) начисляется 100, </a:t>
            </a:r>
            <a:endParaRPr lang="en-US" sz="3600" dirty="0" smtClean="0">
              <a:solidFill>
                <a:schemeClr val="bg1"/>
              </a:solidFill>
            </a:endParaRPr>
          </a:p>
          <a:p>
            <a:r>
              <a:rPr lang="ru-RU" sz="3600" dirty="0" smtClean="0">
                <a:solidFill>
                  <a:schemeClr val="bg1"/>
                </a:solidFill>
              </a:rPr>
              <a:t>за </a:t>
            </a:r>
            <a:r>
              <a:rPr lang="ru-RU" sz="3600" dirty="0">
                <a:solidFill>
                  <a:schemeClr val="bg1"/>
                </a:solidFill>
              </a:rPr>
              <a:t>каждый класс и </a:t>
            </a:r>
            <a:r>
              <a:rPr lang="ru-RU" sz="3600" dirty="0" err="1">
                <a:solidFill>
                  <a:schemeClr val="bg1"/>
                </a:solidFill>
              </a:rPr>
              <a:t>псевдокласс</a:t>
            </a:r>
            <a:r>
              <a:rPr lang="ru-RU" sz="3600" dirty="0">
                <a:solidFill>
                  <a:schemeClr val="bg1"/>
                </a:solidFill>
              </a:rPr>
              <a:t> (b) начисляется 10</a:t>
            </a:r>
            <a:r>
              <a:rPr lang="ru-RU" sz="3600" dirty="0" smtClean="0">
                <a:solidFill>
                  <a:schemeClr val="bg1"/>
                </a:solidFill>
              </a:rPr>
              <a:t>,</a:t>
            </a:r>
            <a:endParaRPr lang="en-US" sz="3600" dirty="0" smtClean="0">
              <a:solidFill>
                <a:schemeClr val="bg1"/>
              </a:solidFill>
            </a:endParaRPr>
          </a:p>
          <a:p>
            <a:r>
              <a:rPr lang="ru-RU" sz="3600" dirty="0" smtClean="0">
                <a:solidFill>
                  <a:schemeClr val="bg1"/>
                </a:solidFill>
              </a:rPr>
              <a:t> </a:t>
            </a:r>
            <a:r>
              <a:rPr lang="ru-RU" sz="3600" dirty="0">
                <a:solidFill>
                  <a:schemeClr val="bg1"/>
                </a:solidFill>
              </a:rPr>
              <a:t>за каждый селектор тега и </a:t>
            </a:r>
            <a:r>
              <a:rPr lang="ru-RU" sz="3600" dirty="0" err="1">
                <a:solidFill>
                  <a:schemeClr val="bg1"/>
                </a:solidFill>
              </a:rPr>
              <a:t>псевдоэлемент</a:t>
            </a:r>
            <a:r>
              <a:rPr lang="ru-RU" sz="3600" dirty="0">
                <a:solidFill>
                  <a:schemeClr val="bg1"/>
                </a:solidFill>
              </a:rPr>
              <a:t> (c) начисляется 1. </a:t>
            </a:r>
            <a:r>
              <a:rPr lang="ru-RU" sz="2400" dirty="0">
                <a:solidFill>
                  <a:schemeClr val="bg1"/>
                </a:solidFill>
              </a:rPr>
              <a:t>Складывая указанные значения в определённом порядке, получим значение специфичности для данного селектора.</a:t>
            </a:r>
          </a:p>
        </p:txBody>
      </p:sp>
    </p:spTree>
    <p:extLst>
      <p:ext uri="{BB962C8B-B14F-4D97-AF65-F5344CB8AC3E}">
        <p14:creationId xmlns:p14="http://schemas.microsoft.com/office/powerpoint/2010/main" val="8206683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611977"/>
            <a:ext cx="1670650" cy="584775"/>
          </a:xfrm>
          <a:prstGeom prst="rect">
            <a:avLst/>
          </a:prstGeom>
          <a:noFill/>
        </p:spPr>
        <p:txBody>
          <a:bodyPr wrap="none" rtlCol="0">
            <a:spAutoFit/>
          </a:bodyPr>
          <a:lstStyle/>
          <a:p>
            <a:r>
              <a:rPr lang="ru-RU" sz="3200" dirty="0" smtClean="0">
                <a:solidFill>
                  <a:schemeClr val="bg1"/>
                </a:solidFill>
              </a:rPr>
              <a:t>Пример</a:t>
            </a:r>
            <a:r>
              <a:rPr lang="ru-RU" sz="2400" dirty="0" smtClean="0">
                <a:solidFill>
                  <a:schemeClr val="bg1"/>
                </a:solidFill>
              </a:rPr>
              <a:t>:</a:t>
            </a:r>
            <a:endParaRPr lang="ru-RU" sz="2400" dirty="0">
              <a:solidFill>
                <a:schemeClr val="bg1"/>
              </a:solidFill>
            </a:endParaRP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506" y="1251931"/>
            <a:ext cx="7992903" cy="2465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Прямоугольник 2"/>
          <p:cNvSpPr/>
          <p:nvPr/>
        </p:nvSpPr>
        <p:spPr>
          <a:xfrm>
            <a:off x="467543" y="4077072"/>
            <a:ext cx="8145865" cy="1569660"/>
          </a:xfrm>
          <a:prstGeom prst="rect">
            <a:avLst/>
          </a:prstGeom>
        </p:spPr>
        <p:txBody>
          <a:bodyPr wrap="square">
            <a:spAutoFit/>
          </a:bodyPr>
          <a:lstStyle/>
          <a:p>
            <a:r>
              <a:rPr lang="ru-RU" sz="2400" dirty="0">
                <a:solidFill>
                  <a:schemeClr val="bg1"/>
                </a:solidFill>
              </a:rPr>
              <a:t>Встроенный стиль, добавляемый к тегу через атрибут </a:t>
            </a:r>
            <a:r>
              <a:rPr lang="ru-RU" sz="2400" dirty="0" err="1">
                <a:solidFill>
                  <a:schemeClr val="bg1"/>
                </a:solidFill>
              </a:rPr>
              <a:t>style</a:t>
            </a:r>
            <a:r>
              <a:rPr lang="ru-RU" sz="2400" dirty="0">
                <a:solidFill>
                  <a:schemeClr val="bg1"/>
                </a:solidFill>
              </a:rPr>
              <a:t>, имеет специфичность 1000, поэтому всегда перекрывает связанные и глобальные стили. Однако добавление !</a:t>
            </a:r>
            <a:r>
              <a:rPr lang="ru-RU" sz="2400" dirty="0" err="1">
                <a:solidFill>
                  <a:schemeClr val="bg1"/>
                </a:solidFill>
              </a:rPr>
              <a:t>important</a:t>
            </a:r>
            <a:r>
              <a:rPr lang="ru-RU" sz="2400" dirty="0">
                <a:solidFill>
                  <a:schemeClr val="bg1"/>
                </a:solidFill>
              </a:rPr>
              <a:t> перекрывает в том числе и встроенные стили.</a:t>
            </a:r>
          </a:p>
        </p:txBody>
      </p:sp>
    </p:spTree>
    <p:extLst>
      <p:ext uri="{BB962C8B-B14F-4D97-AF65-F5344CB8AC3E}">
        <p14:creationId xmlns:p14="http://schemas.microsoft.com/office/powerpoint/2010/main" val="90637792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116632"/>
            <a:ext cx="8928992" cy="830997"/>
          </a:xfrm>
          <a:prstGeom prst="rect">
            <a:avLst/>
          </a:prstGeom>
        </p:spPr>
        <p:txBody>
          <a:bodyPr wrap="square">
            <a:spAutoFit/>
          </a:bodyPr>
          <a:lstStyle/>
          <a:p>
            <a:r>
              <a:rPr lang="ru-RU" sz="2400" dirty="0">
                <a:solidFill>
                  <a:schemeClr val="bg1"/>
                </a:solidFill>
              </a:rPr>
              <a:t>Если два селектора имеют одинаковую специфичность, то применяться будет тот стиль, что указан в коде ниже</a:t>
            </a:r>
            <a:r>
              <a:rPr lang="ru-RU" sz="2400" dirty="0" smtClean="0">
                <a:solidFill>
                  <a:schemeClr val="bg1"/>
                </a:solidFill>
              </a:rPr>
              <a:t>.</a:t>
            </a:r>
            <a:endParaRPr lang="ru-RU" sz="2400" dirty="0">
              <a:solidFill>
                <a:schemeClr val="bg1"/>
              </a:solidFill>
            </a:endParaRPr>
          </a:p>
        </p:txBody>
      </p:sp>
      <p:sp>
        <p:nvSpPr>
          <p:cNvPr id="3" name="Прямоугольник 2"/>
          <p:cNvSpPr/>
          <p:nvPr/>
        </p:nvSpPr>
        <p:spPr>
          <a:xfrm>
            <a:off x="107504" y="941508"/>
            <a:ext cx="8928992" cy="830997"/>
          </a:xfrm>
          <a:prstGeom prst="rect">
            <a:avLst/>
          </a:prstGeom>
        </p:spPr>
        <p:txBody>
          <a:bodyPr wrap="square">
            <a:spAutoFit/>
          </a:bodyPr>
          <a:lstStyle/>
          <a:p>
            <a:r>
              <a:rPr lang="ru-RU" sz="2400" dirty="0">
                <a:solidFill>
                  <a:schemeClr val="bg1"/>
                </a:solidFill>
              </a:rPr>
              <a:t>В </a:t>
            </a:r>
            <a:r>
              <a:rPr lang="ru-RU" sz="2400" dirty="0" smtClean="0">
                <a:solidFill>
                  <a:schemeClr val="bg1"/>
                </a:solidFill>
              </a:rPr>
              <a:t>примере </a:t>
            </a:r>
            <a:r>
              <a:rPr lang="ru-RU" sz="2400" dirty="0">
                <a:solidFill>
                  <a:schemeClr val="bg1"/>
                </a:solidFill>
              </a:rPr>
              <a:t>показано, как влияет специфичность на стиль элементов списка.</a:t>
            </a: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1484784"/>
            <a:ext cx="3816424" cy="5128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2548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979712" y="332656"/>
            <a:ext cx="5166543" cy="1015663"/>
          </a:xfrm>
          <a:prstGeom prst="rect">
            <a:avLst/>
          </a:prstGeom>
        </p:spPr>
        <p:txBody>
          <a:bodyPr wrap="none">
            <a:spAutoFit/>
          </a:bodyPr>
          <a:lstStyle/>
          <a:p>
            <a:r>
              <a:rPr lang="ru-RU" sz="6000" dirty="0" smtClean="0">
                <a:solidFill>
                  <a:schemeClr val="bg1"/>
                </a:solidFill>
                <a:effectLst>
                  <a:outerShdw blurRad="38100" dist="38100" dir="2700000" algn="tl">
                    <a:srgbClr val="000000">
                      <a:alpha val="43137"/>
                    </a:srgbClr>
                  </a:outerShdw>
                </a:effectLst>
              </a:rPr>
              <a:t>Синтаксис  </a:t>
            </a:r>
            <a:r>
              <a:rPr lang="en-US" sz="6000" dirty="0" smtClean="0">
                <a:solidFill>
                  <a:schemeClr val="bg1"/>
                </a:solidFill>
                <a:effectLst>
                  <a:outerShdw blurRad="38100" dist="38100" dir="2700000" algn="tl">
                    <a:srgbClr val="000000">
                      <a:alpha val="43137"/>
                    </a:srgbClr>
                  </a:outerShdw>
                </a:effectLst>
              </a:rPr>
              <a:t>CSS.</a:t>
            </a:r>
            <a:endParaRPr lang="ru-RU" sz="6000" dirty="0">
              <a:solidFill>
                <a:schemeClr val="bg1"/>
              </a:solidFill>
              <a:effectLst>
                <a:outerShdw blurRad="38100" dist="38100" dir="2700000" algn="tl">
                  <a:srgbClr val="000000">
                    <a:alpha val="43137"/>
                  </a:srgbClr>
                </a:outerShdw>
              </a:effectLst>
            </a:endParaRPr>
          </a:p>
        </p:txBody>
      </p:sp>
      <p:sp>
        <p:nvSpPr>
          <p:cNvPr id="3" name="Прямоугольник 2"/>
          <p:cNvSpPr/>
          <p:nvPr/>
        </p:nvSpPr>
        <p:spPr>
          <a:xfrm>
            <a:off x="0" y="1628800"/>
            <a:ext cx="9180512" cy="1938992"/>
          </a:xfrm>
          <a:prstGeom prst="rect">
            <a:avLst/>
          </a:prstGeom>
        </p:spPr>
        <p:txBody>
          <a:bodyPr wrap="square">
            <a:spAutoFit/>
          </a:bodyPr>
          <a:lstStyle/>
          <a:p>
            <a:r>
              <a:rPr lang="ru-RU" sz="2400" dirty="0" smtClean="0">
                <a:solidFill>
                  <a:schemeClr val="bg1"/>
                </a:solidFill>
              </a:rPr>
              <a:t>Стилевые правила записываются в своём формате, отличном от HTML. Основным понятием выступает селектор — это некоторое имя стиля, для которого добавляются параметры форматирования. В качестве селектора выступают теги, классы и идентификаторы. Общий способ записи имеет следующий вид:</a:t>
            </a:r>
            <a:endParaRPr lang="ru-RU" sz="2400" dirty="0">
              <a:solidFill>
                <a:schemeClr val="bg1"/>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005064"/>
            <a:ext cx="7076658" cy="2237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033662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3528" y="260648"/>
            <a:ext cx="8424936" cy="3416320"/>
          </a:xfrm>
          <a:prstGeom prst="rect">
            <a:avLst/>
          </a:prstGeom>
        </p:spPr>
        <p:txBody>
          <a:bodyPr wrap="square">
            <a:spAutoFit/>
          </a:bodyPr>
          <a:lstStyle/>
          <a:p>
            <a:r>
              <a:rPr lang="ru-RU" sz="2400" dirty="0">
                <a:solidFill>
                  <a:schemeClr val="bg1"/>
                </a:solidFill>
              </a:rPr>
              <a:t>В данном примере цвет текста списка задан зелёным, а второй пункт списка с помощью класса </a:t>
            </a:r>
            <a:r>
              <a:rPr lang="ru-RU" sz="2400" dirty="0" err="1">
                <a:solidFill>
                  <a:schemeClr val="bg1"/>
                </a:solidFill>
              </a:rPr>
              <a:t>two</a:t>
            </a:r>
            <a:r>
              <a:rPr lang="ru-RU" sz="2400" dirty="0">
                <a:solidFill>
                  <a:schemeClr val="bg1"/>
                </a:solidFill>
              </a:rPr>
              <a:t> выделен красным цветом. Вычисляем специфичность селектора #</a:t>
            </a:r>
            <a:r>
              <a:rPr lang="ru-RU" sz="2400" dirty="0" err="1">
                <a:solidFill>
                  <a:schemeClr val="bg1"/>
                </a:solidFill>
              </a:rPr>
              <a:t>menu</a:t>
            </a:r>
            <a:r>
              <a:rPr lang="ru-RU" sz="2400" dirty="0">
                <a:solidFill>
                  <a:schemeClr val="bg1"/>
                </a:solidFill>
              </a:rPr>
              <a:t> </a:t>
            </a:r>
            <a:r>
              <a:rPr lang="ru-RU" sz="2400" dirty="0" err="1">
                <a:solidFill>
                  <a:schemeClr val="bg1"/>
                </a:solidFill>
              </a:rPr>
              <a:t>ul</a:t>
            </a:r>
            <a:r>
              <a:rPr lang="ru-RU" sz="2400" dirty="0">
                <a:solidFill>
                  <a:schemeClr val="bg1"/>
                </a:solidFill>
              </a:rPr>
              <a:t> </a:t>
            </a:r>
            <a:r>
              <a:rPr lang="ru-RU" sz="2400" dirty="0" err="1">
                <a:solidFill>
                  <a:schemeClr val="bg1"/>
                </a:solidFill>
              </a:rPr>
              <a:t>li</a:t>
            </a:r>
            <a:r>
              <a:rPr lang="ru-RU" sz="2400" dirty="0">
                <a:solidFill>
                  <a:schemeClr val="bg1"/>
                </a:solidFill>
              </a:rPr>
              <a:t> — один идентификатор (100) и два тега (2) в сумме дают значение 102, а селектор .</a:t>
            </a:r>
            <a:r>
              <a:rPr lang="ru-RU" sz="2400" dirty="0" err="1">
                <a:solidFill>
                  <a:schemeClr val="bg1"/>
                </a:solidFill>
              </a:rPr>
              <a:t>two</a:t>
            </a:r>
            <a:r>
              <a:rPr lang="ru-RU" sz="2400" dirty="0">
                <a:solidFill>
                  <a:schemeClr val="bg1"/>
                </a:solidFill>
              </a:rPr>
              <a:t> будет иметь значение специфичности 10, что явно меньше. Поэтому текст окрашиваться красным цветом не будет. Чтобы исправить ситуацию, необходимо либо понизить специфичность первого селектора, либо повысить специфичность второго </a:t>
            </a:r>
            <a:r>
              <a:rPr lang="ru-RU" sz="2400" dirty="0" smtClean="0">
                <a:solidFill>
                  <a:schemeClr val="bg1"/>
                </a:solidFill>
              </a:rPr>
              <a:t>.</a:t>
            </a:r>
            <a:endParaRPr lang="ru-RU" sz="2400" dirty="0">
              <a:solidFill>
                <a:schemeClr val="bg1"/>
              </a:solidFill>
            </a:endParaRPr>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676968"/>
            <a:ext cx="7920880" cy="2781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496003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3528" y="1124744"/>
            <a:ext cx="8604448" cy="4031873"/>
          </a:xfrm>
          <a:prstGeom prst="rect">
            <a:avLst/>
          </a:prstGeom>
        </p:spPr>
        <p:txBody>
          <a:bodyPr wrap="square">
            <a:spAutoFit/>
          </a:bodyPr>
          <a:lstStyle/>
          <a:p>
            <a:r>
              <a:rPr lang="ru-RU" sz="3200" dirty="0">
                <a:solidFill>
                  <a:schemeClr val="bg1"/>
                </a:solidFill>
              </a:rPr>
              <a:t>Добавление идентификатора используется не только для изменения специфичности селектора, но и для применения стиля только к указанному списку. </a:t>
            </a:r>
            <a:endParaRPr lang="en-US" sz="3200" dirty="0" smtClean="0">
              <a:solidFill>
                <a:schemeClr val="bg1"/>
              </a:solidFill>
            </a:endParaRPr>
          </a:p>
          <a:p>
            <a:r>
              <a:rPr lang="ru-RU" sz="3200" dirty="0" smtClean="0">
                <a:solidFill>
                  <a:schemeClr val="bg1"/>
                </a:solidFill>
              </a:rPr>
              <a:t>Поэтому </a:t>
            </a:r>
            <a:r>
              <a:rPr lang="ru-RU" sz="3200" dirty="0">
                <a:solidFill>
                  <a:schemeClr val="bg1"/>
                </a:solidFill>
              </a:rPr>
              <a:t>понижение специфичности за счёт убирания идентификатора применяется редко, в основном, повышается специфичность нужного селектора.</a:t>
            </a:r>
          </a:p>
        </p:txBody>
      </p:sp>
    </p:spTree>
    <p:extLst>
      <p:ext uri="{BB962C8B-B14F-4D97-AF65-F5344CB8AC3E}">
        <p14:creationId xmlns:p14="http://schemas.microsoft.com/office/powerpoint/2010/main" val="3108885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260648"/>
            <a:ext cx="8640960" cy="1938992"/>
          </a:xfrm>
          <a:prstGeom prst="rect">
            <a:avLst/>
          </a:prstGeom>
        </p:spPr>
        <p:txBody>
          <a:bodyPr wrap="square">
            <a:spAutoFit/>
          </a:bodyPr>
          <a:lstStyle/>
          <a:p>
            <a:pPr algn="ctr"/>
            <a:r>
              <a:rPr lang="ru-RU" sz="6000" dirty="0">
                <a:solidFill>
                  <a:schemeClr val="bg1"/>
                </a:solidFill>
                <a:effectLst>
                  <a:outerShdw blurRad="38100" dist="38100" dir="2700000" algn="tl">
                    <a:srgbClr val="000000">
                      <a:alpha val="43137"/>
                    </a:srgbClr>
                  </a:outerShdw>
                </a:effectLst>
              </a:rPr>
              <a:t> Псевдоклассы и псевдоэлементы.</a:t>
            </a:r>
          </a:p>
        </p:txBody>
      </p:sp>
    </p:spTree>
    <p:extLst>
      <p:ext uri="{BB962C8B-B14F-4D97-AF65-F5344CB8AC3E}">
        <p14:creationId xmlns:p14="http://schemas.microsoft.com/office/powerpoint/2010/main" val="64848646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059832" y="404664"/>
            <a:ext cx="2884700" cy="523220"/>
          </a:xfrm>
          <a:prstGeom prst="rect">
            <a:avLst/>
          </a:prstGeom>
        </p:spPr>
        <p:txBody>
          <a:bodyPr wrap="none">
            <a:spAutoFit/>
          </a:bodyPr>
          <a:lstStyle/>
          <a:p>
            <a:r>
              <a:rPr lang="ru-RU" sz="2800" dirty="0" smtClean="0">
                <a:solidFill>
                  <a:schemeClr val="bg1"/>
                </a:solidFill>
              </a:rPr>
              <a:t>Псевдоэлементы.</a:t>
            </a:r>
            <a:endParaRPr lang="ru-RU" sz="2800" dirty="0">
              <a:solidFill>
                <a:schemeClr val="bg1"/>
              </a:solidFill>
            </a:endParaRPr>
          </a:p>
        </p:txBody>
      </p:sp>
      <p:sp>
        <p:nvSpPr>
          <p:cNvPr id="3" name="Прямоугольник 2"/>
          <p:cNvSpPr/>
          <p:nvPr/>
        </p:nvSpPr>
        <p:spPr>
          <a:xfrm>
            <a:off x="539552" y="1124744"/>
            <a:ext cx="8136904" cy="1569660"/>
          </a:xfrm>
          <a:prstGeom prst="rect">
            <a:avLst/>
          </a:prstGeom>
        </p:spPr>
        <p:txBody>
          <a:bodyPr wrap="square">
            <a:spAutoFit/>
          </a:bodyPr>
          <a:lstStyle/>
          <a:p>
            <a:r>
              <a:rPr lang="ru-RU" sz="2400" dirty="0">
                <a:solidFill>
                  <a:schemeClr val="bg1"/>
                </a:solidFill>
              </a:rPr>
              <a:t>Псевдоэлементы позволяют задать стиль элементов не определённых в дереве элементов документа, а также генерировать содержимое, которого нет в исходном коде текста.</a:t>
            </a:r>
          </a:p>
        </p:txBody>
      </p:sp>
      <p:sp>
        <p:nvSpPr>
          <p:cNvPr id="4" name="Прямоугольник 3"/>
          <p:cNvSpPr/>
          <p:nvPr/>
        </p:nvSpPr>
        <p:spPr>
          <a:xfrm>
            <a:off x="539552" y="2852936"/>
            <a:ext cx="8136904" cy="461665"/>
          </a:xfrm>
          <a:prstGeom prst="rect">
            <a:avLst/>
          </a:prstGeom>
        </p:spPr>
        <p:txBody>
          <a:bodyPr wrap="square">
            <a:spAutoFit/>
          </a:bodyPr>
          <a:lstStyle/>
          <a:p>
            <a:r>
              <a:rPr lang="ru-RU" sz="2400" dirty="0">
                <a:solidFill>
                  <a:schemeClr val="bg1"/>
                </a:solidFill>
              </a:rPr>
              <a:t>Синтаксис использования </a:t>
            </a:r>
            <a:r>
              <a:rPr lang="ru-RU" sz="2400" dirty="0" err="1">
                <a:solidFill>
                  <a:schemeClr val="bg1"/>
                </a:solidFill>
              </a:rPr>
              <a:t>псевдоэлементов</a:t>
            </a:r>
            <a:r>
              <a:rPr lang="ru-RU" sz="2400" dirty="0">
                <a:solidFill>
                  <a:schemeClr val="bg1"/>
                </a:solidFill>
              </a:rPr>
              <a:t> </a:t>
            </a:r>
            <a:r>
              <a:rPr lang="ru-RU" sz="2400" dirty="0" smtClean="0">
                <a:solidFill>
                  <a:schemeClr val="bg1"/>
                </a:solidFill>
              </a:rPr>
              <a:t>следующий:</a:t>
            </a:r>
            <a:endParaRPr lang="ru-RU" sz="2400" dirty="0">
              <a:solidFill>
                <a:schemeClr val="bg1"/>
              </a:solidFill>
            </a:endParaRP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568" y="3552824"/>
            <a:ext cx="7235824" cy="452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Прямоугольник 4"/>
          <p:cNvSpPr/>
          <p:nvPr/>
        </p:nvSpPr>
        <p:spPr>
          <a:xfrm>
            <a:off x="395536" y="4145012"/>
            <a:ext cx="8280920" cy="2308324"/>
          </a:xfrm>
          <a:prstGeom prst="rect">
            <a:avLst/>
          </a:prstGeom>
        </p:spPr>
        <p:txBody>
          <a:bodyPr wrap="square">
            <a:spAutoFit/>
          </a:bodyPr>
          <a:lstStyle/>
          <a:p>
            <a:r>
              <a:rPr lang="ru-RU" sz="2400" dirty="0">
                <a:solidFill>
                  <a:schemeClr val="bg1"/>
                </a:solidFill>
              </a:rPr>
              <a:t>Вначале следует имя селектора, затем пишется двоеточие, после которого идёт имя </a:t>
            </a:r>
            <a:r>
              <a:rPr lang="ru-RU" sz="2400" dirty="0" err="1">
                <a:solidFill>
                  <a:schemeClr val="bg1"/>
                </a:solidFill>
              </a:rPr>
              <a:t>псевдоэлемента</a:t>
            </a:r>
            <a:r>
              <a:rPr lang="ru-RU" sz="2400" dirty="0">
                <a:solidFill>
                  <a:schemeClr val="bg1"/>
                </a:solidFill>
              </a:rPr>
              <a:t>. Каждый </a:t>
            </a:r>
            <a:r>
              <a:rPr lang="ru-RU" sz="2400" dirty="0" err="1">
                <a:solidFill>
                  <a:schemeClr val="bg1"/>
                </a:solidFill>
              </a:rPr>
              <a:t>псевдоэлемент</a:t>
            </a:r>
            <a:r>
              <a:rPr lang="ru-RU" sz="2400" dirty="0">
                <a:solidFill>
                  <a:schemeClr val="bg1"/>
                </a:solidFill>
              </a:rPr>
              <a:t> может применяться только к одному селектору, если требуется установить сразу несколько </a:t>
            </a:r>
            <a:r>
              <a:rPr lang="ru-RU" sz="2400" dirty="0" err="1">
                <a:solidFill>
                  <a:schemeClr val="bg1"/>
                </a:solidFill>
              </a:rPr>
              <a:t>псевдоэлементов</a:t>
            </a:r>
            <a:r>
              <a:rPr lang="ru-RU" sz="2400" dirty="0">
                <a:solidFill>
                  <a:schemeClr val="bg1"/>
                </a:solidFill>
              </a:rPr>
              <a:t> для одного селектора, правила стиля должны добавляться к ним по </a:t>
            </a:r>
            <a:r>
              <a:rPr lang="ru-RU" sz="2400" dirty="0" smtClean="0">
                <a:solidFill>
                  <a:schemeClr val="bg1"/>
                </a:solidFill>
              </a:rPr>
              <a:t>отдельности</a:t>
            </a:r>
            <a:r>
              <a:rPr lang="ru-RU" sz="2400" dirty="0">
                <a:solidFill>
                  <a:schemeClr val="bg1"/>
                </a:solidFill>
              </a:rPr>
              <a:t>.</a:t>
            </a:r>
          </a:p>
        </p:txBody>
      </p:sp>
    </p:spTree>
    <p:extLst>
      <p:ext uri="{BB962C8B-B14F-4D97-AF65-F5344CB8AC3E}">
        <p14:creationId xmlns:p14="http://schemas.microsoft.com/office/powerpoint/2010/main" val="190349763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836712"/>
            <a:ext cx="1309974" cy="461665"/>
          </a:xfrm>
          <a:prstGeom prst="rect">
            <a:avLst/>
          </a:prstGeom>
          <a:noFill/>
        </p:spPr>
        <p:txBody>
          <a:bodyPr wrap="none" rtlCol="0">
            <a:spAutoFit/>
          </a:bodyPr>
          <a:lstStyle/>
          <a:p>
            <a:r>
              <a:rPr lang="ru-RU" sz="2400" dirty="0" smtClean="0">
                <a:solidFill>
                  <a:schemeClr val="bg1"/>
                </a:solidFill>
              </a:rPr>
              <a:t>Пример:</a:t>
            </a:r>
            <a:endParaRPr lang="ru-RU" sz="2400" dirty="0">
              <a:solidFill>
                <a:schemeClr val="bg1"/>
              </a:solidFill>
            </a:endParaRP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484784"/>
            <a:ext cx="6752550"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Прямоугольник 2"/>
          <p:cNvSpPr/>
          <p:nvPr/>
        </p:nvSpPr>
        <p:spPr>
          <a:xfrm>
            <a:off x="755576" y="2780928"/>
            <a:ext cx="7704856" cy="1200329"/>
          </a:xfrm>
          <a:prstGeom prst="rect">
            <a:avLst/>
          </a:prstGeom>
        </p:spPr>
        <p:txBody>
          <a:bodyPr wrap="square">
            <a:spAutoFit/>
          </a:bodyPr>
          <a:lstStyle/>
          <a:p>
            <a:r>
              <a:rPr lang="ru-RU" sz="2400" b="1" dirty="0">
                <a:solidFill>
                  <a:schemeClr val="bg1"/>
                </a:solidFill>
              </a:rPr>
              <a:t>Псевдоэлементы не могут применяться к внутренним стилям, только к таблице связанных или глобальных стилей.</a:t>
            </a:r>
          </a:p>
        </p:txBody>
      </p:sp>
    </p:spTree>
    <p:extLst>
      <p:ext uri="{BB962C8B-B14F-4D97-AF65-F5344CB8AC3E}">
        <p14:creationId xmlns:p14="http://schemas.microsoft.com/office/powerpoint/2010/main" val="371375298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843808" y="476672"/>
            <a:ext cx="1368152" cy="523220"/>
          </a:xfrm>
          <a:prstGeom prst="rect">
            <a:avLst/>
          </a:prstGeom>
        </p:spPr>
        <p:txBody>
          <a:bodyPr wrap="square">
            <a:spAutoFit/>
          </a:bodyPr>
          <a:lstStyle/>
          <a:p>
            <a:r>
              <a:rPr lang="en-US" sz="2800" b="1" dirty="0">
                <a:solidFill>
                  <a:schemeClr val="bg1"/>
                </a:solidFill>
              </a:rPr>
              <a:t>:after</a:t>
            </a:r>
            <a:endParaRPr lang="ru-RU" sz="2800" b="1" dirty="0">
              <a:solidFill>
                <a:schemeClr val="bg1"/>
              </a:solidFill>
            </a:endParaRPr>
          </a:p>
        </p:txBody>
      </p:sp>
      <p:sp>
        <p:nvSpPr>
          <p:cNvPr id="3" name="Прямоугольник 2"/>
          <p:cNvSpPr/>
          <p:nvPr/>
        </p:nvSpPr>
        <p:spPr>
          <a:xfrm>
            <a:off x="0" y="999892"/>
            <a:ext cx="9144000" cy="1938992"/>
          </a:xfrm>
          <a:prstGeom prst="rect">
            <a:avLst/>
          </a:prstGeom>
        </p:spPr>
        <p:txBody>
          <a:bodyPr wrap="square">
            <a:spAutoFit/>
          </a:bodyPr>
          <a:lstStyle/>
          <a:p>
            <a:r>
              <a:rPr lang="ru-RU" sz="2400" dirty="0">
                <a:solidFill>
                  <a:schemeClr val="bg1"/>
                </a:solidFill>
              </a:rPr>
              <a:t>Применяется для вставки назначенного контента после содержимого элемента. Этот </a:t>
            </a:r>
            <a:r>
              <a:rPr lang="ru-RU" sz="2400" dirty="0" err="1">
                <a:solidFill>
                  <a:schemeClr val="bg1"/>
                </a:solidFill>
              </a:rPr>
              <a:t>псевдоэлемент</a:t>
            </a:r>
            <a:r>
              <a:rPr lang="ru-RU" sz="2400" dirty="0">
                <a:solidFill>
                  <a:schemeClr val="bg1"/>
                </a:solidFill>
              </a:rPr>
              <a:t> работает совместно со стилевым свойством </a:t>
            </a:r>
            <a:r>
              <a:rPr lang="ru-RU" sz="2400" dirty="0" err="1">
                <a:solidFill>
                  <a:schemeClr val="bg1"/>
                </a:solidFill>
              </a:rPr>
              <a:t>content</a:t>
            </a:r>
            <a:r>
              <a:rPr lang="ru-RU" sz="2400" dirty="0">
                <a:solidFill>
                  <a:schemeClr val="bg1"/>
                </a:solidFill>
              </a:rPr>
              <a:t>, которое определяет содержимое для вставки. В примере </a:t>
            </a:r>
            <a:r>
              <a:rPr lang="ru-RU" sz="2400" dirty="0" smtClean="0">
                <a:solidFill>
                  <a:schemeClr val="bg1"/>
                </a:solidFill>
              </a:rPr>
              <a:t>показано </a:t>
            </a:r>
            <a:r>
              <a:rPr lang="ru-RU" sz="2400" dirty="0">
                <a:solidFill>
                  <a:schemeClr val="bg1"/>
                </a:solidFill>
              </a:rPr>
              <a:t>использование </a:t>
            </a:r>
            <a:r>
              <a:rPr lang="ru-RU" sz="2400" dirty="0" err="1">
                <a:solidFill>
                  <a:schemeClr val="bg1"/>
                </a:solidFill>
              </a:rPr>
              <a:t>псевдоэлемента</a:t>
            </a:r>
            <a:r>
              <a:rPr lang="ru-RU" sz="2400" dirty="0">
                <a:solidFill>
                  <a:schemeClr val="bg1"/>
                </a:solidFill>
              </a:rPr>
              <a:t> :</a:t>
            </a:r>
            <a:r>
              <a:rPr lang="ru-RU" sz="2400" dirty="0" err="1">
                <a:solidFill>
                  <a:schemeClr val="bg1"/>
                </a:solidFill>
              </a:rPr>
              <a:t>after</a:t>
            </a:r>
            <a:r>
              <a:rPr lang="ru-RU" sz="2400" dirty="0">
                <a:solidFill>
                  <a:schemeClr val="bg1"/>
                </a:solidFill>
              </a:rPr>
              <a:t> для добавления текста в конец абзаца.</a:t>
            </a:r>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053331"/>
            <a:ext cx="8856984" cy="368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754127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4172" y="404664"/>
            <a:ext cx="1505540" cy="461665"/>
          </a:xfrm>
          <a:prstGeom prst="rect">
            <a:avLst/>
          </a:prstGeom>
          <a:noFill/>
        </p:spPr>
        <p:txBody>
          <a:bodyPr wrap="none" rtlCol="0">
            <a:spAutoFit/>
          </a:bodyPr>
          <a:lstStyle/>
          <a:p>
            <a:r>
              <a:rPr lang="ru-RU" sz="2400" dirty="0" smtClean="0">
                <a:solidFill>
                  <a:schemeClr val="bg1"/>
                </a:solidFill>
              </a:rPr>
              <a:t>Результат:</a:t>
            </a:r>
            <a:endParaRPr lang="ru-RU" sz="2400" dirty="0">
              <a:solidFill>
                <a:schemeClr val="bg1"/>
              </a:solidFill>
            </a:endParaRPr>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046" y="1196752"/>
            <a:ext cx="8637687"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17988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509858" y="72626"/>
            <a:ext cx="1260986" cy="523220"/>
          </a:xfrm>
          <a:prstGeom prst="rect">
            <a:avLst/>
          </a:prstGeom>
        </p:spPr>
        <p:txBody>
          <a:bodyPr wrap="none">
            <a:spAutoFit/>
          </a:bodyPr>
          <a:lstStyle/>
          <a:p>
            <a:r>
              <a:rPr lang="en-US" sz="2800" b="1" dirty="0">
                <a:solidFill>
                  <a:schemeClr val="bg1"/>
                </a:solidFill>
              </a:rPr>
              <a:t>:before</a:t>
            </a:r>
            <a:endParaRPr lang="ru-RU" sz="2800" b="1" dirty="0">
              <a:solidFill>
                <a:schemeClr val="bg1"/>
              </a:solidFill>
            </a:endParaRPr>
          </a:p>
        </p:txBody>
      </p:sp>
      <p:sp>
        <p:nvSpPr>
          <p:cNvPr id="3" name="Прямоугольник 2"/>
          <p:cNvSpPr/>
          <p:nvPr/>
        </p:nvSpPr>
        <p:spPr>
          <a:xfrm>
            <a:off x="107504" y="595846"/>
            <a:ext cx="8784976" cy="1938992"/>
          </a:xfrm>
          <a:prstGeom prst="rect">
            <a:avLst/>
          </a:prstGeom>
        </p:spPr>
        <p:txBody>
          <a:bodyPr wrap="square">
            <a:spAutoFit/>
          </a:bodyPr>
          <a:lstStyle/>
          <a:p>
            <a:r>
              <a:rPr lang="ru-RU" sz="2400" dirty="0">
                <a:solidFill>
                  <a:schemeClr val="bg1"/>
                </a:solidFill>
              </a:rPr>
              <a:t>По своему действию :</a:t>
            </a:r>
            <a:r>
              <a:rPr lang="ru-RU" sz="2400" dirty="0" err="1">
                <a:solidFill>
                  <a:schemeClr val="bg1"/>
                </a:solidFill>
              </a:rPr>
              <a:t>before</a:t>
            </a:r>
            <a:r>
              <a:rPr lang="ru-RU" sz="2400" dirty="0">
                <a:solidFill>
                  <a:schemeClr val="bg1"/>
                </a:solidFill>
              </a:rPr>
              <a:t> аналогичен </a:t>
            </a:r>
            <a:r>
              <a:rPr lang="ru-RU" sz="2400" dirty="0" err="1">
                <a:solidFill>
                  <a:schemeClr val="bg1"/>
                </a:solidFill>
              </a:rPr>
              <a:t>псевдоэлементу</a:t>
            </a:r>
            <a:r>
              <a:rPr lang="ru-RU" sz="2400" dirty="0">
                <a:solidFill>
                  <a:schemeClr val="bg1"/>
                </a:solidFill>
              </a:rPr>
              <a:t> :</a:t>
            </a:r>
            <a:r>
              <a:rPr lang="ru-RU" sz="2400" dirty="0" err="1">
                <a:solidFill>
                  <a:schemeClr val="bg1"/>
                </a:solidFill>
              </a:rPr>
              <a:t>after</a:t>
            </a:r>
            <a:r>
              <a:rPr lang="ru-RU" sz="2400" dirty="0">
                <a:solidFill>
                  <a:schemeClr val="bg1"/>
                </a:solidFill>
              </a:rPr>
              <a:t>, но вставляет контент до содержимого элемента. В примере </a:t>
            </a:r>
            <a:r>
              <a:rPr lang="ru-RU" sz="2400" dirty="0" smtClean="0">
                <a:solidFill>
                  <a:schemeClr val="bg1"/>
                </a:solidFill>
              </a:rPr>
              <a:t>показано </a:t>
            </a:r>
            <a:r>
              <a:rPr lang="ru-RU" sz="2400" dirty="0">
                <a:solidFill>
                  <a:schemeClr val="bg1"/>
                </a:solidFill>
              </a:rPr>
              <a:t>добавление маркеров своего типа к элементам списка посредством скрытия стандартных маркеров и применения </a:t>
            </a:r>
            <a:r>
              <a:rPr lang="ru-RU" sz="2400" dirty="0" err="1">
                <a:solidFill>
                  <a:schemeClr val="bg1"/>
                </a:solidFill>
              </a:rPr>
              <a:t>псевдоэлемента</a:t>
            </a:r>
            <a:r>
              <a:rPr lang="ru-RU" sz="2400" dirty="0">
                <a:solidFill>
                  <a:schemeClr val="bg1"/>
                </a:solidFill>
              </a:rPr>
              <a:t> :</a:t>
            </a:r>
            <a:r>
              <a:rPr lang="ru-RU" sz="2400" dirty="0" err="1">
                <a:solidFill>
                  <a:schemeClr val="bg1"/>
                </a:solidFill>
              </a:rPr>
              <a:t>before</a:t>
            </a:r>
            <a:r>
              <a:rPr lang="ru-RU" sz="2400" dirty="0">
                <a:solidFill>
                  <a:schemeClr val="bg1"/>
                </a:solidFill>
              </a:rPr>
              <a:t>.</a:t>
            </a:r>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534838"/>
            <a:ext cx="6912768" cy="4207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30476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548680"/>
            <a:ext cx="167640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739" y="1340768"/>
            <a:ext cx="5712445" cy="3092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18857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418168" y="404664"/>
            <a:ext cx="1801904" cy="523220"/>
          </a:xfrm>
          <a:prstGeom prst="rect">
            <a:avLst/>
          </a:prstGeom>
        </p:spPr>
        <p:txBody>
          <a:bodyPr wrap="none">
            <a:spAutoFit/>
          </a:bodyPr>
          <a:lstStyle/>
          <a:p>
            <a:r>
              <a:rPr lang="en-US" sz="2800" b="1" dirty="0">
                <a:solidFill>
                  <a:schemeClr val="bg1"/>
                </a:solidFill>
              </a:rPr>
              <a:t>:first-letter</a:t>
            </a:r>
            <a:endParaRPr lang="ru-RU" sz="2800" b="1" dirty="0">
              <a:solidFill>
                <a:schemeClr val="bg1"/>
              </a:solidFill>
            </a:endParaRPr>
          </a:p>
        </p:txBody>
      </p:sp>
      <p:sp>
        <p:nvSpPr>
          <p:cNvPr id="3" name="Прямоугольник 2"/>
          <p:cNvSpPr/>
          <p:nvPr/>
        </p:nvSpPr>
        <p:spPr>
          <a:xfrm>
            <a:off x="251520" y="1124744"/>
            <a:ext cx="8640960" cy="1200329"/>
          </a:xfrm>
          <a:prstGeom prst="rect">
            <a:avLst/>
          </a:prstGeom>
        </p:spPr>
        <p:txBody>
          <a:bodyPr wrap="square">
            <a:spAutoFit/>
          </a:bodyPr>
          <a:lstStyle/>
          <a:p>
            <a:r>
              <a:rPr lang="ru-RU" sz="2400" dirty="0">
                <a:solidFill>
                  <a:schemeClr val="bg1"/>
                </a:solidFill>
              </a:rPr>
              <a:t>Определяет стиль первого символа в тексте элемента, к которому добавляется. Это позволяет создавать в тексте буквицу и выступающий инициал.</a:t>
            </a:r>
          </a:p>
        </p:txBody>
      </p:sp>
      <p:sp>
        <p:nvSpPr>
          <p:cNvPr id="4" name="Прямоугольник 3"/>
          <p:cNvSpPr/>
          <p:nvPr/>
        </p:nvSpPr>
        <p:spPr>
          <a:xfrm>
            <a:off x="251520" y="3083476"/>
            <a:ext cx="8496944" cy="1569660"/>
          </a:xfrm>
          <a:prstGeom prst="rect">
            <a:avLst/>
          </a:prstGeom>
        </p:spPr>
        <p:txBody>
          <a:bodyPr wrap="square">
            <a:spAutoFit/>
          </a:bodyPr>
          <a:lstStyle/>
          <a:p>
            <a:r>
              <a:rPr lang="ru-RU" sz="2400" dirty="0">
                <a:solidFill>
                  <a:schemeClr val="bg1"/>
                </a:solidFill>
              </a:rPr>
              <a:t>Рассмотрим пример создания выступающего инициала. Для этого требуется добавить к селектору P </a:t>
            </a:r>
            <a:r>
              <a:rPr lang="ru-RU" sz="2400" dirty="0" err="1">
                <a:solidFill>
                  <a:schemeClr val="bg1"/>
                </a:solidFill>
              </a:rPr>
              <a:t>псевдоэлемент</a:t>
            </a:r>
            <a:r>
              <a:rPr lang="ru-RU" sz="2400" dirty="0">
                <a:solidFill>
                  <a:schemeClr val="bg1"/>
                </a:solidFill>
              </a:rPr>
              <a:t> :</a:t>
            </a:r>
            <a:r>
              <a:rPr lang="ru-RU" sz="2400" dirty="0" err="1">
                <a:solidFill>
                  <a:schemeClr val="bg1"/>
                </a:solidFill>
              </a:rPr>
              <a:t>first-letter</a:t>
            </a:r>
            <a:r>
              <a:rPr lang="ru-RU" sz="2400" dirty="0">
                <a:solidFill>
                  <a:schemeClr val="bg1"/>
                </a:solidFill>
              </a:rPr>
              <a:t> и установить желаемый стиль инициала. В частности, увеличить размер текста и поменять цвет текста (</a:t>
            </a:r>
            <a:r>
              <a:rPr lang="ru-RU" sz="2400" dirty="0" smtClean="0">
                <a:solidFill>
                  <a:schemeClr val="bg1"/>
                </a:solidFill>
              </a:rPr>
              <a:t>пример).</a:t>
            </a:r>
            <a:endParaRPr lang="ru-RU" sz="2400" dirty="0">
              <a:solidFill>
                <a:schemeClr val="bg1"/>
              </a:solidFill>
            </a:endParaRPr>
          </a:p>
        </p:txBody>
      </p:sp>
    </p:spTree>
    <p:extLst>
      <p:ext uri="{BB962C8B-B14F-4D97-AF65-F5344CB8AC3E}">
        <p14:creationId xmlns:p14="http://schemas.microsoft.com/office/powerpoint/2010/main" val="145192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467544" y="760636"/>
            <a:ext cx="8208912" cy="2308324"/>
          </a:xfrm>
          <a:prstGeom prst="rect">
            <a:avLst/>
          </a:prstGeom>
        </p:spPr>
        <p:txBody>
          <a:bodyPr wrap="square">
            <a:spAutoFit/>
          </a:bodyPr>
          <a:lstStyle/>
          <a:p>
            <a:r>
              <a:rPr lang="ru-RU" sz="2400" dirty="0" smtClean="0">
                <a:solidFill>
                  <a:schemeClr val="bg1"/>
                </a:solidFill>
              </a:rPr>
              <a:t>Все CSS-правила состоят из селектора и блока объявлений (заключённого в фигурные скобки). Внутри блока объявлений (внутри фигурных скобок, проще говоря) может находиться одно или несколько объявлений, разделённых точкой с запятой. Объявление – это строка, составленная из </a:t>
            </a:r>
            <a:r>
              <a:rPr lang="ru-RU" sz="2400" dirty="0" err="1" smtClean="0">
                <a:solidFill>
                  <a:schemeClr val="bg1"/>
                </a:solidFill>
              </a:rPr>
              <a:t>css</a:t>
            </a:r>
            <a:r>
              <a:rPr lang="ru-RU" sz="2400" dirty="0" smtClean="0">
                <a:solidFill>
                  <a:schemeClr val="bg1"/>
                </a:solidFill>
              </a:rPr>
              <a:t>-свойства и его значения.</a:t>
            </a:r>
            <a:endParaRPr lang="ru-RU" sz="2400" dirty="0">
              <a:solidFill>
                <a:schemeClr val="bg1"/>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668" y="3573016"/>
            <a:ext cx="7078663" cy="223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654282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7283" y="310998"/>
            <a:ext cx="1309974" cy="461665"/>
          </a:xfrm>
          <a:prstGeom prst="rect">
            <a:avLst/>
          </a:prstGeom>
          <a:noFill/>
        </p:spPr>
        <p:txBody>
          <a:bodyPr wrap="none" rtlCol="0">
            <a:spAutoFit/>
          </a:bodyPr>
          <a:lstStyle/>
          <a:p>
            <a:r>
              <a:rPr lang="ru-RU" sz="2400" dirty="0" smtClean="0">
                <a:solidFill>
                  <a:schemeClr val="bg1"/>
                </a:solidFill>
              </a:rPr>
              <a:t>Пример:</a:t>
            </a:r>
            <a:endParaRPr lang="ru-RU" sz="2400" dirty="0">
              <a:solidFill>
                <a:schemeClr val="bg1"/>
              </a:solidFill>
            </a:endParaRPr>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923490"/>
            <a:ext cx="8514227" cy="545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92900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391952"/>
            <a:ext cx="1505540" cy="461665"/>
          </a:xfrm>
          <a:prstGeom prst="rect">
            <a:avLst/>
          </a:prstGeom>
          <a:noFill/>
        </p:spPr>
        <p:txBody>
          <a:bodyPr wrap="none" rtlCol="0">
            <a:spAutoFit/>
          </a:bodyPr>
          <a:lstStyle/>
          <a:p>
            <a:r>
              <a:rPr lang="ru-RU" sz="2400" dirty="0" smtClean="0">
                <a:solidFill>
                  <a:schemeClr val="bg1"/>
                </a:solidFill>
              </a:rPr>
              <a:t>Результат:</a:t>
            </a:r>
            <a:endParaRPr lang="ru-RU" sz="2400" dirty="0">
              <a:solidFill>
                <a:schemeClr val="bg1"/>
              </a:solidFill>
            </a:endParaRPr>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173" y="1124744"/>
            <a:ext cx="7948167"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80392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059832" y="620688"/>
            <a:ext cx="1534010" cy="523220"/>
          </a:xfrm>
          <a:prstGeom prst="rect">
            <a:avLst/>
          </a:prstGeom>
        </p:spPr>
        <p:txBody>
          <a:bodyPr wrap="none">
            <a:spAutoFit/>
          </a:bodyPr>
          <a:lstStyle/>
          <a:p>
            <a:r>
              <a:rPr lang="en-US" sz="2800" b="1" dirty="0">
                <a:solidFill>
                  <a:schemeClr val="bg1"/>
                </a:solidFill>
              </a:rPr>
              <a:t>:first-line</a:t>
            </a:r>
            <a:endParaRPr lang="ru-RU" sz="2800" b="1" dirty="0">
              <a:solidFill>
                <a:schemeClr val="bg1"/>
              </a:solidFill>
            </a:endParaRPr>
          </a:p>
        </p:txBody>
      </p:sp>
      <p:sp>
        <p:nvSpPr>
          <p:cNvPr id="3" name="Прямоугольник 2"/>
          <p:cNvSpPr/>
          <p:nvPr/>
        </p:nvSpPr>
        <p:spPr>
          <a:xfrm>
            <a:off x="597398" y="1556792"/>
            <a:ext cx="7992888" cy="1569660"/>
          </a:xfrm>
          <a:prstGeom prst="rect">
            <a:avLst/>
          </a:prstGeom>
        </p:spPr>
        <p:txBody>
          <a:bodyPr wrap="square">
            <a:spAutoFit/>
          </a:bodyPr>
          <a:lstStyle/>
          <a:p>
            <a:r>
              <a:rPr lang="ru-RU" sz="2400" dirty="0">
                <a:solidFill>
                  <a:schemeClr val="bg1"/>
                </a:solidFill>
              </a:rPr>
              <a:t>Определяет стиль первой строки блочного текста. Длина этой строки зависит от многих факторов, таких как используемый шрифт, размер окна браузера, ширина блока, языка и т.д.</a:t>
            </a:r>
          </a:p>
        </p:txBody>
      </p:sp>
    </p:spTree>
    <p:extLst>
      <p:ext uri="{BB962C8B-B14F-4D97-AF65-F5344CB8AC3E}">
        <p14:creationId xmlns:p14="http://schemas.microsoft.com/office/powerpoint/2010/main" val="318703586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404664"/>
            <a:ext cx="1309974" cy="461665"/>
          </a:xfrm>
          <a:prstGeom prst="rect">
            <a:avLst/>
          </a:prstGeom>
          <a:noFill/>
        </p:spPr>
        <p:txBody>
          <a:bodyPr wrap="none" rtlCol="0">
            <a:spAutoFit/>
          </a:bodyPr>
          <a:lstStyle/>
          <a:p>
            <a:r>
              <a:rPr lang="ru-RU" sz="2400" dirty="0" smtClean="0">
                <a:solidFill>
                  <a:schemeClr val="bg1"/>
                </a:solidFill>
              </a:rPr>
              <a:t>Пример:</a:t>
            </a:r>
            <a:endParaRPr lang="ru-RU" sz="2400" dirty="0">
              <a:solidFill>
                <a:schemeClr val="bg1"/>
              </a:solidFill>
            </a:endParaRPr>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1052736"/>
            <a:ext cx="8577423"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502884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522329"/>
            <a:ext cx="1505540" cy="461665"/>
          </a:xfrm>
          <a:prstGeom prst="rect">
            <a:avLst/>
          </a:prstGeom>
          <a:noFill/>
        </p:spPr>
        <p:txBody>
          <a:bodyPr wrap="none" rtlCol="0">
            <a:spAutoFit/>
          </a:bodyPr>
          <a:lstStyle/>
          <a:p>
            <a:r>
              <a:rPr lang="ru-RU" sz="2400" dirty="0" smtClean="0">
                <a:solidFill>
                  <a:schemeClr val="bg1"/>
                </a:solidFill>
              </a:rPr>
              <a:t>Результат:</a:t>
            </a:r>
            <a:endParaRPr lang="ru-RU" sz="2400" dirty="0">
              <a:solidFill>
                <a:schemeClr val="bg1"/>
              </a:solidFill>
            </a:endParaRPr>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7" y="1484784"/>
            <a:ext cx="8010775"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61580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3848" y="0"/>
            <a:ext cx="2445926" cy="523220"/>
          </a:xfrm>
          <a:prstGeom prst="rect">
            <a:avLst/>
          </a:prstGeom>
          <a:noFill/>
        </p:spPr>
        <p:txBody>
          <a:bodyPr wrap="none" rtlCol="0">
            <a:spAutoFit/>
          </a:bodyPr>
          <a:lstStyle/>
          <a:p>
            <a:r>
              <a:rPr lang="ru-RU" sz="2800" dirty="0" smtClean="0">
                <a:solidFill>
                  <a:schemeClr val="bg1"/>
                </a:solidFill>
              </a:rPr>
              <a:t>Псевдоклассы.</a:t>
            </a:r>
            <a:endParaRPr lang="ru-RU" sz="2800" dirty="0">
              <a:solidFill>
                <a:schemeClr val="bg1"/>
              </a:solidFill>
            </a:endParaRPr>
          </a:p>
        </p:txBody>
      </p:sp>
      <p:sp>
        <p:nvSpPr>
          <p:cNvPr id="3" name="Прямоугольник 2"/>
          <p:cNvSpPr/>
          <p:nvPr/>
        </p:nvSpPr>
        <p:spPr>
          <a:xfrm>
            <a:off x="0" y="404664"/>
            <a:ext cx="9252520" cy="6555641"/>
          </a:xfrm>
          <a:prstGeom prst="rect">
            <a:avLst/>
          </a:prstGeom>
        </p:spPr>
        <p:txBody>
          <a:bodyPr wrap="square">
            <a:spAutoFit/>
          </a:bodyPr>
          <a:lstStyle/>
          <a:p>
            <a:r>
              <a:rPr lang="ru-RU" sz="2000" b="1" dirty="0" err="1">
                <a:solidFill>
                  <a:schemeClr val="bg1"/>
                </a:solidFill>
              </a:rPr>
              <a:t>Псевдокласс</a:t>
            </a:r>
            <a:r>
              <a:rPr lang="ru-RU" sz="2000" b="1" dirty="0">
                <a:solidFill>
                  <a:schemeClr val="bg1"/>
                </a:solidFill>
              </a:rPr>
              <a:t> :</a:t>
            </a:r>
            <a:r>
              <a:rPr lang="ru-RU" sz="2000" b="1" dirty="0" err="1">
                <a:solidFill>
                  <a:schemeClr val="bg1"/>
                </a:solidFill>
              </a:rPr>
              <a:t>invalid</a:t>
            </a:r>
            <a:endParaRPr lang="ru-RU" sz="2000" b="1" dirty="0">
              <a:solidFill>
                <a:schemeClr val="bg1"/>
              </a:solidFill>
            </a:endParaRPr>
          </a:p>
          <a:p>
            <a:r>
              <a:rPr lang="ru-RU" sz="2000" dirty="0">
                <a:solidFill>
                  <a:schemeClr val="bg1"/>
                </a:solidFill>
              </a:rPr>
              <a:t>Применяется к полям формы, содержимое которых не соответствует указанному типу</a:t>
            </a:r>
            <a:r>
              <a:rPr lang="ru-RU" sz="2000" dirty="0" smtClean="0">
                <a:solidFill>
                  <a:schemeClr val="bg1"/>
                </a:solidFill>
              </a:rPr>
              <a:t>.</a:t>
            </a:r>
            <a:endParaRPr lang="ru-RU" sz="2000" b="1" dirty="0">
              <a:solidFill>
                <a:schemeClr val="bg1"/>
              </a:solidFill>
            </a:endParaRPr>
          </a:p>
          <a:p>
            <a:r>
              <a:rPr lang="ru-RU" sz="2000" b="1" dirty="0" err="1">
                <a:solidFill>
                  <a:schemeClr val="bg1"/>
                </a:solidFill>
              </a:rPr>
              <a:t>Псевдокласс</a:t>
            </a:r>
            <a:r>
              <a:rPr lang="ru-RU" sz="2000" b="1" dirty="0">
                <a:solidFill>
                  <a:schemeClr val="bg1"/>
                </a:solidFill>
              </a:rPr>
              <a:t> :</a:t>
            </a:r>
            <a:r>
              <a:rPr lang="ru-RU" sz="2000" b="1" dirty="0" err="1">
                <a:solidFill>
                  <a:schemeClr val="bg1"/>
                </a:solidFill>
              </a:rPr>
              <a:t>read-only</a:t>
            </a:r>
            <a:endParaRPr lang="ru-RU" sz="2000" b="1" dirty="0">
              <a:solidFill>
                <a:schemeClr val="bg1"/>
              </a:solidFill>
            </a:endParaRPr>
          </a:p>
          <a:p>
            <a:r>
              <a:rPr lang="ru-RU" sz="2000" dirty="0">
                <a:solidFill>
                  <a:schemeClr val="bg1"/>
                </a:solidFill>
              </a:rPr>
              <a:t>Применяется к полям формы, у которых задан атрибут </a:t>
            </a:r>
            <a:r>
              <a:rPr lang="ru-RU" sz="2000" dirty="0" err="1">
                <a:solidFill>
                  <a:schemeClr val="bg1"/>
                </a:solidFill>
              </a:rPr>
              <a:t>readonly</a:t>
            </a:r>
            <a:r>
              <a:rPr lang="ru-RU" sz="2000" dirty="0" smtClean="0">
                <a:solidFill>
                  <a:schemeClr val="bg1"/>
                </a:solidFill>
              </a:rPr>
              <a:t>.</a:t>
            </a:r>
            <a:endParaRPr lang="ru-RU" sz="2000" dirty="0">
              <a:solidFill>
                <a:schemeClr val="bg1"/>
              </a:solidFill>
            </a:endParaRPr>
          </a:p>
          <a:p>
            <a:r>
              <a:rPr lang="ru-RU" sz="2000" b="1" dirty="0" err="1" smtClean="0">
                <a:solidFill>
                  <a:schemeClr val="bg1"/>
                </a:solidFill>
              </a:rPr>
              <a:t>Псевдокласс</a:t>
            </a:r>
            <a:r>
              <a:rPr lang="ru-RU" sz="2000" b="1" dirty="0" smtClean="0">
                <a:solidFill>
                  <a:schemeClr val="bg1"/>
                </a:solidFill>
              </a:rPr>
              <a:t> </a:t>
            </a:r>
            <a:r>
              <a:rPr lang="ru-RU" sz="2000" b="1" dirty="0">
                <a:solidFill>
                  <a:schemeClr val="bg1"/>
                </a:solidFill>
              </a:rPr>
              <a:t>:</a:t>
            </a:r>
            <a:r>
              <a:rPr lang="ru-RU" sz="2000" b="1" dirty="0" err="1">
                <a:solidFill>
                  <a:schemeClr val="bg1"/>
                </a:solidFill>
              </a:rPr>
              <a:t>active</a:t>
            </a:r>
            <a:endParaRPr lang="ru-RU" sz="2000" b="1" dirty="0">
              <a:solidFill>
                <a:schemeClr val="bg1"/>
              </a:solidFill>
            </a:endParaRPr>
          </a:p>
          <a:p>
            <a:r>
              <a:rPr lang="ru-RU" sz="2000" dirty="0">
                <a:solidFill>
                  <a:schemeClr val="bg1"/>
                </a:solidFill>
              </a:rPr>
              <a:t>Определяет стиль активной ссылки</a:t>
            </a:r>
            <a:r>
              <a:rPr lang="ru-RU" sz="2000" dirty="0" smtClean="0">
                <a:solidFill>
                  <a:schemeClr val="bg1"/>
                </a:solidFill>
              </a:rPr>
              <a:t>.</a:t>
            </a:r>
            <a:endParaRPr lang="ru-RU" sz="2000" dirty="0">
              <a:solidFill>
                <a:schemeClr val="bg1"/>
              </a:solidFill>
            </a:endParaRPr>
          </a:p>
          <a:p>
            <a:r>
              <a:rPr lang="ru-RU" sz="2000" b="1" dirty="0" err="1" smtClean="0">
                <a:solidFill>
                  <a:schemeClr val="bg1"/>
                </a:solidFill>
              </a:rPr>
              <a:t>Псевдокласс</a:t>
            </a:r>
            <a:r>
              <a:rPr lang="ru-RU" sz="2000" b="1" dirty="0" smtClean="0">
                <a:solidFill>
                  <a:schemeClr val="bg1"/>
                </a:solidFill>
              </a:rPr>
              <a:t> </a:t>
            </a:r>
            <a:r>
              <a:rPr lang="ru-RU" sz="2000" b="1" dirty="0">
                <a:solidFill>
                  <a:schemeClr val="bg1"/>
                </a:solidFill>
              </a:rPr>
              <a:t>:</a:t>
            </a:r>
            <a:r>
              <a:rPr lang="ru-RU" sz="2000" b="1" dirty="0" err="1">
                <a:solidFill>
                  <a:schemeClr val="bg1"/>
                </a:solidFill>
              </a:rPr>
              <a:t>default</a:t>
            </a:r>
            <a:endParaRPr lang="ru-RU" sz="2000" b="1" dirty="0">
              <a:solidFill>
                <a:schemeClr val="bg1"/>
              </a:solidFill>
            </a:endParaRPr>
          </a:p>
          <a:p>
            <a:r>
              <a:rPr lang="ru-RU" sz="2000" dirty="0">
                <a:solidFill>
                  <a:schemeClr val="bg1"/>
                </a:solidFill>
              </a:rPr>
              <a:t>Применяет стиль к элементам форм, которые установлены по умолчанию в группе похожих элементов</a:t>
            </a:r>
            <a:r>
              <a:rPr lang="ru-RU" sz="2000" dirty="0" smtClean="0">
                <a:solidFill>
                  <a:schemeClr val="bg1"/>
                </a:solidFill>
              </a:rPr>
              <a:t>.</a:t>
            </a:r>
          </a:p>
          <a:p>
            <a:r>
              <a:rPr lang="ru-RU" sz="2000" b="1" dirty="0" err="1">
                <a:solidFill>
                  <a:schemeClr val="bg1"/>
                </a:solidFill>
              </a:rPr>
              <a:t>Псевдокласс</a:t>
            </a:r>
            <a:r>
              <a:rPr lang="ru-RU" sz="2000" b="1" dirty="0">
                <a:solidFill>
                  <a:schemeClr val="bg1"/>
                </a:solidFill>
              </a:rPr>
              <a:t> :</a:t>
            </a:r>
            <a:r>
              <a:rPr lang="ru-RU" sz="2000" b="1" dirty="0" err="1">
                <a:solidFill>
                  <a:schemeClr val="bg1"/>
                </a:solidFill>
              </a:rPr>
              <a:t>disabled</a:t>
            </a:r>
            <a:endParaRPr lang="ru-RU" sz="2000" b="1" dirty="0">
              <a:solidFill>
                <a:schemeClr val="bg1"/>
              </a:solidFill>
            </a:endParaRPr>
          </a:p>
          <a:p>
            <a:r>
              <a:rPr lang="ru-RU" sz="2000" dirty="0">
                <a:solidFill>
                  <a:schemeClr val="bg1"/>
                </a:solidFill>
              </a:rPr>
              <a:t>Применяет стиль к заблокированным элементам форм</a:t>
            </a:r>
            <a:r>
              <a:rPr lang="ru-RU" sz="2000" dirty="0" smtClean="0">
                <a:solidFill>
                  <a:schemeClr val="bg1"/>
                </a:solidFill>
              </a:rPr>
              <a:t>.</a:t>
            </a:r>
            <a:endParaRPr lang="ru-RU" sz="2000" dirty="0">
              <a:solidFill>
                <a:schemeClr val="bg1"/>
              </a:solidFill>
            </a:endParaRPr>
          </a:p>
          <a:p>
            <a:r>
              <a:rPr lang="ru-RU" sz="2000" b="1" dirty="0" err="1">
                <a:solidFill>
                  <a:schemeClr val="bg1"/>
                </a:solidFill>
              </a:rPr>
              <a:t>Псевдокласс</a:t>
            </a:r>
            <a:r>
              <a:rPr lang="ru-RU" sz="2000" b="1" dirty="0">
                <a:solidFill>
                  <a:schemeClr val="bg1"/>
                </a:solidFill>
              </a:rPr>
              <a:t> :</a:t>
            </a:r>
            <a:r>
              <a:rPr lang="ru-RU" sz="2000" b="1" dirty="0" err="1">
                <a:solidFill>
                  <a:schemeClr val="bg1"/>
                </a:solidFill>
              </a:rPr>
              <a:t>empty</a:t>
            </a:r>
            <a:endParaRPr lang="ru-RU" sz="2000" b="1" dirty="0">
              <a:solidFill>
                <a:schemeClr val="bg1"/>
              </a:solidFill>
            </a:endParaRPr>
          </a:p>
          <a:p>
            <a:r>
              <a:rPr lang="ru-RU" sz="2000" dirty="0">
                <a:solidFill>
                  <a:schemeClr val="bg1"/>
                </a:solidFill>
              </a:rPr>
              <a:t>Представляет пустые элементы, т.е. те, которые не содержат дочерних элементов, текста или пробелов</a:t>
            </a:r>
            <a:r>
              <a:rPr lang="ru-RU" sz="2000" dirty="0" smtClean="0">
                <a:solidFill>
                  <a:schemeClr val="bg1"/>
                </a:solidFill>
              </a:rPr>
              <a:t>.</a:t>
            </a:r>
            <a:endParaRPr lang="ru-RU" sz="2000" dirty="0">
              <a:solidFill>
                <a:schemeClr val="bg1"/>
              </a:solidFill>
            </a:endParaRPr>
          </a:p>
          <a:p>
            <a:r>
              <a:rPr lang="ru-RU" sz="2000" b="1" dirty="0" err="1">
                <a:solidFill>
                  <a:schemeClr val="bg1"/>
                </a:solidFill>
              </a:rPr>
              <a:t>Псевдокласс</a:t>
            </a:r>
            <a:r>
              <a:rPr lang="ru-RU" sz="2000" b="1" dirty="0">
                <a:solidFill>
                  <a:schemeClr val="bg1"/>
                </a:solidFill>
              </a:rPr>
              <a:t> :</a:t>
            </a:r>
            <a:r>
              <a:rPr lang="ru-RU" sz="2000" b="1" dirty="0" err="1">
                <a:solidFill>
                  <a:schemeClr val="bg1"/>
                </a:solidFill>
              </a:rPr>
              <a:t>enabled</a:t>
            </a:r>
            <a:endParaRPr lang="ru-RU" sz="2000" b="1" dirty="0">
              <a:solidFill>
                <a:schemeClr val="bg1"/>
              </a:solidFill>
            </a:endParaRPr>
          </a:p>
          <a:p>
            <a:r>
              <a:rPr lang="ru-RU" sz="2000" dirty="0">
                <a:solidFill>
                  <a:schemeClr val="bg1"/>
                </a:solidFill>
              </a:rPr>
              <a:t>Используется для применения стиля к доступным (не заблокированным) элементам форм</a:t>
            </a:r>
            <a:r>
              <a:rPr lang="ru-RU" sz="2000" dirty="0" smtClean="0">
                <a:solidFill>
                  <a:schemeClr val="bg1"/>
                </a:solidFill>
              </a:rPr>
              <a:t>.</a:t>
            </a:r>
            <a:endParaRPr lang="ru-RU" sz="2000" dirty="0">
              <a:solidFill>
                <a:schemeClr val="bg1"/>
              </a:solidFill>
            </a:endParaRPr>
          </a:p>
          <a:p>
            <a:r>
              <a:rPr lang="ru-RU" sz="2000" b="1" dirty="0" err="1">
                <a:solidFill>
                  <a:schemeClr val="bg1"/>
                </a:solidFill>
              </a:rPr>
              <a:t>Псевдокласс</a:t>
            </a:r>
            <a:r>
              <a:rPr lang="ru-RU" sz="2000" b="1" dirty="0">
                <a:solidFill>
                  <a:schemeClr val="bg1"/>
                </a:solidFill>
              </a:rPr>
              <a:t> :</a:t>
            </a:r>
            <a:r>
              <a:rPr lang="ru-RU" sz="2000" b="1" dirty="0" err="1">
                <a:solidFill>
                  <a:schemeClr val="bg1"/>
                </a:solidFill>
              </a:rPr>
              <a:t>first-child</a:t>
            </a:r>
            <a:endParaRPr lang="ru-RU" sz="2000" b="1" dirty="0">
              <a:solidFill>
                <a:schemeClr val="bg1"/>
              </a:solidFill>
            </a:endParaRPr>
          </a:p>
          <a:p>
            <a:r>
              <a:rPr lang="ru-RU" sz="2000" dirty="0">
                <a:solidFill>
                  <a:schemeClr val="bg1"/>
                </a:solidFill>
              </a:rPr>
              <a:t>Применяет стилевое оформление к первому дочернему элементу своего родителя.</a:t>
            </a:r>
          </a:p>
        </p:txBody>
      </p:sp>
    </p:spTree>
    <p:extLst>
      <p:ext uri="{BB962C8B-B14F-4D97-AF65-F5344CB8AC3E}">
        <p14:creationId xmlns:p14="http://schemas.microsoft.com/office/powerpoint/2010/main" val="201648480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329" y="116632"/>
            <a:ext cx="9036496" cy="6463308"/>
          </a:xfrm>
          <a:prstGeom prst="rect">
            <a:avLst/>
          </a:prstGeom>
        </p:spPr>
        <p:txBody>
          <a:bodyPr wrap="square">
            <a:spAutoFit/>
          </a:bodyPr>
          <a:lstStyle/>
          <a:p>
            <a:r>
              <a:rPr lang="ru-RU" b="1" dirty="0" err="1">
                <a:solidFill>
                  <a:schemeClr val="bg1"/>
                </a:solidFill>
              </a:rPr>
              <a:t>Псевдокласс</a:t>
            </a:r>
            <a:r>
              <a:rPr lang="ru-RU" b="1" dirty="0">
                <a:solidFill>
                  <a:schemeClr val="bg1"/>
                </a:solidFill>
              </a:rPr>
              <a:t> :</a:t>
            </a:r>
            <a:r>
              <a:rPr lang="ru-RU" b="1" dirty="0" err="1">
                <a:solidFill>
                  <a:schemeClr val="bg1"/>
                </a:solidFill>
              </a:rPr>
              <a:t>first-of-type</a:t>
            </a:r>
            <a:endParaRPr lang="ru-RU" b="1" dirty="0">
              <a:solidFill>
                <a:schemeClr val="bg1"/>
              </a:solidFill>
            </a:endParaRPr>
          </a:p>
          <a:p>
            <a:r>
              <a:rPr lang="ru-RU" dirty="0">
                <a:solidFill>
                  <a:schemeClr val="bg1"/>
                </a:solidFill>
              </a:rPr>
              <a:t>Задает правила стилей для первого элемента в списке дочерних элементов своего родителя</a:t>
            </a:r>
            <a:r>
              <a:rPr lang="ru-RU" dirty="0" smtClean="0">
                <a:solidFill>
                  <a:schemeClr val="bg1"/>
                </a:solidFill>
              </a:rPr>
              <a:t>.</a:t>
            </a:r>
            <a:endParaRPr lang="ru-RU" dirty="0">
              <a:solidFill>
                <a:schemeClr val="bg1"/>
              </a:solidFill>
            </a:endParaRPr>
          </a:p>
          <a:p>
            <a:r>
              <a:rPr lang="ru-RU" b="1" dirty="0" err="1" smtClean="0">
                <a:solidFill>
                  <a:schemeClr val="bg1"/>
                </a:solidFill>
              </a:rPr>
              <a:t>Псевдокласс</a:t>
            </a:r>
            <a:r>
              <a:rPr lang="ru-RU" b="1" dirty="0" smtClean="0">
                <a:solidFill>
                  <a:schemeClr val="bg1"/>
                </a:solidFill>
              </a:rPr>
              <a:t> </a:t>
            </a:r>
            <a:r>
              <a:rPr lang="ru-RU" b="1" dirty="0">
                <a:solidFill>
                  <a:schemeClr val="bg1"/>
                </a:solidFill>
              </a:rPr>
              <a:t>:</a:t>
            </a:r>
            <a:r>
              <a:rPr lang="ru-RU" b="1" dirty="0" err="1">
                <a:solidFill>
                  <a:schemeClr val="bg1"/>
                </a:solidFill>
              </a:rPr>
              <a:t>hover</a:t>
            </a:r>
            <a:endParaRPr lang="ru-RU" b="1" dirty="0">
              <a:solidFill>
                <a:schemeClr val="bg1"/>
              </a:solidFill>
            </a:endParaRPr>
          </a:p>
          <a:p>
            <a:r>
              <a:rPr lang="ru-RU" dirty="0">
                <a:solidFill>
                  <a:schemeClr val="bg1"/>
                </a:solidFill>
              </a:rPr>
              <a:t>Определяет стиль элемента при наведении на него курсора мыши, но при этом элемент еще не активирован</a:t>
            </a:r>
            <a:r>
              <a:rPr lang="ru-RU" dirty="0" smtClean="0">
                <a:solidFill>
                  <a:schemeClr val="bg1"/>
                </a:solidFill>
              </a:rPr>
              <a:t>.</a:t>
            </a:r>
            <a:endParaRPr lang="ru-RU" dirty="0">
              <a:solidFill>
                <a:schemeClr val="bg1"/>
              </a:solidFill>
            </a:endParaRPr>
          </a:p>
          <a:p>
            <a:r>
              <a:rPr lang="ru-RU" b="1" dirty="0" err="1">
                <a:solidFill>
                  <a:schemeClr val="bg1"/>
                </a:solidFill>
              </a:rPr>
              <a:t>Псевдокласс</a:t>
            </a:r>
            <a:r>
              <a:rPr lang="ru-RU" b="1" dirty="0">
                <a:solidFill>
                  <a:schemeClr val="bg1"/>
                </a:solidFill>
              </a:rPr>
              <a:t> :</a:t>
            </a:r>
            <a:r>
              <a:rPr lang="ru-RU" b="1" dirty="0" err="1">
                <a:solidFill>
                  <a:schemeClr val="bg1"/>
                </a:solidFill>
              </a:rPr>
              <a:t>lang</a:t>
            </a:r>
            <a:endParaRPr lang="ru-RU" b="1" dirty="0">
              <a:solidFill>
                <a:schemeClr val="bg1"/>
              </a:solidFill>
            </a:endParaRPr>
          </a:p>
          <a:p>
            <a:r>
              <a:rPr lang="ru-RU" dirty="0">
                <a:solidFill>
                  <a:schemeClr val="bg1"/>
                </a:solidFill>
              </a:rPr>
              <a:t>Определяет язык, который используется в документе или его фрагменте</a:t>
            </a:r>
            <a:r>
              <a:rPr lang="ru-RU" dirty="0" smtClean="0">
                <a:solidFill>
                  <a:schemeClr val="bg1"/>
                </a:solidFill>
              </a:rPr>
              <a:t>.</a:t>
            </a:r>
            <a:endParaRPr lang="ru-RU" dirty="0">
              <a:solidFill>
                <a:schemeClr val="bg1"/>
              </a:solidFill>
            </a:endParaRPr>
          </a:p>
          <a:p>
            <a:r>
              <a:rPr lang="ru-RU" b="1" dirty="0" err="1">
                <a:solidFill>
                  <a:schemeClr val="bg1"/>
                </a:solidFill>
              </a:rPr>
              <a:t>Псевдокласс</a:t>
            </a:r>
            <a:r>
              <a:rPr lang="ru-RU" b="1" dirty="0">
                <a:solidFill>
                  <a:schemeClr val="bg1"/>
                </a:solidFill>
              </a:rPr>
              <a:t> :</a:t>
            </a:r>
            <a:r>
              <a:rPr lang="ru-RU" b="1" dirty="0" err="1">
                <a:solidFill>
                  <a:schemeClr val="bg1"/>
                </a:solidFill>
              </a:rPr>
              <a:t>last-child</a:t>
            </a:r>
            <a:endParaRPr lang="ru-RU" b="1" dirty="0">
              <a:solidFill>
                <a:schemeClr val="bg1"/>
              </a:solidFill>
            </a:endParaRPr>
          </a:p>
          <a:p>
            <a:r>
              <a:rPr lang="ru-RU" dirty="0">
                <a:solidFill>
                  <a:schemeClr val="bg1"/>
                </a:solidFill>
              </a:rPr>
              <a:t>Задает стилевое оформление последнего элемента своего родителя</a:t>
            </a:r>
            <a:r>
              <a:rPr lang="ru-RU" dirty="0" smtClean="0">
                <a:solidFill>
                  <a:schemeClr val="bg1"/>
                </a:solidFill>
              </a:rPr>
              <a:t>.</a:t>
            </a:r>
            <a:endParaRPr lang="ru-RU" dirty="0">
              <a:solidFill>
                <a:schemeClr val="bg1"/>
              </a:solidFill>
            </a:endParaRPr>
          </a:p>
          <a:p>
            <a:r>
              <a:rPr lang="ru-RU" b="1" dirty="0" err="1">
                <a:solidFill>
                  <a:schemeClr val="bg1"/>
                </a:solidFill>
              </a:rPr>
              <a:t>Псевдокласс</a:t>
            </a:r>
            <a:r>
              <a:rPr lang="ru-RU" b="1" dirty="0">
                <a:solidFill>
                  <a:schemeClr val="bg1"/>
                </a:solidFill>
              </a:rPr>
              <a:t> :</a:t>
            </a:r>
            <a:r>
              <a:rPr lang="ru-RU" b="1" dirty="0" err="1">
                <a:solidFill>
                  <a:schemeClr val="bg1"/>
                </a:solidFill>
              </a:rPr>
              <a:t>last-of-type</a:t>
            </a:r>
            <a:endParaRPr lang="ru-RU" b="1" dirty="0">
              <a:solidFill>
                <a:schemeClr val="bg1"/>
              </a:solidFill>
            </a:endParaRPr>
          </a:p>
          <a:p>
            <a:r>
              <a:rPr lang="ru-RU" dirty="0">
                <a:solidFill>
                  <a:schemeClr val="bg1"/>
                </a:solidFill>
              </a:rPr>
              <a:t>Задает правила стилей для последнего элемента в списке дочерних элементов своего родителя</a:t>
            </a:r>
            <a:r>
              <a:rPr lang="ru-RU" dirty="0" smtClean="0">
                <a:solidFill>
                  <a:schemeClr val="bg1"/>
                </a:solidFill>
              </a:rPr>
              <a:t>.</a:t>
            </a:r>
            <a:endParaRPr lang="ru-RU" dirty="0">
              <a:solidFill>
                <a:schemeClr val="bg1"/>
              </a:solidFill>
            </a:endParaRPr>
          </a:p>
          <a:p>
            <a:r>
              <a:rPr lang="ru-RU" b="1" dirty="0" err="1">
                <a:solidFill>
                  <a:schemeClr val="bg1"/>
                </a:solidFill>
              </a:rPr>
              <a:t>Псевдокласс</a:t>
            </a:r>
            <a:r>
              <a:rPr lang="ru-RU" b="1" dirty="0">
                <a:solidFill>
                  <a:schemeClr val="bg1"/>
                </a:solidFill>
              </a:rPr>
              <a:t> :</a:t>
            </a:r>
            <a:r>
              <a:rPr lang="ru-RU" b="1" dirty="0" err="1">
                <a:solidFill>
                  <a:schemeClr val="bg1"/>
                </a:solidFill>
              </a:rPr>
              <a:t>link</a:t>
            </a:r>
            <a:endParaRPr lang="ru-RU" b="1" dirty="0">
              <a:solidFill>
                <a:schemeClr val="bg1"/>
              </a:solidFill>
            </a:endParaRPr>
          </a:p>
          <a:p>
            <a:r>
              <a:rPr lang="ru-RU" dirty="0">
                <a:solidFill>
                  <a:schemeClr val="bg1"/>
                </a:solidFill>
              </a:rPr>
              <a:t>Применяется к ссылкам, которые еще не посещались пользователем</a:t>
            </a:r>
            <a:r>
              <a:rPr lang="ru-RU" dirty="0" smtClean="0">
                <a:solidFill>
                  <a:schemeClr val="bg1"/>
                </a:solidFill>
              </a:rPr>
              <a:t>.</a:t>
            </a:r>
            <a:endParaRPr lang="ru-RU" dirty="0">
              <a:solidFill>
                <a:schemeClr val="bg1"/>
              </a:solidFill>
            </a:endParaRPr>
          </a:p>
          <a:p>
            <a:r>
              <a:rPr lang="ru-RU" b="1" dirty="0" err="1">
                <a:solidFill>
                  <a:schemeClr val="bg1"/>
                </a:solidFill>
              </a:rPr>
              <a:t>Псевдокласс</a:t>
            </a:r>
            <a:r>
              <a:rPr lang="ru-RU" b="1" dirty="0">
                <a:solidFill>
                  <a:schemeClr val="bg1"/>
                </a:solidFill>
              </a:rPr>
              <a:t> :</a:t>
            </a:r>
            <a:r>
              <a:rPr lang="ru-RU" b="1" dirty="0" err="1">
                <a:solidFill>
                  <a:schemeClr val="bg1"/>
                </a:solidFill>
              </a:rPr>
              <a:t>not</a:t>
            </a:r>
            <a:endParaRPr lang="ru-RU" b="1" dirty="0">
              <a:solidFill>
                <a:schemeClr val="bg1"/>
              </a:solidFill>
            </a:endParaRPr>
          </a:p>
          <a:p>
            <a:r>
              <a:rPr lang="ru-RU" dirty="0">
                <a:solidFill>
                  <a:schemeClr val="bg1"/>
                </a:solidFill>
              </a:rPr>
              <a:t>Задает правила стилей для элементов, которые не содержат указанный селектор</a:t>
            </a:r>
            <a:r>
              <a:rPr lang="ru-RU" dirty="0" smtClean="0">
                <a:solidFill>
                  <a:schemeClr val="bg1"/>
                </a:solidFill>
              </a:rPr>
              <a:t>.</a:t>
            </a:r>
          </a:p>
          <a:p>
            <a:r>
              <a:rPr lang="ru-RU" b="1" dirty="0" err="1">
                <a:solidFill>
                  <a:schemeClr val="bg1"/>
                </a:solidFill>
              </a:rPr>
              <a:t>Псевдокласс</a:t>
            </a:r>
            <a:r>
              <a:rPr lang="ru-RU" b="1" dirty="0">
                <a:solidFill>
                  <a:schemeClr val="bg1"/>
                </a:solidFill>
              </a:rPr>
              <a:t> :</a:t>
            </a:r>
            <a:r>
              <a:rPr lang="ru-RU" b="1" dirty="0" err="1">
                <a:solidFill>
                  <a:schemeClr val="bg1"/>
                </a:solidFill>
              </a:rPr>
              <a:t>nth-child</a:t>
            </a:r>
            <a:endParaRPr lang="ru-RU" b="1" dirty="0">
              <a:solidFill>
                <a:schemeClr val="bg1"/>
              </a:solidFill>
            </a:endParaRPr>
          </a:p>
          <a:p>
            <a:r>
              <a:rPr lang="ru-RU" dirty="0">
                <a:solidFill>
                  <a:schemeClr val="bg1"/>
                </a:solidFill>
              </a:rPr>
              <a:t>Используется для добавления стиля к элементам на основе нумерации в дереве элементов</a:t>
            </a:r>
            <a:r>
              <a:rPr lang="ru-RU" dirty="0" smtClean="0">
                <a:solidFill>
                  <a:schemeClr val="bg1"/>
                </a:solidFill>
              </a:rPr>
              <a:t>.</a:t>
            </a:r>
            <a:endParaRPr lang="ru-RU" dirty="0">
              <a:solidFill>
                <a:schemeClr val="bg1"/>
              </a:solidFill>
            </a:endParaRPr>
          </a:p>
          <a:p>
            <a:r>
              <a:rPr lang="ru-RU" b="1" dirty="0" err="1">
                <a:solidFill>
                  <a:schemeClr val="bg1"/>
                </a:solidFill>
              </a:rPr>
              <a:t>Псевдокласс</a:t>
            </a:r>
            <a:r>
              <a:rPr lang="ru-RU" b="1" dirty="0">
                <a:solidFill>
                  <a:schemeClr val="bg1"/>
                </a:solidFill>
              </a:rPr>
              <a:t> :</a:t>
            </a:r>
            <a:r>
              <a:rPr lang="ru-RU" b="1" dirty="0" err="1">
                <a:solidFill>
                  <a:schemeClr val="bg1"/>
                </a:solidFill>
              </a:rPr>
              <a:t>nth-last-child</a:t>
            </a:r>
            <a:endParaRPr lang="ru-RU" b="1" dirty="0">
              <a:solidFill>
                <a:schemeClr val="bg1"/>
              </a:solidFill>
            </a:endParaRPr>
          </a:p>
          <a:p>
            <a:r>
              <a:rPr lang="ru-RU" dirty="0">
                <a:solidFill>
                  <a:schemeClr val="bg1"/>
                </a:solidFill>
              </a:rPr>
              <a:t>Используется для добавления стиля к элементам на основе нумерации в дереве элементов</a:t>
            </a:r>
            <a:r>
              <a:rPr lang="ru-RU" dirty="0" smtClean="0">
                <a:solidFill>
                  <a:schemeClr val="bg1"/>
                </a:solidFill>
              </a:rPr>
              <a:t>.</a:t>
            </a:r>
            <a:endParaRPr lang="ru-RU" dirty="0">
              <a:solidFill>
                <a:schemeClr val="bg1"/>
              </a:solidFill>
            </a:endParaRPr>
          </a:p>
        </p:txBody>
      </p:sp>
    </p:spTree>
    <p:extLst>
      <p:ext uri="{BB962C8B-B14F-4D97-AF65-F5344CB8AC3E}">
        <p14:creationId xmlns:p14="http://schemas.microsoft.com/office/powerpoint/2010/main" val="400765499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321" y="332656"/>
            <a:ext cx="9036496" cy="6186309"/>
          </a:xfrm>
          <a:prstGeom prst="rect">
            <a:avLst/>
          </a:prstGeom>
        </p:spPr>
        <p:txBody>
          <a:bodyPr wrap="square">
            <a:spAutoFit/>
          </a:bodyPr>
          <a:lstStyle/>
          <a:p>
            <a:r>
              <a:rPr lang="ru-RU" b="1" dirty="0" err="1">
                <a:solidFill>
                  <a:schemeClr val="bg1"/>
                </a:solidFill>
              </a:rPr>
              <a:t>Псевдокласс</a:t>
            </a:r>
            <a:r>
              <a:rPr lang="ru-RU" b="1" dirty="0">
                <a:solidFill>
                  <a:schemeClr val="bg1"/>
                </a:solidFill>
              </a:rPr>
              <a:t> :</a:t>
            </a:r>
            <a:r>
              <a:rPr lang="ru-RU" b="1" dirty="0" err="1">
                <a:solidFill>
                  <a:schemeClr val="bg1"/>
                </a:solidFill>
              </a:rPr>
              <a:t>nth-last-of-type</a:t>
            </a:r>
            <a:endParaRPr lang="ru-RU" b="1" dirty="0">
              <a:solidFill>
                <a:schemeClr val="bg1"/>
              </a:solidFill>
            </a:endParaRPr>
          </a:p>
          <a:p>
            <a:r>
              <a:rPr lang="ru-RU" dirty="0">
                <a:solidFill>
                  <a:schemeClr val="bg1"/>
                </a:solidFill>
              </a:rPr>
              <a:t>Используется для добавления стиля к элементам указанного типа на основе нумерации в дереве элементов</a:t>
            </a:r>
            <a:r>
              <a:rPr lang="ru-RU" dirty="0" smtClean="0">
                <a:solidFill>
                  <a:schemeClr val="bg1"/>
                </a:solidFill>
              </a:rPr>
              <a:t>.</a:t>
            </a:r>
            <a:endParaRPr lang="ru-RU" dirty="0">
              <a:solidFill>
                <a:schemeClr val="bg1"/>
              </a:solidFill>
            </a:endParaRPr>
          </a:p>
          <a:p>
            <a:r>
              <a:rPr lang="ru-RU" b="1" dirty="0" err="1">
                <a:solidFill>
                  <a:schemeClr val="bg1"/>
                </a:solidFill>
              </a:rPr>
              <a:t>Псевдокласс</a:t>
            </a:r>
            <a:r>
              <a:rPr lang="ru-RU" b="1" dirty="0">
                <a:solidFill>
                  <a:schemeClr val="bg1"/>
                </a:solidFill>
              </a:rPr>
              <a:t> :</a:t>
            </a:r>
            <a:r>
              <a:rPr lang="ru-RU" b="1" dirty="0" err="1">
                <a:solidFill>
                  <a:schemeClr val="bg1"/>
                </a:solidFill>
              </a:rPr>
              <a:t>nth-of-type</a:t>
            </a:r>
            <a:endParaRPr lang="ru-RU" b="1" dirty="0">
              <a:solidFill>
                <a:schemeClr val="bg1"/>
              </a:solidFill>
            </a:endParaRPr>
          </a:p>
          <a:p>
            <a:r>
              <a:rPr lang="ru-RU" dirty="0">
                <a:solidFill>
                  <a:schemeClr val="bg1"/>
                </a:solidFill>
              </a:rPr>
              <a:t>Используется для добавления стиля к элементам указанного типа на основе нумерации в дереве элементов</a:t>
            </a:r>
            <a:r>
              <a:rPr lang="ru-RU" dirty="0" smtClean="0">
                <a:solidFill>
                  <a:schemeClr val="bg1"/>
                </a:solidFill>
              </a:rPr>
              <a:t>.</a:t>
            </a:r>
            <a:endParaRPr lang="ru-RU" dirty="0">
              <a:solidFill>
                <a:schemeClr val="bg1"/>
              </a:solidFill>
            </a:endParaRPr>
          </a:p>
          <a:p>
            <a:r>
              <a:rPr lang="ru-RU" b="1" dirty="0" err="1">
                <a:solidFill>
                  <a:schemeClr val="bg1"/>
                </a:solidFill>
              </a:rPr>
              <a:t>Псевдокласс</a:t>
            </a:r>
            <a:r>
              <a:rPr lang="ru-RU" b="1" dirty="0">
                <a:solidFill>
                  <a:schemeClr val="bg1"/>
                </a:solidFill>
              </a:rPr>
              <a:t> :</a:t>
            </a:r>
            <a:r>
              <a:rPr lang="ru-RU" b="1" dirty="0" err="1">
                <a:solidFill>
                  <a:schemeClr val="bg1"/>
                </a:solidFill>
              </a:rPr>
              <a:t>only-child</a:t>
            </a:r>
            <a:endParaRPr lang="ru-RU" b="1" dirty="0">
              <a:solidFill>
                <a:schemeClr val="bg1"/>
              </a:solidFill>
            </a:endParaRPr>
          </a:p>
          <a:p>
            <a:r>
              <a:rPr lang="ru-RU" dirty="0">
                <a:solidFill>
                  <a:schemeClr val="bg1"/>
                </a:solidFill>
              </a:rPr>
              <a:t>Применяется к дочерним элементам, только если он единственный у родителя</a:t>
            </a:r>
            <a:r>
              <a:rPr lang="ru-RU" dirty="0" smtClean="0">
                <a:solidFill>
                  <a:schemeClr val="bg1"/>
                </a:solidFill>
              </a:rPr>
              <a:t>.</a:t>
            </a:r>
            <a:endParaRPr lang="ru-RU" dirty="0">
              <a:solidFill>
                <a:schemeClr val="bg1"/>
              </a:solidFill>
            </a:endParaRPr>
          </a:p>
          <a:p>
            <a:r>
              <a:rPr lang="ru-RU" b="1" dirty="0" err="1">
                <a:solidFill>
                  <a:schemeClr val="bg1"/>
                </a:solidFill>
              </a:rPr>
              <a:t>Псевдокласс</a:t>
            </a:r>
            <a:r>
              <a:rPr lang="ru-RU" b="1" dirty="0">
                <a:solidFill>
                  <a:schemeClr val="bg1"/>
                </a:solidFill>
              </a:rPr>
              <a:t> :</a:t>
            </a:r>
            <a:r>
              <a:rPr lang="ru-RU" b="1" dirty="0" err="1">
                <a:solidFill>
                  <a:schemeClr val="bg1"/>
                </a:solidFill>
              </a:rPr>
              <a:t>only-of-type</a:t>
            </a:r>
            <a:endParaRPr lang="ru-RU" b="1" dirty="0">
              <a:solidFill>
                <a:schemeClr val="bg1"/>
              </a:solidFill>
            </a:endParaRPr>
          </a:p>
          <a:p>
            <a:r>
              <a:rPr lang="ru-RU" dirty="0">
                <a:solidFill>
                  <a:schemeClr val="bg1"/>
                </a:solidFill>
              </a:rPr>
              <a:t>Применяется к дочерним элементам указанного типа, только если он единственный у родителя</a:t>
            </a:r>
            <a:r>
              <a:rPr lang="ru-RU" dirty="0" smtClean="0">
                <a:solidFill>
                  <a:schemeClr val="bg1"/>
                </a:solidFill>
              </a:rPr>
              <a:t>.</a:t>
            </a:r>
            <a:endParaRPr lang="ru-RU" dirty="0">
              <a:solidFill>
                <a:schemeClr val="bg1"/>
              </a:solidFill>
            </a:endParaRPr>
          </a:p>
          <a:p>
            <a:r>
              <a:rPr lang="ru-RU" b="1" dirty="0" err="1" smtClean="0">
                <a:solidFill>
                  <a:schemeClr val="bg1"/>
                </a:solidFill>
              </a:rPr>
              <a:t>Псевдокласс</a:t>
            </a:r>
            <a:r>
              <a:rPr lang="ru-RU" b="1" dirty="0" smtClean="0">
                <a:solidFill>
                  <a:schemeClr val="bg1"/>
                </a:solidFill>
              </a:rPr>
              <a:t> </a:t>
            </a:r>
            <a:r>
              <a:rPr lang="ru-RU" b="1" dirty="0">
                <a:solidFill>
                  <a:schemeClr val="bg1"/>
                </a:solidFill>
              </a:rPr>
              <a:t>:</a:t>
            </a:r>
            <a:r>
              <a:rPr lang="ru-RU" b="1" dirty="0" err="1">
                <a:solidFill>
                  <a:schemeClr val="bg1"/>
                </a:solidFill>
              </a:rPr>
              <a:t>read-write</a:t>
            </a:r>
            <a:endParaRPr lang="ru-RU" b="1" dirty="0">
              <a:solidFill>
                <a:schemeClr val="bg1"/>
              </a:solidFill>
            </a:endParaRPr>
          </a:p>
          <a:p>
            <a:r>
              <a:rPr lang="ru-RU" dirty="0">
                <a:solidFill>
                  <a:schemeClr val="bg1"/>
                </a:solidFill>
              </a:rPr>
              <a:t>Применяется к полям формы, доступных для изменения</a:t>
            </a:r>
            <a:r>
              <a:rPr lang="ru-RU" dirty="0" smtClean="0">
                <a:solidFill>
                  <a:schemeClr val="bg1"/>
                </a:solidFill>
              </a:rPr>
              <a:t>.</a:t>
            </a:r>
            <a:endParaRPr lang="ru-RU" dirty="0">
              <a:solidFill>
                <a:schemeClr val="bg1"/>
              </a:solidFill>
            </a:endParaRPr>
          </a:p>
          <a:p>
            <a:r>
              <a:rPr lang="ru-RU" b="1" dirty="0" err="1" smtClean="0">
                <a:solidFill>
                  <a:schemeClr val="bg1"/>
                </a:solidFill>
              </a:rPr>
              <a:t>Псевдокласс</a:t>
            </a:r>
            <a:r>
              <a:rPr lang="ru-RU" b="1" dirty="0" smtClean="0">
                <a:solidFill>
                  <a:schemeClr val="bg1"/>
                </a:solidFill>
              </a:rPr>
              <a:t> </a:t>
            </a:r>
            <a:r>
              <a:rPr lang="ru-RU" b="1" dirty="0">
                <a:solidFill>
                  <a:schemeClr val="bg1"/>
                </a:solidFill>
              </a:rPr>
              <a:t>:</a:t>
            </a:r>
            <a:r>
              <a:rPr lang="ru-RU" b="1" dirty="0" err="1">
                <a:solidFill>
                  <a:schemeClr val="bg1"/>
                </a:solidFill>
              </a:rPr>
              <a:t>root</a:t>
            </a:r>
            <a:endParaRPr lang="ru-RU" b="1" dirty="0">
              <a:solidFill>
                <a:schemeClr val="bg1"/>
              </a:solidFill>
            </a:endParaRPr>
          </a:p>
          <a:p>
            <a:r>
              <a:rPr lang="ru-RU" dirty="0">
                <a:solidFill>
                  <a:schemeClr val="bg1"/>
                </a:solidFill>
              </a:rPr>
              <a:t>Определяет корневой элемент документа. В HTML этот селектор всегда соответствует элементу &lt;html</a:t>
            </a:r>
            <a:r>
              <a:rPr lang="ru-RU" dirty="0" smtClean="0">
                <a:solidFill>
                  <a:schemeClr val="bg1"/>
                </a:solidFill>
              </a:rPr>
              <a:t>&gt;.</a:t>
            </a:r>
            <a:endParaRPr lang="ru-RU" dirty="0">
              <a:solidFill>
                <a:schemeClr val="bg1"/>
              </a:solidFill>
            </a:endParaRPr>
          </a:p>
          <a:p>
            <a:r>
              <a:rPr lang="ru-RU" b="1" dirty="0" err="1">
                <a:solidFill>
                  <a:schemeClr val="bg1"/>
                </a:solidFill>
              </a:rPr>
              <a:t>Псевдокласс</a:t>
            </a:r>
            <a:r>
              <a:rPr lang="ru-RU" b="1" dirty="0">
                <a:solidFill>
                  <a:schemeClr val="bg1"/>
                </a:solidFill>
              </a:rPr>
              <a:t> :</a:t>
            </a:r>
            <a:r>
              <a:rPr lang="ru-RU" b="1" dirty="0" err="1">
                <a:solidFill>
                  <a:schemeClr val="bg1"/>
                </a:solidFill>
              </a:rPr>
              <a:t>target</a:t>
            </a:r>
            <a:endParaRPr lang="ru-RU" b="1" dirty="0">
              <a:solidFill>
                <a:schemeClr val="bg1"/>
              </a:solidFill>
            </a:endParaRPr>
          </a:p>
          <a:p>
            <a:r>
              <a:rPr lang="ru-RU" dirty="0">
                <a:solidFill>
                  <a:schemeClr val="bg1"/>
                </a:solidFill>
              </a:rPr>
              <a:t>Применяется к целевому элементу, иными словами, к идентификатору, который указан в адресной строке браузера</a:t>
            </a:r>
            <a:r>
              <a:rPr lang="ru-RU" dirty="0" smtClean="0">
                <a:solidFill>
                  <a:schemeClr val="bg1"/>
                </a:solidFill>
              </a:rPr>
              <a:t>.</a:t>
            </a:r>
            <a:endParaRPr lang="ru-RU" dirty="0">
              <a:solidFill>
                <a:schemeClr val="bg1"/>
              </a:solidFill>
            </a:endParaRPr>
          </a:p>
          <a:p>
            <a:r>
              <a:rPr lang="ru-RU" b="1" dirty="0" err="1" smtClean="0">
                <a:solidFill>
                  <a:schemeClr val="bg1"/>
                </a:solidFill>
              </a:rPr>
              <a:t>Псевдокласс</a:t>
            </a:r>
            <a:r>
              <a:rPr lang="ru-RU" b="1" dirty="0" smtClean="0">
                <a:solidFill>
                  <a:schemeClr val="bg1"/>
                </a:solidFill>
              </a:rPr>
              <a:t> </a:t>
            </a:r>
            <a:r>
              <a:rPr lang="ru-RU" b="1" dirty="0">
                <a:solidFill>
                  <a:schemeClr val="bg1"/>
                </a:solidFill>
              </a:rPr>
              <a:t>:</a:t>
            </a:r>
            <a:r>
              <a:rPr lang="ru-RU" b="1" dirty="0" err="1">
                <a:solidFill>
                  <a:schemeClr val="bg1"/>
                </a:solidFill>
              </a:rPr>
              <a:t>visited</a:t>
            </a:r>
            <a:endParaRPr lang="ru-RU" b="1" dirty="0">
              <a:solidFill>
                <a:schemeClr val="bg1"/>
              </a:solidFill>
            </a:endParaRPr>
          </a:p>
          <a:p>
            <a:r>
              <a:rPr lang="ru-RU" dirty="0">
                <a:solidFill>
                  <a:schemeClr val="bg1"/>
                </a:solidFill>
              </a:rPr>
              <a:t>Применяется к ссылкам, уже посещённым пользователем, и задает для них стилевое оформление.</a:t>
            </a:r>
          </a:p>
        </p:txBody>
      </p:sp>
    </p:spTree>
    <p:extLst>
      <p:ext uri="{BB962C8B-B14F-4D97-AF65-F5344CB8AC3E}">
        <p14:creationId xmlns:p14="http://schemas.microsoft.com/office/powerpoint/2010/main" val="81143871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3797" y="231031"/>
            <a:ext cx="1309974" cy="461665"/>
          </a:xfrm>
          <a:prstGeom prst="rect">
            <a:avLst/>
          </a:prstGeom>
          <a:noFill/>
        </p:spPr>
        <p:txBody>
          <a:bodyPr wrap="none" rtlCol="0">
            <a:spAutoFit/>
          </a:bodyPr>
          <a:lstStyle/>
          <a:p>
            <a:r>
              <a:rPr lang="ru-RU" sz="2400" dirty="0" smtClean="0">
                <a:solidFill>
                  <a:schemeClr val="bg1"/>
                </a:solidFill>
              </a:rPr>
              <a:t>Пример:</a:t>
            </a:r>
            <a:endParaRPr lang="ru-RU" sz="2400" dirty="0">
              <a:solidFill>
                <a:schemeClr val="bg1"/>
              </a:solidFill>
            </a:endParaRPr>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797" y="836712"/>
            <a:ext cx="8359329"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005582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429345"/>
            <a:ext cx="1505540" cy="461665"/>
          </a:xfrm>
          <a:prstGeom prst="rect">
            <a:avLst/>
          </a:prstGeom>
          <a:noFill/>
        </p:spPr>
        <p:txBody>
          <a:bodyPr wrap="none" rtlCol="0">
            <a:spAutoFit/>
          </a:bodyPr>
          <a:lstStyle/>
          <a:p>
            <a:r>
              <a:rPr lang="ru-RU" sz="2400" dirty="0" smtClean="0">
                <a:solidFill>
                  <a:schemeClr val="bg1"/>
                </a:solidFill>
              </a:rPr>
              <a:t>Результат:</a:t>
            </a:r>
            <a:endParaRPr lang="ru-RU" sz="2400" dirty="0">
              <a:solidFill>
                <a:schemeClr val="bg1"/>
              </a:solidFill>
            </a:endParaRPr>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526" y="1196752"/>
            <a:ext cx="7123372"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144503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714</TotalTime>
  <Words>4768</Words>
  <Application>Microsoft Office PowerPoint</Application>
  <PresentationFormat>Экран (4:3)</PresentationFormat>
  <Paragraphs>404</Paragraphs>
  <Slides>102</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102</vt:i4>
      </vt:variant>
    </vt:vector>
  </HeadingPairs>
  <TitlesOfParts>
    <vt:vector size="106" baseType="lpstr">
      <vt:lpstr>Arial</vt:lpstr>
      <vt:lpstr>Calibri</vt:lpstr>
      <vt:lpstr>Wingdings</vt:lpstr>
      <vt:lpstr>Тема Office</vt:lpstr>
      <vt:lpstr>Компьютерные языки разметки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 Windows</dc:creator>
  <cp:lastModifiedBy>Teta</cp:lastModifiedBy>
  <cp:revision>57</cp:revision>
  <dcterms:created xsi:type="dcterms:W3CDTF">2016-03-12T15:10:57Z</dcterms:created>
  <dcterms:modified xsi:type="dcterms:W3CDTF">2018-11-19T09:51:28Z</dcterms:modified>
</cp:coreProperties>
</file>