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9" r:id="rId2"/>
    <p:sldId id="328" r:id="rId3"/>
    <p:sldId id="308" r:id="rId4"/>
    <p:sldId id="326" r:id="rId5"/>
    <p:sldId id="342" r:id="rId6"/>
    <p:sldId id="341" r:id="rId7"/>
    <p:sldId id="340" r:id="rId8"/>
    <p:sldId id="339" r:id="rId9"/>
    <p:sldId id="325" r:id="rId10"/>
    <p:sldId id="302" r:id="rId11"/>
    <p:sldId id="324" r:id="rId12"/>
    <p:sldId id="323" r:id="rId13"/>
    <p:sldId id="353" r:id="rId14"/>
    <p:sldId id="349" r:id="rId15"/>
    <p:sldId id="354" r:id="rId16"/>
    <p:sldId id="355" r:id="rId17"/>
    <p:sldId id="357" r:id="rId18"/>
    <p:sldId id="356" r:id="rId19"/>
    <p:sldId id="350" r:id="rId20"/>
    <p:sldId id="358" r:id="rId21"/>
    <p:sldId id="359" r:id="rId22"/>
    <p:sldId id="362" r:id="rId23"/>
    <p:sldId id="345" r:id="rId24"/>
    <p:sldId id="363" r:id="rId25"/>
    <p:sldId id="322" r:id="rId26"/>
    <p:sldId id="366" r:id="rId27"/>
    <p:sldId id="365" r:id="rId28"/>
    <p:sldId id="364" r:id="rId29"/>
    <p:sldId id="344" r:id="rId30"/>
    <p:sldId id="367" r:id="rId31"/>
    <p:sldId id="343" r:id="rId32"/>
    <p:sldId id="368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AF247AF-21DA-4CE1-B739-FCEB6ECED253}">
          <p14:sldIdLst>
            <p14:sldId id="369"/>
            <p14:sldId id="328"/>
            <p14:sldId id="308"/>
            <p14:sldId id="326"/>
            <p14:sldId id="342"/>
            <p14:sldId id="341"/>
            <p14:sldId id="340"/>
            <p14:sldId id="339"/>
            <p14:sldId id="325"/>
            <p14:sldId id="302"/>
            <p14:sldId id="324"/>
            <p14:sldId id="323"/>
            <p14:sldId id="353"/>
            <p14:sldId id="349"/>
            <p14:sldId id="354"/>
            <p14:sldId id="355"/>
            <p14:sldId id="357"/>
            <p14:sldId id="356"/>
            <p14:sldId id="350"/>
            <p14:sldId id="358"/>
            <p14:sldId id="359"/>
            <p14:sldId id="362"/>
            <p14:sldId id="345"/>
            <p14:sldId id="363"/>
            <p14:sldId id="322"/>
            <p14:sldId id="366"/>
            <p14:sldId id="365"/>
            <p14:sldId id="364"/>
            <p14:sldId id="344"/>
            <p14:sldId id="367"/>
            <p14:sldId id="343"/>
            <p14:sldId id="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A4D3"/>
    <a:srgbClr val="A2B2DA"/>
    <a:srgbClr val="99FFCC"/>
    <a:srgbClr val="AB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4660"/>
  </p:normalViewPr>
  <p:slideViewPr>
    <p:cSldViewPr>
      <p:cViewPr varScale="1">
        <p:scale>
          <a:sx n="87" d="100"/>
          <a:sy n="87" d="100"/>
        </p:scale>
        <p:origin x="169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1CB9-1833-4D5D-B514-9DD25846CAB3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0244-DA0D-410F-91D3-E5A76DB8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33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1CB9-1833-4D5D-B514-9DD25846CAB3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0244-DA0D-410F-91D3-E5A76DB8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20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1CB9-1833-4D5D-B514-9DD25846CAB3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0244-DA0D-410F-91D3-E5A76DB8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08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1CB9-1833-4D5D-B514-9DD25846CAB3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0244-DA0D-410F-91D3-E5A76DB8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90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1CB9-1833-4D5D-B514-9DD25846CAB3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0244-DA0D-410F-91D3-E5A76DB8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8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1CB9-1833-4D5D-B514-9DD25846CAB3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0244-DA0D-410F-91D3-E5A76DB8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64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1CB9-1833-4D5D-B514-9DD25846CAB3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0244-DA0D-410F-91D3-E5A76DB8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54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1CB9-1833-4D5D-B514-9DD25846CAB3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0244-DA0D-410F-91D3-E5A76DB8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78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1CB9-1833-4D5D-B514-9DD25846CAB3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0244-DA0D-410F-91D3-E5A76DB8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76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1CB9-1833-4D5D-B514-9DD25846CAB3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0244-DA0D-410F-91D3-E5A76DB8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31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1CB9-1833-4D5D-B514-9DD25846CAB3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0244-DA0D-410F-91D3-E5A76DB8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4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61000">
              <a:schemeClr val="bg2">
                <a:tint val="45000"/>
                <a:shade val="99000"/>
                <a:satMod val="350000"/>
              </a:schemeClr>
            </a:gs>
            <a:gs pos="100000">
              <a:srgbClr val="91A4D3"/>
            </a:gs>
          </a:gsLst>
          <a:path path="circle">
            <a:fillToRect l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1CB9-1833-4D5D-B514-9DD25846CAB3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E0244-DA0D-410F-91D3-E5A76DB8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24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2060"/>
                </a:solidFill>
              </a:rPr>
              <a:t>Компьютерные языки разметки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112987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ru-RU" sz="2800" dirty="0" smtClean="0">
                <a:solidFill>
                  <a:srgbClr val="002060"/>
                </a:solidFill>
              </a:rPr>
              <a:t>Доц. каф. </a:t>
            </a:r>
            <a:r>
              <a:rPr lang="ru-RU" sz="2800" dirty="0" err="1" smtClean="0">
                <a:solidFill>
                  <a:srgbClr val="002060"/>
                </a:solidFill>
              </a:rPr>
              <a:t>ИСиТ</a:t>
            </a:r>
            <a:r>
              <a:rPr lang="ru-RU" sz="2800" dirty="0" smtClean="0">
                <a:solidFill>
                  <a:srgbClr val="002060"/>
                </a:solidFill>
              </a:rPr>
              <a:t> </a:t>
            </a:r>
            <a:r>
              <a:rPr lang="ru-RU" sz="2800" dirty="0" err="1" smtClean="0">
                <a:solidFill>
                  <a:srgbClr val="002060"/>
                </a:solidFill>
              </a:rPr>
              <a:t>Жиляк</a:t>
            </a:r>
            <a:r>
              <a:rPr lang="ru-RU" sz="2800" dirty="0" smtClean="0">
                <a:solidFill>
                  <a:srgbClr val="002060"/>
                </a:solidFill>
              </a:rPr>
              <a:t> Надежда Александровна</a:t>
            </a:r>
            <a:endParaRPr lang="en-US" sz="2800" dirty="0" smtClean="0">
              <a:solidFill>
                <a:srgbClr val="002060"/>
              </a:solidFill>
            </a:endParaRPr>
          </a:p>
          <a:p>
            <a:pPr marL="0" indent="0" algn="r">
              <a:buNone/>
            </a:pPr>
            <a:r>
              <a:rPr lang="en-US" sz="2800" b="1" u="sng" dirty="0" smtClean="0">
                <a:solidFill>
                  <a:srgbClr val="7030A0"/>
                </a:solidFill>
              </a:rPr>
              <a:t>311-1</a:t>
            </a:r>
            <a:endParaRPr lang="ru-RU" sz="2800" b="1" u="sng" dirty="0" smtClean="0">
              <a:solidFill>
                <a:srgbClr val="7030A0"/>
              </a:solidFill>
            </a:endParaRPr>
          </a:p>
          <a:p>
            <a:pPr algn="r"/>
            <a:endParaRPr lang="ru-RU" sz="2800" dirty="0">
              <a:solidFill>
                <a:srgbClr val="00206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13101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002060"/>
                </a:solidFill>
              </a:rPr>
              <a:t>ОИТ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39552" y="21328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C00000"/>
                </a:solidFill>
              </a:rPr>
              <a:t>ЭКЗАМЕН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74577" y="30461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2060"/>
                </a:solidFill>
              </a:rPr>
              <a:t>HTML, CSS, JS, XML, HTML-5</a:t>
            </a:r>
            <a:endParaRPr lang="ru-RU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11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260648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В данном примере цвет текста списка задан зелёным, а второй пункт списка с помощью класса </a:t>
            </a:r>
            <a:r>
              <a:rPr lang="ru-RU" sz="2400" dirty="0" err="1">
                <a:solidFill>
                  <a:schemeClr val="bg1"/>
                </a:solidFill>
              </a:rPr>
              <a:t>two</a:t>
            </a:r>
            <a:r>
              <a:rPr lang="ru-RU" sz="2400" dirty="0">
                <a:solidFill>
                  <a:schemeClr val="bg1"/>
                </a:solidFill>
              </a:rPr>
              <a:t> выделен красным цветом. Вычисляем специфичность селектора #</a:t>
            </a:r>
            <a:r>
              <a:rPr lang="ru-RU" sz="2400" dirty="0" err="1">
                <a:solidFill>
                  <a:schemeClr val="bg1"/>
                </a:solidFill>
              </a:rPr>
              <a:t>menu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ul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li</a:t>
            </a:r>
            <a:r>
              <a:rPr lang="ru-RU" sz="2400" dirty="0">
                <a:solidFill>
                  <a:schemeClr val="bg1"/>
                </a:solidFill>
              </a:rPr>
              <a:t> — один идентификатор (100) и два тега (2) в сумме дают значение 102, а селектор .</a:t>
            </a:r>
            <a:r>
              <a:rPr lang="ru-RU" sz="2400" dirty="0" err="1">
                <a:solidFill>
                  <a:schemeClr val="bg1"/>
                </a:solidFill>
              </a:rPr>
              <a:t>two</a:t>
            </a:r>
            <a:r>
              <a:rPr lang="ru-RU" sz="2400" dirty="0">
                <a:solidFill>
                  <a:schemeClr val="bg1"/>
                </a:solidFill>
              </a:rPr>
              <a:t> будет иметь значение специфичности 10, что явно меньше. Поэтому текст окрашиваться красным цветом не будет. Чтобы исправить ситуацию, необходимо либо понизить специфичность первого селектора, либо повысить специфичность второго 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76968"/>
            <a:ext cx="7920880" cy="278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96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8032" y="2274838"/>
            <a:ext cx="86044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Добавление идентификатора используется не только для изменения специфичности селектора, но и для применения стиля только к указанному списку. Поэтому понижение специфичности за счёт убирания идентификатора применяется редко, в основном, повышается специфичность нужного селектора.</a:t>
            </a:r>
          </a:p>
        </p:txBody>
      </p:sp>
    </p:spTree>
    <p:extLst>
      <p:ext uri="{BB962C8B-B14F-4D97-AF65-F5344CB8AC3E}">
        <p14:creationId xmlns:p14="http://schemas.microsoft.com/office/powerpoint/2010/main" val="310888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260648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Псевдоклассы и псевдоэлементы.</a:t>
            </a:r>
          </a:p>
        </p:txBody>
      </p:sp>
    </p:spTree>
    <p:extLst>
      <p:ext uri="{BB962C8B-B14F-4D97-AF65-F5344CB8AC3E}">
        <p14:creationId xmlns:p14="http://schemas.microsoft.com/office/powerpoint/2010/main" val="648486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59832" y="404664"/>
            <a:ext cx="28847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Псевдоэлементы.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124744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Псевдоэлементы позволяют задать стиль элементов не определённых в дереве элементов документа, а также генерировать содержимое, которого нет в исходном коде текста.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2852936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Синтаксис использования </a:t>
            </a:r>
            <a:r>
              <a:rPr lang="ru-RU" sz="2400" dirty="0" err="1">
                <a:solidFill>
                  <a:schemeClr val="bg1"/>
                </a:solidFill>
              </a:rPr>
              <a:t>псевдоэлементов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следующий: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52824"/>
            <a:ext cx="7560840" cy="472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95536" y="4145012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Вначале следует имя селектора, затем пишется двоеточие, после которого идёт имя </a:t>
            </a:r>
            <a:r>
              <a:rPr lang="ru-RU" sz="2400" dirty="0" err="1">
                <a:solidFill>
                  <a:schemeClr val="bg1"/>
                </a:solidFill>
              </a:rPr>
              <a:t>псевдоэлемента</a:t>
            </a:r>
            <a:r>
              <a:rPr lang="ru-RU" sz="2400" dirty="0">
                <a:solidFill>
                  <a:schemeClr val="bg1"/>
                </a:solidFill>
              </a:rPr>
              <a:t>. Каждый </a:t>
            </a:r>
            <a:r>
              <a:rPr lang="ru-RU" sz="2400" dirty="0" err="1">
                <a:solidFill>
                  <a:schemeClr val="bg1"/>
                </a:solidFill>
              </a:rPr>
              <a:t>псевдоэлемент</a:t>
            </a:r>
            <a:r>
              <a:rPr lang="ru-RU" sz="2400" dirty="0">
                <a:solidFill>
                  <a:schemeClr val="bg1"/>
                </a:solidFill>
              </a:rPr>
              <a:t> может применяться только к одному селектору, если требуется установить сразу несколько </a:t>
            </a:r>
            <a:r>
              <a:rPr lang="ru-RU" sz="2400" dirty="0" err="1">
                <a:solidFill>
                  <a:schemeClr val="bg1"/>
                </a:solidFill>
              </a:rPr>
              <a:t>псевдоэлементов</a:t>
            </a:r>
            <a:r>
              <a:rPr lang="ru-RU" sz="2400" dirty="0">
                <a:solidFill>
                  <a:schemeClr val="bg1"/>
                </a:solidFill>
              </a:rPr>
              <a:t> для одного селектора, правила стиля должны добавляться к ним по </a:t>
            </a:r>
            <a:r>
              <a:rPr lang="ru-RU" sz="2400" dirty="0" smtClean="0">
                <a:solidFill>
                  <a:schemeClr val="bg1"/>
                </a:solidFill>
              </a:rPr>
              <a:t>отдельности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3497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836712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Пример: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675255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55576" y="2780928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Псевдоэлементы не могут применяться к внутренним стилям, только к таблице связанных или глобальных стилей.</a:t>
            </a:r>
          </a:p>
        </p:txBody>
      </p:sp>
    </p:spTree>
    <p:extLst>
      <p:ext uri="{BB962C8B-B14F-4D97-AF65-F5344CB8AC3E}">
        <p14:creationId xmlns:p14="http://schemas.microsoft.com/office/powerpoint/2010/main" val="3713752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43808" y="476672"/>
            <a:ext cx="1368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:after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99892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Применяется для вставки назначенного контента после содержимого элемента. Этот </a:t>
            </a:r>
            <a:r>
              <a:rPr lang="ru-RU" sz="2400" dirty="0" err="1">
                <a:solidFill>
                  <a:schemeClr val="bg1"/>
                </a:solidFill>
              </a:rPr>
              <a:t>псевдоэлемент</a:t>
            </a:r>
            <a:r>
              <a:rPr lang="ru-RU" sz="2400" dirty="0">
                <a:solidFill>
                  <a:schemeClr val="bg1"/>
                </a:solidFill>
              </a:rPr>
              <a:t> работает совместно со стилевым свойством </a:t>
            </a:r>
            <a:r>
              <a:rPr lang="ru-RU" sz="2400" dirty="0" err="1">
                <a:solidFill>
                  <a:schemeClr val="bg1"/>
                </a:solidFill>
              </a:rPr>
              <a:t>content</a:t>
            </a:r>
            <a:r>
              <a:rPr lang="ru-RU" sz="2400" dirty="0">
                <a:solidFill>
                  <a:schemeClr val="bg1"/>
                </a:solidFill>
              </a:rPr>
              <a:t>, которое определяет содержимое для вставки. В примере </a:t>
            </a:r>
            <a:r>
              <a:rPr lang="ru-RU" sz="2400" dirty="0" smtClean="0">
                <a:solidFill>
                  <a:schemeClr val="bg1"/>
                </a:solidFill>
              </a:rPr>
              <a:t>показано </a:t>
            </a:r>
            <a:r>
              <a:rPr lang="ru-RU" sz="2400" dirty="0">
                <a:solidFill>
                  <a:schemeClr val="bg1"/>
                </a:solidFill>
              </a:rPr>
              <a:t>использование </a:t>
            </a:r>
            <a:r>
              <a:rPr lang="ru-RU" sz="2400" dirty="0" err="1">
                <a:solidFill>
                  <a:schemeClr val="bg1"/>
                </a:solidFill>
              </a:rPr>
              <a:t>псевдоэлемента</a:t>
            </a:r>
            <a:r>
              <a:rPr lang="ru-RU" sz="2400" dirty="0">
                <a:solidFill>
                  <a:schemeClr val="bg1"/>
                </a:solidFill>
              </a:rPr>
              <a:t> :</a:t>
            </a:r>
            <a:r>
              <a:rPr lang="ru-RU" sz="2400" dirty="0" err="1">
                <a:solidFill>
                  <a:schemeClr val="bg1"/>
                </a:solidFill>
              </a:rPr>
              <a:t>after</a:t>
            </a:r>
            <a:r>
              <a:rPr lang="ru-RU" sz="2400" dirty="0">
                <a:solidFill>
                  <a:schemeClr val="bg1"/>
                </a:solidFill>
              </a:rPr>
              <a:t> для добавления текста в конец абзаца.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053331"/>
            <a:ext cx="8856984" cy="368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541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172" y="404664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Результат: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46" y="1196752"/>
            <a:ext cx="8637687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798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09858" y="72626"/>
            <a:ext cx="1260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:before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595846"/>
            <a:ext cx="87849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По своему действию :</a:t>
            </a:r>
            <a:r>
              <a:rPr lang="ru-RU" sz="2400" dirty="0" err="1">
                <a:solidFill>
                  <a:schemeClr val="bg1"/>
                </a:solidFill>
              </a:rPr>
              <a:t>before</a:t>
            </a:r>
            <a:r>
              <a:rPr lang="ru-RU" sz="2400" dirty="0">
                <a:solidFill>
                  <a:schemeClr val="bg1"/>
                </a:solidFill>
              </a:rPr>
              <a:t> аналогичен </a:t>
            </a:r>
            <a:r>
              <a:rPr lang="ru-RU" sz="2400" dirty="0" err="1">
                <a:solidFill>
                  <a:schemeClr val="bg1"/>
                </a:solidFill>
              </a:rPr>
              <a:t>псевдоэлементу</a:t>
            </a:r>
            <a:r>
              <a:rPr lang="ru-RU" sz="2400" dirty="0">
                <a:solidFill>
                  <a:schemeClr val="bg1"/>
                </a:solidFill>
              </a:rPr>
              <a:t> :</a:t>
            </a:r>
            <a:r>
              <a:rPr lang="ru-RU" sz="2400" dirty="0" err="1">
                <a:solidFill>
                  <a:schemeClr val="bg1"/>
                </a:solidFill>
              </a:rPr>
              <a:t>after</a:t>
            </a:r>
            <a:r>
              <a:rPr lang="ru-RU" sz="2400" dirty="0">
                <a:solidFill>
                  <a:schemeClr val="bg1"/>
                </a:solidFill>
              </a:rPr>
              <a:t>, но вставляет контент до содержимого элемента. В примере </a:t>
            </a:r>
            <a:r>
              <a:rPr lang="ru-RU" sz="2400" dirty="0" smtClean="0">
                <a:solidFill>
                  <a:schemeClr val="bg1"/>
                </a:solidFill>
              </a:rPr>
              <a:t>показано </a:t>
            </a:r>
            <a:r>
              <a:rPr lang="ru-RU" sz="2400" dirty="0">
                <a:solidFill>
                  <a:schemeClr val="bg1"/>
                </a:solidFill>
              </a:rPr>
              <a:t>добавление маркеров своего типа к элементам списка посредством скрытия стандартных маркеров и применения </a:t>
            </a:r>
            <a:r>
              <a:rPr lang="ru-RU" sz="2400" dirty="0" err="1">
                <a:solidFill>
                  <a:schemeClr val="bg1"/>
                </a:solidFill>
              </a:rPr>
              <a:t>псевдоэлемента</a:t>
            </a:r>
            <a:r>
              <a:rPr lang="ru-RU" sz="2400" dirty="0">
                <a:solidFill>
                  <a:schemeClr val="bg1"/>
                </a:solidFill>
              </a:rPr>
              <a:t> :</a:t>
            </a:r>
            <a:r>
              <a:rPr lang="ru-RU" sz="2400" dirty="0" err="1">
                <a:solidFill>
                  <a:schemeClr val="bg1"/>
                </a:solidFill>
              </a:rPr>
              <a:t>before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34838"/>
            <a:ext cx="6912768" cy="4207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047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80"/>
            <a:ext cx="1676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39" y="1340768"/>
            <a:ext cx="5712445" cy="309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88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18168" y="404664"/>
            <a:ext cx="1801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:first-letter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24744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Определяет стиль первого символа в тексте элемента, к которому добавляется. Это позволяет создавать в тексте буквицу и выступающий инициал.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3083476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Рассмотрим пример создания выступающего инициала. Для этого требуется добавить к селектору P </a:t>
            </a:r>
            <a:r>
              <a:rPr lang="ru-RU" sz="2400" dirty="0" err="1">
                <a:solidFill>
                  <a:schemeClr val="bg1"/>
                </a:solidFill>
              </a:rPr>
              <a:t>псевдоэлемент</a:t>
            </a:r>
            <a:r>
              <a:rPr lang="ru-RU" sz="2400" dirty="0">
                <a:solidFill>
                  <a:schemeClr val="bg1"/>
                </a:solidFill>
              </a:rPr>
              <a:t> :</a:t>
            </a:r>
            <a:r>
              <a:rPr lang="ru-RU" sz="2400" dirty="0" err="1">
                <a:solidFill>
                  <a:schemeClr val="bg1"/>
                </a:solidFill>
              </a:rPr>
              <a:t>first-letter</a:t>
            </a:r>
            <a:r>
              <a:rPr lang="ru-RU" sz="2400" dirty="0">
                <a:solidFill>
                  <a:schemeClr val="bg1"/>
                </a:solidFill>
              </a:rPr>
              <a:t> и установить желаемый стиль инициала. В частности, увеличить размер текста и поменять цвет текста (</a:t>
            </a:r>
            <a:r>
              <a:rPr lang="ru-RU" sz="2400" dirty="0" smtClean="0">
                <a:solidFill>
                  <a:schemeClr val="bg1"/>
                </a:solidFill>
              </a:rPr>
              <a:t>пример).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9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15616" y="2636912"/>
            <a:ext cx="69620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Приоритеты стилей.</a:t>
            </a:r>
          </a:p>
        </p:txBody>
      </p:sp>
    </p:spTree>
    <p:extLst>
      <p:ext uri="{BB962C8B-B14F-4D97-AF65-F5344CB8AC3E}">
        <p14:creationId xmlns:p14="http://schemas.microsoft.com/office/powerpoint/2010/main" val="2692830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7283" y="31099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Пример: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23490"/>
            <a:ext cx="8514227" cy="545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290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391952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Результат: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3" y="1124744"/>
            <a:ext cx="7948167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03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59832" y="620688"/>
            <a:ext cx="1534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:first-line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97398" y="1556792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Определяет стиль первой строки блочного текста. Длина этой строки зависит от многих факторов, таких как используемый шрифт, размер окна браузера, ширина блока, языка и т.д.</a:t>
            </a:r>
          </a:p>
        </p:txBody>
      </p:sp>
    </p:spTree>
    <p:extLst>
      <p:ext uri="{BB962C8B-B14F-4D97-AF65-F5344CB8AC3E}">
        <p14:creationId xmlns:p14="http://schemas.microsoft.com/office/powerpoint/2010/main" val="3187035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466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Пример: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052736"/>
            <a:ext cx="8577423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5028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22329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Результат: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484784"/>
            <a:ext cx="8010775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158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0"/>
            <a:ext cx="2445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Псевдоклассы.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404664"/>
            <a:ext cx="925252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chemeClr val="bg1"/>
                </a:solidFill>
              </a:rPr>
              <a:t>Псевдокласс</a:t>
            </a:r>
            <a:r>
              <a:rPr lang="ru-RU" sz="2000" b="1" dirty="0">
                <a:solidFill>
                  <a:schemeClr val="bg1"/>
                </a:solidFill>
              </a:rPr>
              <a:t> :</a:t>
            </a:r>
            <a:r>
              <a:rPr lang="ru-RU" sz="2000" b="1" dirty="0" err="1">
                <a:solidFill>
                  <a:schemeClr val="bg1"/>
                </a:solidFill>
              </a:rPr>
              <a:t>invalid</a:t>
            </a:r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Применяется к полям формы, содержимое которых не соответствует указанному типу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b="1" dirty="0" err="1">
                <a:solidFill>
                  <a:schemeClr val="bg1"/>
                </a:solidFill>
              </a:rPr>
              <a:t>Псевдокласс</a:t>
            </a:r>
            <a:r>
              <a:rPr lang="ru-RU" sz="2000" b="1" dirty="0">
                <a:solidFill>
                  <a:schemeClr val="bg1"/>
                </a:solidFill>
              </a:rPr>
              <a:t> :</a:t>
            </a:r>
            <a:r>
              <a:rPr lang="ru-RU" sz="2000" b="1" dirty="0" err="1">
                <a:solidFill>
                  <a:schemeClr val="bg1"/>
                </a:solidFill>
              </a:rPr>
              <a:t>read-only</a:t>
            </a:r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Применяется к полям формы, у которых задан атрибут </a:t>
            </a:r>
            <a:r>
              <a:rPr lang="ru-RU" sz="2000" dirty="0" err="1">
                <a:solidFill>
                  <a:schemeClr val="bg1"/>
                </a:solidFill>
              </a:rPr>
              <a:t>readonly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b="1" dirty="0" err="1" smtClean="0">
                <a:solidFill>
                  <a:schemeClr val="bg1"/>
                </a:solidFill>
              </a:rPr>
              <a:t>Псевдокласс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>
                <a:solidFill>
                  <a:schemeClr val="bg1"/>
                </a:solidFill>
              </a:rPr>
              <a:t>:</a:t>
            </a:r>
            <a:r>
              <a:rPr lang="ru-RU" sz="2000" b="1" dirty="0" err="1">
                <a:solidFill>
                  <a:schemeClr val="bg1"/>
                </a:solidFill>
              </a:rPr>
              <a:t>active</a:t>
            </a:r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Определяет стиль активной ссылки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b="1" dirty="0" err="1" smtClean="0">
                <a:solidFill>
                  <a:schemeClr val="bg1"/>
                </a:solidFill>
              </a:rPr>
              <a:t>Псевдокласс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>
                <a:solidFill>
                  <a:schemeClr val="bg1"/>
                </a:solidFill>
              </a:rPr>
              <a:t>:</a:t>
            </a:r>
            <a:r>
              <a:rPr lang="ru-RU" sz="2000" b="1" dirty="0" err="1">
                <a:solidFill>
                  <a:schemeClr val="bg1"/>
                </a:solidFill>
              </a:rPr>
              <a:t>default</a:t>
            </a:r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Применяет стиль к элементам форм, которые установлены по умолчанию в группе похожих элементов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sz="2000" b="1" dirty="0" err="1">
                <a:solidFill>
                  <a:schemeClr val="bg1"/>
                </a:solidFill>
              </a:rPr>
              <a:t>Псевдокласс</a:t>
            </a:r>
            <a:r>
              <a:rPr lang="ru-RU" sz="2000" b="1" dirty="0">
                <a:solidFill>
                  <a:schemeClr val="bg1"/>
                </a:solidFill>
              </a:rPr>
              <a:t> :</a:t>
            </a:r>
            <a:r>
              <a:rPr lang="ru-RU" sz="2000" b="1" dirty="0" err="1">
                <a:solidFill>
                  <a:schemeClr val="bg1"/>
                </a:solidFill>
              </a:rPr>
              <a:t>disabled</a:t>
            </a:r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Применяет стиль к заблокированным элементам форм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b="1" dirty="0" err="1">
                <a:solidFill>
                  <a:schemeClr val="bg1"/>
                </a:solidFill>
              </a:rPr>
              <a:t>Псевдокласс</a:t>
            </a:r>
            <a:r>
              <a:rPr lang="ru-RU" sz="2000" b="1" dirty="0">
                <a:solidFill>
                  <a:schemeClr val="bg1"/>
                </a:solidFill>
              </a:rPr>
              <a:t> :</a:t>
            </a:r>
            <a:r>
              <a:rPr lang="ru-RU" sz="2000" b="1" dirty="0" err="1">
                <a:solidFill>
                  <a:schemeClr val="bg1"/>
                </a:solidFill>
              </a:rPr>
              <a:t>empty</a:t>
            </a:r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Представляет пустые элементы, т.е. те, которые не содержат дочерних элементов, текста или пробелов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b="1" dirty="0" err="1">
                <a:solidFill>
                  <a:schemeClr val="bg1"/>
                </a:solidFill>
              </a:rPr>
              <a:t>Псевдокласс</a:t>
            </a:r>
            <a:r>
              <a:rPr lang="ru-RU" sz="2000" b="1" dirty="0">
                <a:solidFill>
                  <a:schemeClr val="bg1"/>
                </a:solidFill>
              </a:rPr>
              <a:t> :</a:t>
            </a:r>
            <a:r>
              <a:rPr lang="ru-RU" sz="2000" b="1" dirty="0" err="1">
                <a:solidFill>
                  <a:schemeClr val="bg1"/>
                </a:solidFill>
              </a:rPr>
              <a:t>enabled</a:t>
            </a:r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Используется для применения стиля к доступным (не заблокированным) элементам форм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b="1" dirty="0" err="1">
                <a:solidFill>
                  <a:schemeClr val="bg1"/>
                </a:solidFill>
              </a:rPr>
              <a:t>Псевдокласс</a:t>
            </a:r>
            <a:r>
              <a:rPr lang="ru-RU" sz="2000" b="1" dirty="0">
                <a:solidFill>
                  <a:schemeClr val="bg1"/>
                </a:solidFill>
              </a:rPr>
              <a:t> :</a:t>
            </a:r>
            <a:r>
              <a:rPr lang="ru-RU" sz="2000" b="1" dirty="0" err="1">
                <a:solidFill>
                  <a:schemeClr val="bg1"/>
                </a:solidFill>
              </a:rPr>
              <a:t>first-child</a:t>
            </a:r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Применяет стилевое оформление к первому дочернему элементу своего родителя.</a:t>
            </a:r>
          </a:p>
        </p:txBody>
      </p:sp>
    </p:spTree>
    <p:extLst>
      <p:ext uri="{BB962C8B-B14F-4D97-AF65-F5344CB8AC3E}">
        <p14:creationId xmlns:p14="http://schemas.microsoft.com/office/powerpoint/2010/main" val="2016484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4329" y="116632"/>
            <a:ext cx="90364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chemeClr val="bg1"/>
                </a:solidFill>
              </a:rPr>
              <a:t>Псевдокласс</a:t>
            </a:r>
            <a:r>
              <a:rPr lang="ru-RU" b="1" dirty="0">
                <a:solidFill>
                  <a:schemeClr val="bg1"/>
                </a:solidFill>
              </a:rPr>
              <a:t> :</a:t>
            </a:r>
            <a:r>
              <a:rPr lang="ru-RU" b="1" dirty="0" err="1">
                <a:solidFill>
                  <a:schemeClr val="bg1"/>
                </a:solidFill>
              </a:rPr>
              <a:t>first-of-type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Задает правила стилей для первого элемента в списке дочерних элементов своего родителя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b="1" dirty="0" err="1" smtClean="0">
                <a:solidFill>
                  <a:schemeClr val="bg1"/>
                </a:solidFill>
              </a:rPr>
              <a:t>Псевдокласс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:</a:t>
            </a:r>
            <a:r>
              <a:rPr lang="ru-RU" b="1" dirty="0" err="1">
                <a:solidFill>
                  <a:schemeClr val="bg1"/>
                </a:solidFill>
              </a:rPr>
              <a:t>hover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Определяет стиль элемента при наведении на него курсора мыши, но при этом элемент еще не активирован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b="1" dirty="0" err="1">
                <a:solidFill>
                  <a:schemeClr val="bg1"/>
                </a:solidFill>
              </a:rPr>
              <a:t>Псевдокласс</a:t>
            </a:r>
            <a:r>
              <a:rPr lang="ru-RU" b="1" dirty="0">
                <a:solidFill>
                  <a:schemeClr val="bg1"/>
                </a:solidFill>
              </a:rPr>
              <a:t> :</a:t>
            </a:r>
            <a:r>
              <a:rPr lang="ru-RU" b="1" dirty="0" err="1">
                <a:solidFill>
                  <a:schemeClr val="bg1"/>
                </a:solidFill>
              </a:rPr>
              <a:t>lang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Определяет язык, который используется в документе или его фрагменте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b="1" dirty="0" err="1">
                <a:solidFill>
                  <a:schemeClr val="bg1"/>
                </a:solidFill>
              </a:rPr>
              <a:t>Псевдокласс</a:t>
            </a:r>
            <a:r>
              <a:rPr lang="ru-RU" b="1" dirty="0">
                <a:solidFill>
                  <a:schemeClr val="bg1"/>
                </a:solidFill>
              </a:rPr>
              <a:t> :</a:t>
            </a:r>
            <a:r>
              <a:rPr lang="ru-RU" b="1" dirty="0" err="1">
                <a:solidFill>
                  <a:schemeClr val="bg1"/>
                </a:solidFill>
              </a:rPr>
              <a:t>last-child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Задает стилевое оформление последнего элемента своего родителя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b="1" dirty="0" err="1">
                <a:solidFill>
                  <a:schemeClr val="bg1"/>
                </a:solidFill>
              </a:rPr>
              <a:t>Псевдокласс</a:t>
            </a:r>
            <a:r>
              <a:rPr lang="ru-RU" b="1" dirty="0">
                <a:solidFill>
                  <a:schemeClr val="bg1"/>
                </a:solidFill>
              </a:rPr>
              <a:t> :</a:t>
            </a:r>
            <a:r>
              <a:rPr lang="ru-RU" b="1" dirty="0" err="1">
                <a:solidFill>
                  <a:schemeClr val="bg1"/>
                </a:solidFill>
              </a:rPr>
              <a:t>last-of-type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Задает правила стилей для последнего элемента в списке дочерних элементов своего родителя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b="1" dirty="0" err="1">
                <a:solidFill>
                  <a:schemeClr val="bg1"/>
                </a:solidFill>
              </a:rPr>
              <a:t>Псевдокласс</a:t>
            </a:r>
            <a:r>
              <a:rPr lang="ru-RU" b="1" dirty="0">
                <a:solidFill>
                  <a:schemeClr val="bg1"/>
                </a:solidFill>
              </a:rPr>
              <a:t> :</a:t>
            </a:r>
            <a:r>
              <a:rPr lang="ru-RU" b="1" dirty="0" err="1">
                <a:solidFill>
                  <a:schemeClr val="bg1"/>
                </a:solidFill>
              </a:rPr>
              <a:t>link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Применяется к ссылкам, которые еще не посещались пользователем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b="1" dirty="0" err="1">
                <a:solidFill>
                  <a:schemeClr val="bg1"/>
                </a:solidFill>
              </a:rPr>
              <a:t>Псевдокласс</a:t>
            </a:r>
            <a:r>
              <a:rPr lang="ru-RU" b="1" dirty="0">
                <a:solidFill>
                  <a:schemeClr val="bg1"/>
                </a:solidFill>
              </a:rPr>
              <a:t> :</a:t>
            </a:r>
            <a:r>
              <a:rPr lang="ru-RU" b="1" dirty="0" err="1">
                <a:solidFill>
                  <a:schemeClr val="bg1"/>
                </a:solidFill>
              </a:rPr>
              <a:t>not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Задает правила стилей для элементов, которые не содержат указанный селектор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b="1" dirty="0" err="1">
                <a:solidFill>
                  <a:schemeClr val="bg1"/>
                </a:solidFill>
              </a:rPr>
              <a:t>Псевдокласс</a:t>
            </a:r>
            <a:r>
              <a:rPr lang="ru-RU" b="1" dirty="0">
                <a:solidFill>
                  <a:schemeClr val="bg1"/>
                </a:solidFill>
              </a:rPr>
              <a:t> :</a:t>
            </a:r>
            <a:r>
              <a:rPr lang="ru-RU" b="1" dirty="0" err="1">
                <a:solidFill>
                  <a:schemeClr val="bg1"/>
                </a:solidFill>
              </a:rPr>
              <a:t>nth-child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Используется для добавления стиля к элементам на основе нумерации в дереве элементов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b="1" dirty="0" err="1">
                <a:solidFill>
                  <a:schemeClr val="bg1"/>
                </a:solidFill>
              </a:rPr>
              <a:t>Псевдокласс</a:t>
            </a:r>
            <a:r>
              <a:rPr lang="ru-RU" b="1" dirty="0">
                <a:solidFill>
                  <a:schemeClr val="bg1"/>
                </a:solidFill>
              </a:rPr>
              <a:t> :</a:t>
            </a:r>
            <a:r>
              <a:rPr lang="ru-RU" b="1" dirty="0" err="1">
                <a:solidFill>
                  <a:schemeClr val="bg1"/>
                </a:solidFill>
              </a:rPr>
              <a:t>nth-last-child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Используется для добавления стиля к элементам на основе нумерации в дереве элементов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654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321" y="332656"/>
            <a:ext cx="903649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chemeClr val="bg1"/>
                </a:solidFill>
              </a:rPr>
              <a:t>Псевдокласс</a:t>
            </a:r>
            <a:r>
              <a:rPr lang="ru-RU" b="1" dirty="0">
                <a:solidFill>
                  <a:schemeClr val="bg1"/>
                </a:solidFill>
              </a:rPr>
              <a:t> :</a:t>
            </a:r>
            <a:r>
              <a:rPr lang="ru-RU" b="1" dirty="0" err="1">
                <a:solidFill>
                  <a:schemeClr val="bg1"/>
                </a:solidFill>
              </a:rPr>
              <a:t>nth-last-of-type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Используется для добавления стиля к элементам указанного типа на основе нумерации в дереве элементов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b="1" dirty="0" err="1">
                <a:solidFill>
                  <a:schemeClr val="bg1"/>
                </a:solidFill>
              </a:rPr>
              <a:t>Псевдокласс</a:t>
            </a:r>
            <a:r>
              <a:rPr lang="ru-RU" b="1" dirty="0">
                <a:solidFill>
                  <a:schemeClr val="bg1"/>
                </a:solidFill>
              </a:rPr>
              <a:t> :</a:t>
            </a:r>
            <a:r>
              <a:rPr lang="ru-RU" b="1" dirty="0" err="1">
                <a:solidFill>
                  <a:schemeClr val="bg1"/>
                </a:solidFill>
              </a:rPr>
              <a:t>nth-of-type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Используется для добавления стиля к элементам указанного типа на основе нумерации в дереве элементов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b="1" dirty="0" err="1">
                <a:solidFill>
                  <a:schemeClr val="bg1"/>
                </a:solidFill>
              </a:rPr>
              <a:t>Псевдокласс</a:t>
            </a:r>
            <a:r>
              <a:rPr lang="ru-RU" b="1" dirty="0">
                <a:solidFill>
                  <a:schemeClr val="bg1"/>
                </a:solidFill>
              </a:rPr>
              <a:t> :</a:t>
            </a:r>
            <a:r>
              <a:rPr lang="ru-RU" b="1" dirty="0" err="1">
                <a:solidFill>
                  <a:schemeClr val="bg1"/>
                </a:solidFill>
              </a:rPr>
              <a:t>only-child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Применяется к дочерним элементам, только если он единственный у родителя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b="1" dirty="0" err="1">
                <a:solidFill>
                  <a:schemeClr val="bg1"/>
                </a:solidFill>
              </a:rPr>
              <a:t>Псевдокласс</a:t>
            </a:r>
            <a:r>
              <a:rPr lang="ru-RU" b="1" dirty="0">
                <a:solidFill>
                  <a:schemeClr val="bg1"/>
                </a:solidFill>
              </a:rPr>
              <a:t> :</a:t>
            </a:r>
            <a:r>
              <a:rPr lang="ru-RU" b="1" dirty="0" err="1">
                <a:solidFill>
                  <a:schemeClr val="bg1"/>
                </a:solidFill>
              </a:rPr>
              <a:t>only-of-type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Применяется к дочерним элементам указанного типа, только если он единственный у родителя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b="1" dirty="0" err="1" smtClean="0">
                <a:solidFill>
                  <a:schemeClr val="bg1"/>
                </a:solidFill>
              </a:rPr>
              <a:t>Псевдокласс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:</a:t>
            </a:r>
            <a:r>
              <a:rPr lang="ru-RU" b="1" dirty="0" err="1">
                <a:solidFill>
                  <a:schemeClr val="bg1"/>
                </a:solidFill>
              </a:rPr>
              <a:t>read-write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Применяется к полям формы, доступных для изменения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b="1" dirty="0" err="1" smtClean="0">
                <a:solidFill>
                  <a:schemeClr val="bg1"/>
                </a:solidFill>
              </a:rPr>
              <a:t>Псевдокласс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:</a:t>
            </a:r>
            <a:r>
              <a:rPr lang="ru-RU" b="1" dirty="0" err="1">
                <a:solidFill>
                  <a:schemeClr val="bg1"/>
                </a:solidFill>
              </a:rPr>
              <a:t>root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Определяет корневой элемент документа. В HTML этот селектор всегда соответствует элементу &lt;html</a:t>
            </a:r>
            <a:r>
              <a:rPr lang="ru-RU" dirty="0" smtClean="0">
                <a:solidFill>
                  <a:schemeClr val="bg1"/>
                </a:solidFill>
              </a:rPr>
              <a:t>&gt;.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b="1" dirty="0" err="1">
                <a:solidFill>
                  <a:schemeClr val="bg1"/>
                </a:solidFill>
              </a:rPr>
              <a:t>Псевдокласс</a:t>
            </a:r>
            <a:r>
              <a:rPr lang="ru-RU" b="1" dirty="0">
                <a:solidFill>
                  <a:schemeClr val="bg1"/>
                </a:solidFill>
              </a:rPr>
              <a:t> :</a:t>
            </a:r>
            <a:r>
              <a:rPr lang="ru-RU" b="1" dirty="0" err="1">
                <a:solidFill>
                  <a:schemeClr val="bg1"/>
                </a:solidFill>
              </a:rPr>
              <a:t>target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Применяется к целевому элементу, иными словами, к идентификатору, который указан в адресной строке браузера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b="1" dirty="0" err="1" smtClean="0">
                <a:solidFill>
                  <a:schemeClr val="bg1"/>
                </a:solidFill>
              </a:rPr>
              <a:t>Псевдокласс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:</a:t>
            </a:r>
            <a:r>
              <a:rPr lang="ru-RU" b="1" dirty="0" err="1">
                <a:solidFill>
                  <a:schemeClr val="bg1"/>
                </a:solidFill>
              </a:rPr>
              <a:t>visited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Применяется к ссылкам, уже посещённым пользователем, и задает для них стилевое оформление.</a:t>
            </a:r>
          </a:p>
        </p:txBody>
      </p:sp>
    </p:spTree>
    <p:extLst>
      <p:ext uri="{BB962C8B-B14F-4D97-AF65-F5344CB8AC3E}">
        <p14:creationId xmlns:p14="http://schemas.microsoft.com/office/powerpoint/2010/main" val="811438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797" y="231031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Пример: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97" y="836712"/>
            <a:ext cx="8359329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0055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29345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Результат: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26" y="1196752"/>
            <a:ext cx="7123372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44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268760"/>
            <a:ext cx="8712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Ниже приведены приоритеты браузеров, которыми они руководствуются при обработке стилевых правил. Чем выше в списке находится пункт, тем ниже его приоритет, и наоборот.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ru-RU" sz="2400" dirty="0">
                <a:solidFill>
                  <a:schemeClr val="bg1"/>
                </a:solidFill>
              </a:rPr>
              <a:t>Стиль браузера.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sz="2400" dirty="0">
                <a:solidFill>
                  <a:schemeClr val="bg1"/>
                </a:solidFill>
              </a:rPr>
              <a:t>Стиль автора.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sz="2400" dirty="0">
                <a:solidFill>
                  <a:schemeClr val="bg1"/>
                </a:solidFill>
              </a:rPr>
              <a:t>Стиль пользователя.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sz="2400" dirty="0">
                <a:solidFill>
                  <a:schemeClr val="bg1"/>
                </a:solidFill>
              </a:rPr>
              <a:t>Стиль автора с добавлением !</a:t>
            </a:r>
            <a:r>
              <a:rPr lang="ru-RU" sz="2400" dirty="0" err="1">
                <a:solidFill>
                  <a:schemeClr val="bg1"/>
                </a:solidFill>
              </a:rPr>
              <a:t>important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sz="2400" dirty="0">
                <a:solidFill>
                  <a:schemeClr val="bg1"/>
                </a:solidFill>
              </a:rPr>
              <a:t>Стиль пользователя с добавлением !</a:t>
            </a:r>
            <a:r>
              <a:rPr lang="ru-RU" sz="2400" dirty="0" err="1">
                <a:solidFill>
                  <a:schemeClr val="bg1"/>
                </a:solidFill>
              </a:rPr>
              <a:t>important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1415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437" y="799727"/>
            <a:ext cx="6745131" cy="5435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3614"/>
            <a:ext cx="1481137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818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1676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136904" cy="311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694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2264954"/>
            <a:ext cx="75103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  <a:endParaRPr lang="ru-RU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572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0116" y="1772816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Самым низким приоритетом обладает стиль браузера — оформление, которое по умолчанию применяется к элементам веб-страницы браузером. Это оформление можно увидеть в случае «голого» HTML, когда к документу не добавляется никаких стилей.</a:t>
            </a:r>
          </a:p>
        </p:txBody>
      </p:sp>
    </p:spTree>
    <p:extLst>
      <p:ext uri="{BB962C8B-B14F-4D97-AF65-F5344CB8AC3E}">
        <p14:creationId xmlns:p14="http://schemas.microsoft.com/office/powerpoint/2010/main" val="107341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652370"/>
            <a:ext cx="77768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</a:rPr>
              <a:t>!</a:t>
            </a:r>
            <a:r>
              <a:rPr lang="ru-RU" sz="2800" b="1" dirty="0" err="1">
                <a:solidFill>
                  <a:schemeClr val="bg1"/>
                </a:solidFill>
              </a:rPr>
              <a:t>important</a:t>
            </a:r>
            <a:endParaRPr lang="ru-RU" sz="2800" b="1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Ключевое слово !</a:t>
            </a:r>
            <a:r>
              <a:rPr lang="ru-RU" sz="2400" dirty="0" err="1">
                <a:solidFill>
                  <a:schemeClr val="bg1"/>
                </a:solidFill>
              </a:rPr>
              <a:t>important</a:t>
            </a:r>
            <a:r>
              <a:rPr lang="ru-RU" sz="2400" dirty="0">
                <a:solidFill>
                  <a:schemeClr val="bg1"/>
                </a:solidFill>
              </a:rPr>
              <a:t> играет роль в том случае, когда пользователи подключают свою собственную таблицу стилей. Если возникает противоречие, когда стиль автора страницы и пользователя для одного и того же элемента не совпадает, то !</a:t>
            </a:r>
            <a:r>
              <a:rPr lang="ru-RU" sz="2400" dirty="0" err="1">
                <a:solidFill>
                  <a:schemeClr val="bg1"/>
                </a:solidFill>
              </a:rPr>
              <a:t>important</a:t>
            </a:r>
            <a:r>
              <a:rPr lang="ru-RU" sz="2400" dirty="0">
                <a:solidFill>
                  <a:schemeClr val="bg1"/>
                </a:solidFill>
              </a:rPr>
              <a:t> позволяет повысить приоритет стиля или его важность, иными словами.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3933056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Синтаксис применения !</a:t>
            </a:r>
            <a:r>
              <a:rPr lang="en-US" sz="2400" dirty="0">
                <a:solidFill>
                  <a:schemeClr val="bg1"/>
                </a:solidFill>
              </a:rPr>
              <a:t>important </a:t>
            </a:r>
            <a:r>
              <a:rPr lang="ru-RU" sz="2400" dirty="0">
                <a:solidFill>
                  <a:schemeClr val="bg1"/>
                </a:solidFill>
              </a:rPr>
              <a:t>следующий.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97" y="4725144"/>
            <a:ext cx="686776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46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6632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При использовании пользовательской таблицы стилей или одновременном применении разного стиля автора и пользователя к одному и тому же селектору, браузер руководствуется следующим алгоритмом.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!</a:t>
            </a:r>
            <a:r>
              <a:rPr lang="ru-RU" sz="2400" dirty="0" err="1">
                <a:solidFill>
                  <a:schemeClr val="bg1"/>
                </a:solidFill>
              </a:rPr>
              <a:t>important</a:t>
            </a:r>
            <a:r>
              <a:rPr lang="ru-RU" sz="2400" dirty="0">
                <a:solidFill>
                  <a:schemeClr val="bg1"/>
                </a:solidFill>
              </a:rPr>
              <a:t> добавлен в авторский стиль — будет применяться стиль автора.</a:t>
            </a:r>
          </a:p>
          <a:p>
            <a:r>
              <a:rPr lang="ru-RU" sz="2400" dirty="0">
                <a:solidFill>
                  <a:schemeClr val="bg1"/>
                </a:solidFill>
              </a:rPr>
              <a:t>!</a:t>
            </a:r>
            <a:r>
              <a:rPr lang="ru-RU" sz="2400" dirty="0" err="1">
                <a:solidFill>
                  <a:schemeClr val="bg1"/>
                </a:solidFill>
              </a:rPr>
              <a:t>important</a:t>
            </a:r>
            <a:r>
              <a:rPr lang="ru-RU" sz="2400" dirty="0">
                <a:solidFill>
                  <a:schemeClr val="bg1"/>
                </a:solidFill>
              </a:rPr>
              <a:t> добавлен в пользовательский стиль — будет применяться стиль пользователя.</a:t>
            </a:r>
          </a:p>
          <a:p>
            <a:r>
              <a:rPr lang="ru-RU" sz="2400" dirty="0">
                <a:solidFill>
                  <a:schemeClr val="bg1"/>
                </a:solidFill>
              </a:rPr>
              <a:t>!</a:t>
            </a:r>
            <a:r>
              <a:rPr lang="ru-RU" sz="2400" dirty="0" err="1">
                <a:solidFill>
                  <a:schemeClr val="bg1"/>
                </a:solidFill>
              </a:rPr>
              <a:t>important</a:t>
            </a:r>
            <a:r>
              <a:rPr lang="ru-RU" sz="2400" dirty="0">
                <a:solidFill>
                  <a:schemeClr val="bg1"/>
                </a:solidFill>
              </a:rPr>
              <a:t> нет как в авторском стиле, так и стиле пользователя — будет применяться стиль пользователя.</a:t>
            </a:r>
          </a:p>
          <a:p>
            <a:r>
              <a:rPr lang="ru-RU" sz="2400" dirty="0">
                <a:solidFill>
                  <a:schemeClr val="bg1"/>
                </a:solidFill>
              </a:rPr>
              <a:t>!</a:t>
            </a:r>
            <a:r>
              <a:rPr lang="ru-RU" sz="2400" dirty="0" err="1">
                <a:solidFill>
                  <a:schemeClr val="bg1"/>
                </a:solidFill>
              </a:rPr>
              <a:t>important</a:t>
            </a:r>
            <a:r>
              <a:rPr lang="ru-RU" sz="2400" dirty="0">
                <a:solidFill>
                  <a:schemeClr val="bg1"/>
                </a:solidFill>
              </a:rPr>
              <a:t> содержится в авторском стиле и стиле пользователя — будет применяться стиль пользователя.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30" y="5180999"/>
            <a:ext cx="9141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Повышение важности требуется не только для регулирования приоритета между авторской и пользовательской таблицей стилей, но и для повышения специфичности определенного селектора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42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31840" y="476672"/>
            <a:ext cx="2624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Специфичность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05273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Если к одному элементу одновременно применяются противоречивые стилевые правила, то более высокий приоритет имеет правило, у которого значение специфичности селектора больше. Специфичность это некоторая условная величина, вычисляемая следующим образом. За каждый идентификатор (в дальнейшем будем обозначать их количество через a) начисляется 100, за каждый класс и </a:t>
            </a:r>
            <a:r>
              <a:rPr lang="ru-RU" sz="2400" dirty="0" err="1">
                <a:solidFill>
                  <a:schemeClr val="bg1"/>
                </a:solidFill>
              </a:rPr>
              <a:t>псевдокласс</a:t>
            </a:r>
            <a:r>
              <a:rPr lang="ru-RU" sz="2400" dirty="0">
                <a:solidFill>
                  <a:schemeClr val="bg1"/>
                </a:solidFill>
              </a:rPr>
              <a:t> (b) начисляется 10, за каждый селектор тега и </a:t>
            </a:r>
            <a:r>
              <a:rPr lang="ru-RU" sz="2400" dirty="0" err="1">
                <a:solidFill>
                  <a:schemeClr val="bg1"/>
                </a:solidFill>
              </a:rPr>
              <a:t>псевдоэлемент</a:t>
            </a:r>
            <a:r>
              <a:rPr lang="ru-RU" sz="2400" dirty="0">
                <a:solidFill>
                  <a:schemeClr val="bg1"/>
                </a:solidFill>
              </a:rPr>
              <a:t> (c) начисляется 1. Складывая указанные значения в определённом порядке, получим значение специфичности для данного селектора.</a:t>
            </a:r>
          </a:p>
        </p:txBody>
      </p:sp>
    </p:spTree>
    <p:extLst>
      <p:ext uri="{BB962C8B-B14F-4D97-AF65-F5344CB8AC3E}">
        <p14:creationId xmlns:p14="http://schemas.microsoft.com/office/powerpoint/2010/main" val="82066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611977"/>
            <a:ext cx="16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Пример</a:t>
            </a:r>
            <a:r>
              <a:rPr lang="ru-RU" sz="2400" dirty="0" smtClean="0">
                <a:solidFill>
                  <a:schemeClr val="bg1"/>
                </a:solidFill>
              </a:rPr>
              <a:t>: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06" y="1251931"/>
            <a:ext cx="7992903" cy="2465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67543" y="4077072"/>
            <a:ext cx="81458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Встроенный стиль, добавляемый к тегу через атрибут </a:t>
            </a:r>
            <a:r>
              <a:rPr lang="ru-RU" sz="2400" dirty="0" err="1">
                <a:solidFill>
                  <a:schemeClr val="bg1"/>
                </a:solidFill>
              </a:rPr>
              <a:t>style</a:t>
            </a:r>
            <a:r>
              <a:rPr lang="ru-RU" sz="2400" dirty="0">
                <a:solidFill>
                  <a:schemeClr val="bg1"/>
                </a:solidFill>
              </a:rPr>
              <a:t>, имеет специфичность 1000, поэтому всегда перекрывает связанные и глобальные стили. Однако добавление !</a:t>
            </a:r>
            <a:r>
              <a:rPr lang="ru-RU" sz="2400" dirty="0" err="1">
                <a:solidFill>
                  <a:schemeClr val="bg1"/>
                </a:solidFill>
              </a:rPr>
              <a:t>important</a:t>
            </a:r>
            <a:r>
              <a:rPr lang="ru-RU" sz="2400" dirty="0">
                <a:solidFill>
                  <a:schemeClr val="bg1"/>
                </a:solidFill>
              </a:rPr>
              <a:t> перекрывает в том числе и встроенные стили.</a:t>
            </a:r>
          </a:p>
        </p:txBody>
      </p:sp>
    </p:spTree>
    <p:extLst>
      <p:ext uri="{BB962C8B-B14F-4D97-AF65-F5344CB8AC3E}">
        <p14:creationId xmlns:p14="http://schemas.microsoft.com/office/powerpoint/2010/main" val="90637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16632"/>
            <a:ext cx="8928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Если два селектора имеют одинаковую специфичность, то применяться будет тот стиль, что указан в коде ниже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941508"/>
            <a:ext cx="8928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ru-RU" sz="2400" dirty="0" smtClean="0">
                <a:solidFill>
                  <a:schemeClr val="bg1"/>
                </a:solidFill>
              </a:rPr>
              <a:t>примере </a:t>
            </a:r>
            <a:r>
              <a:rPr lang="ru-RU" sz="2400" dirty="0">
                <a:solidFill>
                  <a:schemeClr val="bg1"/>
                </a:solidFill>
              </a:rPr>
              <a:t>показано, как влияет специфичность на стиль элементов списка.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84784"/>
            <a:ext cx="3816424" cy="512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5480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1234</Words>
  <Application>Microsoft Office PowerPoint</Application>
  <PresentationFormat>Экран (4:3)</PresentationFormat>
  <Paragraphs>108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Тема Office</vt:lpstr>
      <vt:lpstr>Компьютерные языки разметки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Teta</cp:lastModifiedBy>
  <cp:revision>58</cp:revision>
  <dcterms:created xsi:type="dcterms:W3CDTF">2016-03-12T15:10:57Z</dcterms:created>
  <dcterms:modified xsi:type="dcterms:W3CDTF">2018-11-27T14:27:09Z</dcterms:modified>
</cp:coreProperties>
</file>