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9" r:id="rId6"/>
    <p:sldId id="294" r:id="rId7"/>
    <p:sldId id="290" r:id="rId8"/>
    <p:sldId id="293" r:id="rId9"/>
    <p:sldId id="301" r:id="rId10"/>
    <p:sldId id="300" r:id="rId11"/>
    <p:sldId id="299" r:id="rId12"/>
    <p:sldId id="296" r:id="rId13"/>
    <p:sldId id="29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00"/>
    <a:srgbClr val="FFFF99"/>
    <a:srgbClr val="FF0000"/>
    <a:srgbClr val="000000"/>
    <a:srgbClr val="217346"/>
    <a:srgbClr val="FFC000"/>
    <a:srgbClr val="7030A0"/>
    <a:srgbClr val="FFFF66"/>
    <a:srgbClr val="DAA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8296A-0DCA-4BC2-AE4D-D3E496D645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58FDB-27BA-421B-9443-72311BFE7113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D79534E7-2344-468C-93C1-1EFA9AD2E239}" type="parTrans" cxnId="{C55C2C93-9A4F-4276-8698-E1543BCF8562}">
      <dgm:prSet/>
      <dgm:spPr/>
      <dgm:t>
        <a:bodyPr/>
        <a:lstStyle/>
        <a:p>
          <a:endParaRPr lang="en-US"/>
        </a:p>
      </dgm:t>
    </dgm:pt>
    <dgm:pt modelId="{C2D1B6A0-5006-4E41-8BFC-CB30F8B0C52E}" type="sibTrans" cxnId="{C55C2C93-9A4F-4276-8698-E1543BCF8562}">
      <dgm:prSet/>
      <dgm:spPr/>
      <dgm:t>
        <a:bodyPr/>
        <a:lstStyle/>
        <a:p>
          <a:endParaRPr lang="en-US"/>
        </a:p>
      </dgm:t>
    </dgm:pt>
    <dgm:pt modelId="{27B424A9-349F-48B9-B867-9DE0D062C3F0}">
      <dgm:prSet phldrT="[Text]" phldr="1"/>
      <dgm:spPr/>
      <dgm:t>
        <a:bodyPr/>
        <a:lstStyle/>
        <a:p>
          <a:endParaRPr lang="en-US"/>
        </a:p>
      </dgm:t>
    </dgm:pt>
    <dgm:pt modelId="{F2585DC3-EB72-474F-B15D-40B2DD8CCDB2}" type="parTrans" cxnId="{39680468-06E9-40D4-B4A9-C919B7ACF3A6}">
      <dgm:prSet/>
      <dgm:spPr/>
      <dgm:t>
        <a:bodyPr/>
        <a:lstStyle/>
        <a:p>
          <a:endParaRPr lang="en-US"/>
        </a:p>
      </dgm:t>
    </dgm:pt>
    <dgm:pt modelId="{4A7049F2-75B2-4D19-A876-4116EB572F7F}" type="sibTrans" cxnId="{39680468-06E9-40D4-B4A9-C919B7ACF3A6}">
      <dgm:prSet/>
      <dgm:spPr/>
      <dgm:t>
        <a:bodyPr/>
        <a:lstStyle/>
        <a:p>
          <a:endParaRPr lang="en-US"/>
        </a:p>
      </dgm:t>
    </dgm:pt>
    <dgm:pt modelId="{68B59BAA-E45D-49D0-8B5E-22717E641B9A}" type="pres">
      <dgm:prSet presAssocID="{28D8296A-0DCA-4BC2-AE4D-D3E496D64526}" presName="diagram" presStyleCnt="0">
        <dgm:presLayoutVars>
          <dgm:dir/>
          <dgm:resizeHandles val="exact"/>
        </dgm:presLayoutVars>
      </dgm:prSet>
      <dgm:spPr/>
    </dgm:pt>
    <dgm:pt modelId="{AA24B11F-48F4-4E0F-AF79-D7D0E88932C5}" type="pres">
      <dgm:prSet presAssocID="{61958FDB-27BA-421B-9443-72311BFE7113}" presName="node" presStyleLbl="node1" presStyleIdx="0" presStyleCnt="2">
        <dgm:presLayoutVars>
          <dgm:bulletEnabled val="1"/>
        </dgm:presLayoutVars>
      </dgm:prSet>
      <dgm:spPr/>
    </dgm:pt>
    <dgm:pt modelId="{90C17971-4562-42D8-B4BA-23ACD26AD2E4}" type="pres">
      <dgm:prSet presAssocID="{C2D1B6A0-5006-4E41-8BFC-CB30F8B0C52E}" presName="sibTrans" presStyleCnt="0"/>
      <dgm:spPr/>
    </dgm:pt>
    <dgm:pt modelId="{E383809C-4118-49AA-BF9F-DBDA96B57F16}" type="pres">
      <dgm:prSet presAssocID="{27B424A9-349F-48B9-B867-9DE0D062C3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B84F304-6B41-4AB5-AD54-1B80ACE7AFBC}" type="presOf" srcId="{27B424A9-349F-48B9-B867-9DE0D062C3F0}" destId="{E383809C-4118-49AA-BF9F-DBDA96B57F16}" srcOrd="0" destOrd="0" presId="urn:microsoft.com/office/officeart/2005/8/layout/default"/>
    <dgm:cxn modelId="{39680468-06E9-40D4-B4A9-C919B7ACF3A6}" srcId="{28D8296A-0DCA-4BC2-AE4D-D3E496D64526}" destId="{27B424A9-349F-48B9-B867-9DE0D062C3F0}" srcOrd="1" destOrd="0" parTransId="{F2585DC3-EB72-474F-B15D-40B2DD8CCDB2}" sibTransId="{4A7049F2-75B2-4D19-A876-4116EB572F7F}"/>
    <dgm:cxn modelId="{C55C2C93-9A4F-4276-8698-E1543BCF8562}" srcId="{28D8296A-0DCA-4BC2-AE4D-D3E496D64526}" destId="{61958FDB-27BA-421B-9443-72311BFE7113}" srcOrd="0" destOrd="0" parTransId="{D79534E7-2344-468C-93C1-1EFA9AD2E239}" sibTransId="{C2D1B6A0-5006-4E41-8BFC-CB30F8B0C52E}"/>
    <dgm:cxn modelId="{E2BF099D-A66A-41C3-B844-03ABD99837D8}" type="presOf" srcId="{61958FDB-27BA-421B-9443-72311BFE7113}" destId="{AA24B11F-48F4-4E0F-AF79-D7D0E88932C5}" srcOrd="0" destOrd="0" presId="urn:microsoft.com/office/officeart/2005/8/layout/default"/>
    <dgm:cxn modelId="{FFF0A7D0-3996-47CB-A5E0-C80A447325B0}" type="presOf" srcId="{28D8296A-0DCA-4BC2-AE4D-D3E496D64526}" destId="{68B59BAA-E45D-49D0-8B5E-22717E641B9A}" srcOrd="0" destOrd="0" presId="urn:microsoft.com/office/officeart/2005/8/layout/default"/>
    <dgm:cxn modelId="{05B23653-4941-40A4-9ED1-88656CD424AB}" type="presParOf" srcId="{68B59BAA-E45D-49D0-8B5E-22717E641B9A}" destId="{AA24B11F-48F4-4E0F-AF79-D7D0E88932C5}" srcOrd="0" destOrd="0" presId="urn:microsoft.com/office/officeart/2005/8/layout/default"/>
    <dgm:cxn modelId="{9721A124-7B92-4099-93D6-5C8157B4AC55}" type="presParOf" srcId="{68B59BAA-E45D-49D0-8B5E-22717E641B9A}" destId="{90C17971-4562-42D8-B4BA-23ACD26AD2E4}" srcOrd="1" destOrd="0" presId="urn:microsoft.com/office/officeart/2005/8/layout/default"/>
    <dgm:cxn modelId="{4B6BF762-F696-4EA9-AD34-D7AB134B0284}" type="presParOf" srcId="{68B59BAA-E45D-49D0-8B5E-22717E641B9A}" destId="{E383809C-4118-49AA-BF9F-DBDA96B57F1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B11F-48F4-4E0F-AF79-D7D0E88932C5}">
      <dsp:nvSpPr>
        <dsp:cNvPr id="0" name=""/>
        <dsp:cNvSpPr/>
      </dsp:nvSpPr>
      <dsp:spPr>
        <a:xfrm>
          <a:off x="1980406" y="661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980406" y="661"/>
        <a:ext cx="4167187" cy="2500312"/>
      </dsp:txXfrm>
    </dsp:sp>
    <dsp:sp modelId="{E383809C-4118-49AA-BF9F-DBDA96B57F16}">
      <dsp:nvSpPr>
        <dsp:cNvPr id="0" name=""/>
        <dsp:cNvSpPr/>
      </dsp:nvSpPr>
      <dsp:spPr>
        <a:xfrm>
          <a:off x="1980406" y="2917692"/>
          <a:ext cx="4167187" cy="250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980406" y="2917692"/>
        <a:ext cx="4167187" cy="250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absolute beginners guide to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Vadim </a:t>
            </a:r>
            <a:r>
              <a:rPr lang="en-US" sz="2200" dirty="0" err="1"/>
              <a:t>acosta</a:t>
            </a:r>
            <a:endParaRPr lang="en-US" sz="2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5B2C46A-B4E2-4E02-B38A-EAFB5F8DE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1" r="2445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7C6B-A949-40D7-85F6-29E62C3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1BC68-AF23-4D2A-8A33-C0E33E548F41}"/>
              </a:ext>
            </a:extLst>
          </p:cNvPr>
          <p:cNvGrpSpPr/>
          <p:nvPr/>
        </p:nvGrpSpPr>
        <p:grpSpPr>
          <a:xfrm>
            <a:off x="415128" y="5037962"/>
            <a:ext cx="3070891" cy="727606"/>
            <a:chOff x="5275" y="0"/>
            <a:chExt cx="3070891" cy="72760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748FD26-E28D-464A-9254-102EE9C5AFCC}"/>
                </a:ext>
              </a:extLst>
            </p:cNvPr>
            <p:cNvSpPr/>
            <p:nvPr/>
          </p:nvSpPr>
          <p:spPr>
            <a:xfrm>
              <a:off x="5275" y="0"/>
              <a:ext cx="3070891" cy="727606"/>
            </a:xfrm>
            <a:prstGeom prst="chevron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D82FAED5-FC74-4C83-9479-5B82886112C2}"/>
                </a:ext>
              </a:extLst>
            </p:cNvPr>
            <p:cNvSpPr txBox="1"/>
            <p:nvPr/>
          </p:nvSpPr>
          <p:spPr>
            <a:xfrm>
              <a:off x="369078" y="0"/>
              <a:ext cx="2343285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23" tIns="60008" rIns="60008" bIns="60008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TABS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6118E-333B-4246-B367-3EEFADCDD6D8}"/>
              </a:ext>
            </a:extLst>
          </p:cNvPr>
          <p:cNvGrpSpPr/>
          <p:nvPr/>
        </p:nvGrpSpPr>
        <p:grpSpPr>
          <a:xfrm>
            <a:off x="415128" y="4100845"/>
            <a:ext cx="3070891" cy="727606"/>
            <a:chOff x="45890" y="0"/>
            <a:chExt cx="4059352" cy="72760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BBCA63A-7CD4-42CB-9405-9BEE7E24B97F}"/>
                </a:ext>
              </a:extLst>
            </p:cNvPr>
            <p:cNvSpPr/>
            <p:nvPr/>
          </p:nvSpPr>
          <p:spPr>
            <a:xfrm>
              <a:off x="45890" y="0"/>
              <a:ext cx="4059352" cy="727606"/>
            </a:xfrm>
            <a:prstGeom prst="chevron">
              <a:avLst/>
            </a:prstGeom>
            <a:solidFill>
              <a:srgbClr val="FFC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90B1D80C-3E6A-4F2F-92D6-D0C187F48034}"/>
                </a:ext>
              </a:extLst>
            </p:cNvPr>
            <p:cNvSpPr txBox="1"/>
            <p:nvPr/>
          </p:nvSpPr>
          <p:spPr>
            <a:xfrm>
              <a:off x="409693" y="0"/>
              <a:ext cx="3331746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RIBBON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87A379-0121-4396-9A28-86B490FB37CF}"/>
              </a:ext>
            </a:extLst>
          </p:cNvPr>
          <p:cNvGrpSpPr/>
          <p:nvPr/>
        </p:nvGrpSpPr>
        <p:grpSpPr>
          <a:xfrm>
            <a:off x="415128" y="2029549"/>
            <a:ext cx="3070891" cy="727606"/>
            <a:chOff x="9995" y="0"/>
            <a:chExt cx="5975188" cy="72760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6BA3EF0-9BE8-42A3-AF10-0B3DE47F527B}"/>
                </a:ext>
              </a:extLst>
            </p:cNvPr>
            <p:cNvSpPr/>
            <p:nvPr/>
          </p:nvSpPr>
          <p:spPr>
            <a:xfrm>
              <a:off x="9995" y="0"/>
              <a:ext cx="5975188" cy="727606"/>
            </a:xfrm>
            <a:prstGeom prst="chevron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F67EC8BA-7D51-49B1-A0C1-08689A5826B7}"/>
                </a:ext>
              </a:extLst>
            </p:cNvPr>
            <p:cNvSpPr txBox="1"/>
            <p:nvPr/>
          </p:nvSpPr>
          <p:spPr>
            <a:xfrm>
              <a:off x="373798" y="0"/>
              <a:ext cx="5247582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GROUPS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7A0609-EA14-4DB2-BFF8-7D2926638285}"/>
              </a:ext>
            </a:extLst>
          </p:cNvPr>
          <p:cNvGrpSpPr/>
          <p:nvPr/>
        </p:nvGrpSpPr>
        <p:grpSpPr>
          <a:xfrm>
            <a:off x="415128" y="3065197"/>
            <a:ext cx="3070891" cy="727606"/>
            <a:chOff x="5553" y="0"/>
            <a:chExt cx="11361743" cy="727606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EC2D523A-2313-4C34-BAE7-1927F62CFE90}"/>
                </a:ext>
              </a:extLst>
            </p:cNvPr>
            <p:cNvSpPr/>
            <p:nvPr/>
          </p:nvSpPr>
          <p:spPr>
            <a:xfrm>
              <a:off x="5553" y="0"/>
              <a:ext cx="11361743" cy="727606"/>
            </a:xfrm>
            <a:prstGeom prst="chevron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10E25A0-0685-4D4E-B766-F60D4B34C869}"/>
                </a:ext>
              </a:extLst>
            </p:cNvPr>
            <p:cNvSpPr txBox="1"/>
            <p:nvPr/>
          </p:nvSpPr>
          <p:spPr>
            <a:xfrm>
              <a:off x="369356" y="0"/>
              <a:ext cx="10634137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LAUNCH</a:t>
              </a:r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5D8790E-1653-4DFA-94F7-2FF36EC22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729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6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37" y="2218537"/>
            <a:ext cx="7613791" cy="4082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37393C-8BCC-4D06-AECE-6D7DD8B9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4" y="1950728"/>
            <a:ext cx="8616561" cy="46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7603-AD44-4BEE-ABE5-96F1D5CF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3DC-D1CF-4552-972A-DE59DFADB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interface </a:t>
            </a:r>
          </a:p>
          <a:p>
            <a:r>
              <a:rPr lang="en-US" dirty="0" err="1"/>
              <a:t>Bla</a:t>
            </a:r>
            <a:r>
              <a:rPr lang="en-US" dirty="0"/>
              <a:t> </a:t>
            </a:r>
          </a:p>
          <a:p>
            <a:r>
              <a:rPr lang="en-US" dirty="0" err="1"/>
              <a:t>Bla</a:t>
            </a:r>
            <a:r>
              <a:rPr lang="en-US" dirty="0"/>
              <a:t> </a:t>
            </a:r>
          </a:p>
          <a:p>
            <a:r>
              <a:rPr lang="en-US" dirty="0" err="1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8A7BF1-9D85-4446-932F-DC3D0596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C135416-CFF4-41AC-B601-EEF210A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6253" y="3941685"/>
            <a:ext cx="1287177" cy="1287177"/>
          </a:xfrm>
        </p:spPr>
      </p:pic>
    </p:spTree>
    <p:extLst>
      <p:ext uri="{BB962C8B-B14F-4D97-AF65-F5344CB8AC3E}">
        <p14:creationId xmlns:p14="http://schemas.microsoft.com/office/powerpoint/2010/main" val="3492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A6EB-2E6E-404D-8D88-76FE0304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379286" cy="1783593"/>
          </a:xfrm>
        </p:spPr>
        <p:txBody>
          <a:bodyPr/>
          <a:lstStyle/>
          <a:p>
            <a:r>
              <a:rPr lang="en-US" dirty="0"/>
              <a:t>Version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E5DD-2852-41FE-8E4A-167A71FD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2304883" cy="3814980"/>
          </a:xfrm>
        </p:spPr>
        <p:txBody>
          <a:bodyPr/>
          <a:lstStyle/>
          <a:p>
            <a:r>
              <a:rPr lang="en-US" dirty="0"/>
              <a:t>All examples shown on the Microsoft Excel 365 Business, 2019 update</a:t>
            </a:r>
          </a:p>
          <a:p>
            <a:r>
              <a:rPr lang="en-US" dirty="0"/>
              <a:t>To check your version go to File -&gt; Account -&gt; About Excel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E31B5-73D4-43CC-9C5A-40AE89A0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78" y="702155"/>
            <a:ext cx="8650330" cy="597385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4A23D62-B726-4D8B-A31B-037B77ADF0F6}"/>
              </a:ext>
            </a:extLst>
          </p:cNvPr>
          <p:cNvSpPr/>
          <p:nvPr/>
        </p:nvSpPr>
        <p:spPr>
          <a:xfrm>
            <a:off x="7599286" y="3977198"/>
            <a:ext cx="878889" cy="905522"/>
          </a:xfrm>
          <a:prstGeom prst="wedgeEllipseCallout">
            <a:avLst>
              <a:gd name="adj1" fmla="val -458303"/>
              <a:gd name="adj2" fmla="val 156590"/>
            </a:avLst>
          </a:prstGeom>
          <a:solidFill>
            <a:srgbClr val="217346">
              <a:alpha val="5098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BDD5-58E5-48BE-AB4F-618893EB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514433" cy="1336195"/>
          </a:xfrm>
        </p:spPr>
        <p:txBody>
          <a:bodyPr/>
          <a:lstStyle/>
          <a:p>
            <a:r>
              <a:rPr lang="en-US" dirty="0"/>
              <a:t>It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E268-65EE-44D6-81C0-E48BE4E9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47925"/>
            <a:ext cx="2076283" cy="3810000"/>
          </a:xfrm>
        </p:spPr>
        <p:txBody>
          <a:bodyPr/>
          <a:lstStyle/>
          <a:p>
            <a:r>
              <a:rPr lang="en-US" dirty="0"/>
              <a:t>Click New</a:t>
            </a:r>
          </a:p>
          <a:p>
            <a:r>
              <a:rPr lang="en-US" dirty="0"/>
              <a:t>Check out tutorials</a:t>
            </a:r>
          </a:p>
          <a:p>
            <a:r>
              <a:rPr lang="en-US" dirty="0"/>
              <a:t>Check out templates</a:t>
            </a:r>
          </a:p>
          <a:p>
            <a:r>
              <a:rPr lang="en-US" dirty="0"/>
              <a:t>Start with a Blank Workbook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35F69-5227-4165-ABD5-52F5DA93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3" y="1140625"/>
            <a:ext cx="8805185" cy="5468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F949D-F603-40A7-AB6F-C585DCBA992C}"/>
              </a:ext>
            </a:extLst>
          </p:cNvPr>
          <p:cNvSpPr/>
          <p:nvPr/>
        </p:nvSpPr>
        <p:spPr>
          <a:xfrm>
            <a:off x="3781425" y="3793446"/>
            <a:ext cx="7829383" cy="137159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BF4926-CDEA-460E-ADB2-5591E6B440BF}"/>
              </a:ext>
            </a:extLst>
          </p:cNvPr>
          <p:cNvSpPr/>
          <p:nvPr/>
        </p:nvSpPr>
        <p:spPr>
          <a:xfrm>
            <a:off x="3781425" y="5204875"/>
            <a:ext cx="7829383" cy="13715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5F61B9-AC25-4C7D-BDFD-141C241E2264}"/>
              </a:ext>
            </a:extLst>
          </p:cNvPr>
          <p:cNvSpPr/>
          <p:nvPr/>
        </p:nvSpPr>
        <p:spPr>
          <a:xfrm>
            <a:off x="3781425" y="1568789"/>
            <a:ext cx="1609726" cy="13715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56AC39-FBF4-4ABA-9490-2CB1635BE442}"/>
              </a:ext>
            </a:extLst>
          </p:cNvPr>
          <p:cNvSpPr/>
          <p:nvPr/>
        </p:nvSpPr>
        <p:spPr>
          <a:xfrm>
            <a:off x="2840855" y="2447925"/>
            <a:ext cx="656948" cy="721403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4" y="1920802"/>
            <a:ext cx="8612677" cy="46182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8612"/>
            <a:ext cx="1860167" cy="40826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Spreadsheet</a:t>
            </a:r>
          </a:p>
          <a:p>
            <a:r>
              <a:rPr lang="en-US" dirty="0"/>
              <a:t>Spreadsheet tab (double click to name spreadsheet)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74F8A-EAB8-4BA2-8A85-77923431C97E}"/>
              </a:ext>
            </a:extLst>
          </p:cNvPr>
          <p:cNvSpPr/>
          <p:nvPr/>
        </p:nvSpPr>
        <p:spPr>
          <a:xfrm>
            <a:off x="2836183" y="2867487"/>
            <a:ext cx="8612677" cy="367157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DEF31-5B33-4D06-8066-A5648FC8B509}"/>
              </a:ext>
            </a:extLst>
          </p:cNvPr>
          <p:cNvSpPr/>
          <p:nvPr/>
        </p:nvSpPr>
        <p:spPr>
          <a:xfrm>
            <a:off x="3231010" y="6271254"/>
            <a:ext cx="453223" cy="1470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4" y="1920802"/>
            <a:ext cx="8612677" cy="46182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1"/>
            <a:ext cx="2099865" cy="4618261"/>
          </a:xfrm>
        </p:spPr>
        <p:txBody>
          <a:bodyPr/>
          <a:lstStyle/>
          <a:p>
            <a:r>
              <a:rPr lang="en-US" dirty="0"/>
              <a:t>Click here to get a preview of your spreadsheet printed on A4 paper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DEF31-5B33-4D06-8066-A5648FC8B509}"/>
              </a:ext>
            </a:extLst>
          </p:cNvPr>
          <p:cNvSpPr/>
          <p:nvPr/>
        </p:nvSpPr>
        <p:spPr>
          <a:xfrm>
            <a:off x="9809824" y="6411782"/>
            <a:ext cx="612559" cy="1205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67E18B-8A33-4434-96CF-05FBA996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4" y="1950728"/>
            <a:ext cx="8616561" cy="46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4" y="1920802"/>
            <a:ext cx="8612677" cy="46182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2"/>
            <a:ext cx="2137071" cy="461826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Columns are vertical and lettered</a:t>
            </a:r>
          </a:p>
          <a:p>
            <a:r>
              <a:rPr lang="en-US" dirty="0"/>
              <a:t>Rows are horizontal and numbered</a:t>
            </a:r>
          </a:p>
          <a:p>
            <a:r>
              <a:rPr lang="en-US" dirty="0"/>
              <a:t>PowerPoint conforms with color theory</a:t>
            </a:r>
          </a:p>
          <a:p>
            <a:r>
              <a:rPr lang="en-US" dirty="0"/>
              <a:t>Where a Column and Row cross is a Cell</a:t>
            </a:r>
          </a:p>
          <a:p>
            <a:r>
              <a:rPr lang="en-US" dirty="0"/>
              <a:t>The coordinates of a cell are given as Column then Row Ex: J13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303CE-5AC3-4603-9D2E-CBB56C90377F}"/>
              </a:ext>
            </a:extLst>
          </p:cNvPr>
          <p:cNvSpPr/>
          <p:nvPr/>
        </p:nvSpPr>
        <p:spPr>
          <a:xfrm>
            <a:off x="2984500" y="3057524"/>
            <a:ext cx="8346440" cy="110491"/>
          </a:xfrm>
          <a:prstGeom prst="rect">
            <a:avLst/>
          </a:prstGeom>
          <a:solidFill>
            <a:srgbClr val="FFFF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61E1A-1807-4B00-859F-593A46B88E8F}"/>
              </a:ext>
            </a:extLst>
          </p:cNvPr>
          <p:cNvSpPr/>
          <p:nvPr/>
        </p:nvSpPr>
        <p:spPr>
          <a:xfrm>
            <a:off x="6217920" y="3168014"/>
            <a:ext cx="358140" cy="31032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CC830-DE28-4ED9-8C03-7E1D217AEAD7}"/>
              </a:ext>
            </a:extLst>
          </p:cNvPr>
          <p:cNvSpPr/>
          <p:nvPr/>
        </p:nvSpPr>
        <p:spPr>
          <a:xfrm>
            <a:off x="2836183" y="3168014"/>
            <a:ext cx="148317" cy="312229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715A1-37FD-4D0C-B404-6E22A6365229}"/>
              </a:ext>
            </a:extLst>
          </p:cNvPr>
          <p:cNvSpPr/>
          <p:nvPr/>
        </p:nvSpPr>
        <p:spPr>
          <a:xfrm>
            <a:off x="2984500" y="4460393"/>
            <a:ext cx="8346440" cy="11049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9643B7-3C3E-4974-9840-4500E4B8FAA4}"/>
              </a:ext>
            </a:extLst>
          </p:cNvPr>
          <p:cNvSpPr/>
          <p:nvPr/>
        </p:nvSpPr>
        <p:spPr>
          <a:xfrm>
            <a:off x="6217919" y="4460393"/>
            <a:ext cx="358141" cy="110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258-BC11-496B-B650-95F0E141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1" y="772386"/>
            <a:ext cx="11029616" cy="100879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B975D-FDBD-4D33-86CB-1D97C379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458397"/>
            <a:ext cx="11572240" cy="261228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C9305F0-BD78-46D4-93E4-870F1890B962}"/>
              </a:ext>
            </a:extLst>
          </p:cNvPr>
          <p:cNvSpPr/>
          <p:nvPr/>
        </p:nvSpPr>
        <p:spPr>
          <a:xfrm>
            <a:off x="309878" y="3728720"/>
            <a:ext cx="4180842" cy="255834"/>
          </a:xfrm>
          <a:prstGeom prst="wedgeRoundRectCallout">
            <a:avLst>
              <a:gd name="adj1" fmla="val -20772"/>
              <a:gd name="adj2" fmla="val -51401"/>
              <a:gd name="adj3" fmla="val 16667"/>
            </a:avLst>
          </a:prstGeom>
          <a:solidFill>
            <a:srgbClr val="7030A0">
              <a:alpha val="30196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1B1676-B78D-4ABD-93BF-158307532C0C}"/>
              </a:ext>
            </a:extLst>
          </p:cNvPr>
          <p:cNvSpPr/>
          <p:nvPr/>
        </p:nvSpPr>
        <p:spPr>
          <a:xfrm>
            <a:off x="309879" y="4007875"/>
            <a:ext cx="11465083" cy="597530"/>
          </a:xfrm>
          <a:prstGeom prst="wedgeRoundRectCallout">
            <a:avLst>
              <a:gd name="adj1" fmla="val 14305"/>
              <a:gd name="adj2" fmla="val -14464"/>
              <a:gd name="adj3" fmla="val 16667"/>
            </a:avLst>
          </a:prstGeom>
          <a:solidFill>
            <a:srgbClr val="FFC00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4DC40B9-97FB-427F-9265-8D850E9962A4}"/>
              </a:ext>
            </a:extLst>
          </p:cNvPr>
          <p:cNvSpPr/>
          <p:nvPr/>
        </p:nvSpPr>
        <p:spPr>
          <a:xfrm>
            <a:off x="609600" y="4628729"/>
            <a:ext cx="504826" cy="118046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05B7367-F301-4887-A400-3BE3CD3C640E}"/>
              </a:ext>
            </a:extLst>
          </p:cNvPr>
          <p:cNvSpPr/>
          <p:nvPr/>
        </p:nvSpPr>
        <p:spPr>
          <a:xfrm>
            <a:off x="1422400" y="4627459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6C2B0AD6-ADA0-4840-8F73-66ECCD9ACAEB}"/>
              </a:ext>
            </a:extLst>
          </p:cNvPr>
          <p:cNvSpPr/>
          <p:nvPr/>
        </p:nvSpPr>
        <p:spPr>
          <a:xfrm>
            <a:off x="2067083" y="4629996"/>
            <a:ext cx="504826" cy="116779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B5243B6-9F82-4AAB-B946-3596AA8E5654}"/>
              </a:ext>
            </a:extLst>
          </p:cNvPr>
          <p:cNvSpPr/>
          <p:nvPr/>
        </p:nvSpPr>
        <p:spPr>
          <a:xfrm>
            <a:off x="3955732" y="462872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1B6E508B-C1BB-47DB-8299-C166A826305F}"/>
              </a:ext>
            </a:extLst>
          </p:cNvPr>
          <p:cNvSpPr/>
          <p:nvPr/>
        </p:nvSpPr>
        <p:spPr>
          <a:xfrm>
            <a:off x="3130550" y="4627459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55063CD0-0015-4618-85AE-B7EB241CBEA0}"/>
              </a:ext>
            </a:extLst>
          </p:cNvPr>
          <p:cNvSpPr/>
          <p:nvPr/>
        </p:nvSpPr>
        <p:spPr>
          <a:xfrm>
            <a:off x="5199379" y="4623038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12FC2263-60C7-47DA-9B6B-C044D010C0B2}"/>
              </a:ext>
            </a:extLst>
          </p:cNvPr>
          <p:cNvSpPr/>
          <p:nvPr/>
        </p:nvSpPr>
        <p:spPr>
          <a:xfrm>
            <a:off x="5543232" y="462872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5EAB6B24-8ACD-42F2-9869-A84C06DC0F1E}"/>
              </a:ext>
            </a:extLst>
          </p:cNvPr>
          <p:cNvSpPr/>
          <p:nvPr/>
        </p:nvSpPr>
        <p:spPr>
          <a:xfrm>
            <a:off x="6922452" y="463253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64617059-9704-4B30-AF66-E75D6E136F69}"/>
              </a:ext>
            </a:extLst>
          </p:cNvPr>
          <p:cNvSpPr/>
          <p:nvPr/>
        </p:nvSpPr>
        <p:spPr>
          <a:xfrm>
            <a:off x="8197690" y="4630658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A428E0C-092F-40BA-886E-8AB3B1340E63}"/>
              </a:ext>
            </a:extLst>
          </p:cNvPr>
          <p:cNvSpPr/>
          <p:nvPr/>
        </p:nvSpPr>
        <p:spPr>
          <a:xfrm>
            <a:off x="9444830" y="4630658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A24EC9FC-D440-4990-940D-B22AC03CE986}"/>
              </a:ext>
            </a:extLst>
          </p:cNvPr>
          <p:cNvSpPr/>
          <p:nvPr/>
        </p:nvSpPr>
        <p:spPr>
          <a:xfrm>
            <a:off x="10916760" y="4626848"/>
            <a:ext cx="504826" cy="12058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F55B2879-2F50-47F9-B246-CAAB67E85421}"/>
              </a:ext>
            </a:extLst>
          </p:cNvPr>
          <p:cNvSpPr/>
          <p:nvPr/>
        </p:nvSpPr>
        <p:spPr>
          <a:xfrm>
            <a:off x="10481310" y="4625726"/>
            <a:ext cx="400050" cy="121710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CC9BC624-D49A-4782-A25D-E96E25186A4C}"/>
              </a:ext>
            </a:extLst>
          </p:cNvPr>
          <p:cNvSpPr/>
          <p:nvPr/>
        </p:nvSpPr>
        <p:spPr>
          <a:xfrm>
            <a:off x="6340347" y="4624054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F5125B-FAC1-4077-A8D9-F15471E1DEBF}"/>
              </a:ext>
            </a:extLst>
          </p:cNvPr>
          <p:cNvGrpSpPr/>
          <p:nvPr/>
        </p:nvGrpSpPr>
        <p:grpSpPr>
          <a:xfrm>
            <a:off x="5956890" y="2308841"/>
            <a:ext cx="3070891" cy="721202"/>
            <a:chOff x="9995" y="0"/>
            <a:chExt cx="5975188" cy="727606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977B5159-DF79-4041-8761-20B701DA0CB4}"/>
                </a:ext>
              </a:extLst>
            </p:cNvPr>
            <p:cNvSpPr/>
            <p:nvPr/>
          </p:nvSpPr>
          <p:spPr>
            <a:xfrm>
              <a:off x="9995" y="0"/>
              <a:ext cx="5975188" cy="727606"/>
            </a:xfrm>
            <a:prstGeom prst="chevron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10D146B4-D9C3-4F56-9CA4-69CBC1F2C802}"/>
                </a:ext>
              </a:extLst>
            </p:cNvPr>
            <p:cNvSpPr txBox="1"/>
            <p:nvPr/>
          </p:nvSpPr>
          <p:spPr>
            <a:xfrm>
              <a:off x="373798" y="0"/>
              <a:ext cx="5247582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1C00D0-33C5-4C55-BDB5-1182CBE170D4}"/>
              </a:ext>
            </a:extLst>
          </p:cNvPr>
          <p:cNvGrpSpPr/>
          <p:nvPr/>
        </p:nvGrpSpPr>
        <p:grpSpPr>
          <a:xfrm>
            <a:off x="8725490" y="2302438"/>
            <a:ext cx="3070891" cy="727605"/>
            <a:chOff x="5553" y="0"/>
            <a:chExt cx="11361743" cy="727606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7197713D-9B39-4355-B6EF-727A77C429CB}"/>
                </a:ext>
              </a:extLst>
            </p:cNvPr>
            <p:cNvSpPr/>
            <p:nvPr/>
          </p:nvSpPr>
          <p:spPr>
            <a:xfrm>
              <a:off x="5553" y="0"/>
              <a:ext cx="11361743" cy="727606"/>
            </a:xfrm>
            <a:prstGeom prst="chevron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A9790BD7-D67D-4FDF-A077-E1D450BE3392}"/>
                </a:ext>
              </a:extLst>
            </p:cNvPr>
            <p:cNvSpPr txBox="1"/>
            <p:nvPr/>
          </p:nvSpPr>
          <p:spPr>
            <a:xfrm>
              <a:off x="369356" y="0"/>
              <a:ext cx="10634137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EXPAND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85F5AE-8947-440A-A3B6-559FCF96D12D}"/>
              </a:ext>
            </a:extLst>
          </p:cNvPr>
          <p:cNvGrpSpPr/>
          <p:nvPr/>
        </p:nvGrpSpPr>
        <p:grpSpPr>
          <a:xfrm>
            <a:off x="3168054" y="2307644"/>
            <a:ext cx="3070891" cy="727605"/>
            <a:chOff x="45890" y="0"/>
            <a:chExt cx="4059352" cy="727606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B189BE14-C561-4601-84C6-33B192DD647A}"/>
                </a:ext>
              </a:extLst>
            </p:cNvPr>
            <p:cNvSpPr/>
            <p:nvPr/>
          </p:nvSpPr>
          <p:spPr>
            <a:xfrm>
              <a:off x="45890" y="0"/>
              <a:ext cx="4059352" cy="727606"/>
            </a:xfrm>
            <a:prstGeom prst="chevron">
              <a:avLst/>
            </a:prstGeom>
            <a:solidFill>
              <a:srgbClr val="FFC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3750A0BA-A30F-484B-A904-9F6AB71136FE}"/>
                </a:ext>
              </a:extLst>
            </p:cNvPr>
            <p:cNvSpPr txBox="1"/>
            <p:nvPr/>
          </p:nvSpPr>
          <p:spPr>
            <a:xfrm>
              <a:off x="409693" y="0"/>
              <a:ext cx="3331746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RIBBON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1C41EB-3708-47B3-82E8-BBD029FCA120}"/>
              </a:ext>
            </a:extLst>
          </p:cNvPr>
          <p:cNvGrpSpPr/>
          <p:nvPr/>
        </p:nvGrpSpPr>
        <p:grpSpPr>
          <a:xfrm>
            <a:off x="395621" y="2302438"/>
            <a:ext cx="3070891" cy="732811"/>
            <a:chOff x="5275" y="0"/>
            <a:chExt cx="3070891" cy="727606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399AB85F-75C9-47DA-85CC-C5B7E34A2E6A}"/>
                </a:ext>
              </a:extLst>
            </p:cNvPr>
            <p:cNvSpPr/>
            <p:nvPr/>
          </p:nvSpPr>
          <p:spPr>
            <a:xfrm>
              <a:off x="5275" y="0"/>
              <a:ext cx="3070891" cy="727606"/>
            </a:xfrm>
            <a:prstGeom prst="chevron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Chevron 4">
              <a:extLst>
                <a:ext uri="{FF2B5EF4-FFF2-40B4-BE49-F238E27FC236}">
                  <a16:creationId xmlns:a16="http://schemas.microsoft.com/office/drawing/2014/main" id="{65FB5534-A5B5-4A7E-85A3-2DB0A83D778C}"/>
                </a:ext>
              </a:extLst>
            </p:cNvPr>
            <p:cNvSpPr txBox="1"/>
            <p:nvPr/>
          </p:nvSpPr>
          <p:spPr>
            <a:xfrm>
              <a:off x="369078" y="0"/>
              <a:ext cx="2343285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23" tIns="60008" rIns="60008" bIns="60008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TABS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C75F56D3-C30B-4CE8-9B8B-C741C154B4DB}"/>
              </a:ext>
            </a:extLst>
          </p:cNvPr>
          <p:cNvSpPr/>
          <p:nvPr/>
        </p:nvSpPr>
        <p:spPr>
          <a:xfrm>
            <a:off x="5199379" y="4627459"/>
            <a:ext cx="107157" cy="118046"/>
          </a:xfrm>
          <a:prstGeom prst="wedgeRoundRectCallout">
            <a:avLst>
              <a:gd name="adj1" fmla="val 763035"/>
              <a:gd name="adj2" fmla="val 480769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C401372-4ADD-421B-B5F6-4760F4D0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96" y="3458397"/>
            <a:ext cx="3236791" cy="3124086"/>
          </a:xfrm>
          <a:prstGeom prst="rect">
            <a:avLst/>
          </a:prstGeom>
          <a:solidFill>
            <a:srgbClr val="FF0000"/>
          </a:solidFill>
          <a:ln>
            <a:solidFill>
              <a:srgbClr val="217346"/>
            </a:solidFill>
          </a:ln>
        </p:spPr>
      </p:pic>
    </p:spTree>
    <p:extLst>
      <p:ext uri="{BB962C8B-B14F-4D97-AF65-F5344CB8AC3E}">
        <p14:creationId xmlns:p14="http://schemas.microsoft.com/office/powerpoint/2010/main" val="21603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6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Custom 3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217346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{D415DBFE-3DE6-4E7B-BBF0-B7E10D213A83}tf67061901</Template>
  <TotalTime>0</TotalTime>
  <Words>137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Gill Sans MT</vt:lpstr>
      <vt:lpstr>Wingdings 2</vt:lpstr>
      <vt:lpstr>DividendVTI</vt:lpstr>
      <vt:lpstr>The absolute beginners guide to excel</vt:lpstr>
      <vt:lpstr>outline</vt:lpstr>
      <vt:lpstr>PowerPoint Presentation</vt:lpstr>
      <vt:lpstr>Version control</vt:lpstr>
      <vt:lpstr>It starts</vt:lpstr>
      <vt:lpstr>The spreadsheet</vt:lpstr>
      <vt:lpstr>View adjustment</vt:lpstr>
      <vt:lpstr>Columns and rows</vt:lpstr>
      <vt:lpstr>Terminology</vt:lpstr>
      <vt:lpstr>PowerPoint Presentation</vt:lpstr>
      <vt:lpstr>The spreadsheet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2020-04-23T14:24:34Z</dcterms:created>
  <dcterms:modified xsi:type="dcterms:W3CDTF">2020-04-23T20:55:11Z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