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7" r:id="rId5"/>
    <p:sldId id="268" r:id="rId6"/>
    <p:sldId id="263" r:id="rId7"/>
    <p:sldId id="264" r:id="rId8"/>
    <p:sldId id="259" r:id="rId9"/>
    <p:sldId id="265" r:id="rId10"/>
    <p:sldId id="260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94651-C74F-4832-8E7E-7115C03AA6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30CDE9-CF3F-4926-8352-DAA862A7B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457B5-4AE4-4AD9-B6F8-3064262C8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CE59-38D4-45E4-AB46-7030959C2F5B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3F733E-EF4D-4BA5-9926-B9A3A0992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03E97-3A8E-4AE8-A543-5236F0C81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3B21B-09CB-4B2E-8990-5DCB6116D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72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7C5AE-4398-4173-9BE2-5E3CD0614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A5275C-BC35-4BD1-8AA2-5BB0CE3759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3EE91-9C23-45C9-9841-F83F6898C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CE59-38D4-45E4-AB46-7030959C2F5B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0A1CC-D5CB-448D-8EBF-F957E1798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4031B-E02D-441D-AEA4-93403D557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3B21B-09CB-4B2E-8990-5DCB6116D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826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848A69-57A6-4BB1-B1D1-1C354C82B5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A7701-D03D-46B8-8B00-809EBF98F5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0B644-2497-4DB9-9B64-78CD9D72A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CE59-38D4-45E4-AB46-7030959C2F5B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988090-61A5-42C4-B5CB-4FFAE5898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0FD51-4648-4143-AB40-4F154717F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3B21B-09CB-4B2E-8990-5DCB6116D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876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496F2-6DEA-4F62-93C2-F93CDBC8F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94B9F-43F7-4B22-9C00-4AC2F5302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7543F-8FAB-4486-B2F7-855E72697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CE59-38D4-45E4-AB46-7030959C2F5B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E8AFB-1C0D-41E6-8505-05D9D5D84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501737-FF37-43B1-A35A-862A1964D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3B21B-09CB-4B2E-8990-5DCB6116D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684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3EF5F-5ABC-4E4C-B5C5-FD0496C3D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790F84-7035-41C0-B71D-B64AE839D0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5D5C4-A01D-4B12-8AB1-0613B6480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CE59-38D4-45E4-AB46-7030959C2F5B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5F739D-3588-4D24-8E1F-A02DF749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87952-EA9B-49AB-85B1-18EFFA60F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3B21B-09CB-4B2E-8990-5DCB6116D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592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ACD5B-8D2E-4144-B662-394EE0662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E6E84-0416-4412-8602-CD8E2E6761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B7487B-10E1-42FE-A794-EE7FD3A16B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3C1C33-F470-48B8-8830-496D83B3D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CE59-38D4-45E4-AB46-7030959C2F5B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ABAA58-CCCA-4BE0-BEB0-EFC2B71CF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6810AB-3774-4354-9101-E8BEA7EB5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3B21B-09CB-4B2E-8990-5DCB6116D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77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C3F31-760C-401D-A7E2-431A7AD0F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1AB953-9231-4891-BC2F-FECEBE60C8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599BBA-B675-418D-B0F4-BADB9A85E4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076BD6-3146-43FA-96CA-AADDFD7025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0A23E6-618A-4BD6-B0CD-60DCAA5442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86835-926C-4ECC-9E42-42E0F8E3A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CE59-38D4-45E4-AB46-7030959C2F5B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73D17A-C5FB-4CFC-BE93-E083FC180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D78ABE-A1E0-4516-B991-ACF465591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3B21B-09CB-4B2E-8990-5DCB6116D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626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F7FB5-012F-45E4-8BD0-0E114AE17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37AB48-71FF-43C6-A3E1-00EB8781C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CE59-38D4-45E4-AB46-7030959C2F5B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C168F4-DA08-4E67-8AE9-EF7FD9ABF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563C23-CDE7-4495-9CC0-FC6C99A24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3B21B-09CB-4B2E-8990-5DCB6116D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799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2CC0EA-516A-4477-B9B3-479BA58E7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CE59-38D4-45E4-AB46-7030959C2F5B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9098D6-1ACB-4D7E-9F36-286A449A1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F5A668-4965-4AEA-BDF6-05B5FF9D2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3B21B-09CB-4B2E-8990-5DCB6116D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079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E5F45-BA5D-4E0F-AC99-D7A4921CE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FF80D-036B-49A1-AC72-E60C485CA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DC9E4E-D71D-4347-B57A-316E82FD98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0A33D2-B3EB-47D8-89E2-957F90178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CE59-38D4-45E4-AB46-7030959C2F5B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8AD9BB-3D8A-44C9-9970-7F76E2FEB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DA255-BF20-44F5-88EB-4E9AB1F83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3B21B-09CB-4B2E-8990-5DCB6116D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798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ABD1A-0528-40B6-855C-397689363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09257B-14C4-42BF-B0F0-05BC1E71C7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D07414-6D2F-46E9-A657-BB6540E54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3A09E2-050C-453F-987A-85C2460EB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CE59-38D4-45E4-AB46-7030959C2F5B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BC53D2-ABC0-42D1-968A-EEB6945F7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D196CF-644A-4440-BF08-20495BAE6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3B21B-09CB-4B2E-8990-5DCB6116D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837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1786C6-AB0E-4FCC-A264-1F0671857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EFB8CF-8DD3-4695-98E3-C15FAD5A90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03C33-EBC5-466A-AEA0-4E364A6289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74CE59-38D4-45E4-AB46-7030959C2F5B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A8E18-995F-4DF2-991C-BD3C7C58BF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4FC5F-2DA6-4C26-8F37-C197175973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3B21B-09CB-4B2E-8990-5DCB6116D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840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ostgresql.org/docs/12/datatype-datetime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3DE41-06A8-4C32-B424-3F2180E8F3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PostgreSQL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Times and Dates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6DD62A-6154-4E98-83D2-FF3A72DD4D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Vadim Acosta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0780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D3534-B43F-4916-8BEC-854D97E9E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CA31F-23A0-426E-A0F1-3D716C7F5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2) 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NOW() :: DATE;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NOW() :: TIME;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 Using the :: (double colon) you can cast (format) the timestamp as a date or time </a:t>
            </a:r>
          </a:p>
        </p:txBody>
      </p:sp>
    </p:spTree>
    <p:extLst>
      <p:ext uri="{BB962C8B-B14F-4D97-AF65-F5344CB8AC3E}">
        <p14:creationId xmlns:p14="http://schemas.microsoft.com/office/powerpoint/2010/main" val="215803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2B513-408F-4526-A2DC-27228DD07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EE2D4-DB30-4A39-86AE-D6C20B4BB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3)</a:t>
            </a:r>
          </a:p>
          <a:p>
            <a:endParaRPr lang="en-US" dirty="0"/>
          </a:p>
          <a:p>
            <a:r>
              <a:rPr lang="en-US"/>
              <a:t>INTERVAL - </a:t>
            </a:r>
          </a:p>
        </p:txBody>
      </p:sp>
    </p:spTree>
    <p:extLst>
      <p:ext uri="{BB962C8B-B14F-4D97-AF65-F5344CB8AC3E}">
        <p14:creationId xmlns:p14="http://schemas.microsoft.com/office/powerpoint/2010/main" val="2528630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32065-F94F-44CC-909D-3FEE48354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71E81-4C52-47F5-AB09-7340EB3AE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Information about the data types you can use when creating a table or database can be found below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https://www.postgresql.org/docs/12/datatype-datetime.html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6603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0B6183A-DBF2-4036-BCB9-5D0E643EEB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9001950"/>
              </p:ext>
            </p:extLst>
          </p:nvPr>
        </p:nvGraphicFramePr>
        <p:xfrm>
          <a:off x="1031563" y="511842"/>
          <a:ext cx="10128868" cy="4482341"/>
        </p:xfrm>
        <a:graphic>
          <a:graphicData uri="http://schemas.openxmlformats.org/drawingml/2006/table">
            <a:tbl>
              <a:tblPr/>
              <a:tblGrid>
                <a:gridCol w="2137765">
                  <a:extLst>
                    <a:ext uri="{9D8B030D-6E8A-4147-A177-3AD203B41FA5}">
                      <a16:colId xmlns:a16="http://schemas.microsoft.com/office/drawing/2014/main" val="160685243"/>
                    </a:ext>
                  </a:extLst>
                </a:gridCol>
                <a:gridCol w="1038688">
                  <a:extLst>
                    <a:ext uri="{9D8B030D-6E8A-4147-A177-3AD203B41FA5}">
                      <a16:colId xmlns:a16="http://schemas.microsoft.com/office/drawing/2014/main" val="111615849"/>
                    </a:ext>
                  </a:extLst>
                </a:gridCol>
                <a:gridCol w="2592279">
                  <a:extLst>
                    <a:ext uri="{9D8B030D-6E8A-4147-A177-3AD203B41FA5}">
                      <a16:colId xmlns:a16="http://schemas.microsoft.com/office/drawing/2014/main" val="1602119445"/>
                    </a:ext>
                  </a:extLst>
                </a:gridCol>
                <a:gridCol w="1287262">
                  <a:extLst>
                    <a:ext uri="{9D8B030D-6E8A-4147-A177-3AD203B41FA5}">
                      <a16:colId xmlns:a16="http://schemas.microsoft.com/office/drawing/2014/main" val="2107227486"/>
                    </a:ext>
                  </a:extLst>
                </a:gridCol>
                <a:gridCol w="1615736">
                  <a:extLst>
                    <a:ext uri="{9D8B030D-6E8A-4147-A177-3AD203B41FA5}">
                      <a16:colId xmlns:a16="http://schemas.microsoft.com/office/drawing/2014/main" val="977617856"/>
                    </a:ext>
                  </a:extLst>
                </a:gridCol>
                <a:gridCol w="1457138">
                  <a:extLst>
                    <a:ext uri="{9D8B030D-6E8A-4147-A177-3AD203B41FA5}">
                      <a16:colId xmlns:a16="http://schemas.microsoft.com/office/drawing/2014/main" val="1738343812"/>
                    </a:ext>
                  </a:extLst>
                </a:gridCol>
              </a:tblGrid>
              <a:tr h="27530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>
                          <a:solidFill>
                            <a:srgbClr val="474747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</a:t>
                      </a:r>
                    </a:p>
                  </a:txBody>
                  <a:tcPr marL="75023" marR="75023" marT="37512" marB="37512" anchor="b">
                    <a:lnL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>
                          <a:solidFill>
                            <a:srgbClr val="474747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Storage Size</a:t>
                      </a:r>
                    </a:p>
                  </a:txBody>
                  <a:tcPr marL="75023" marR="75023" marT="37512" marB="37512" anchor="b">
                    <a:lnL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>
                          <a:solidFill>
                            <a:srgbClr val="474747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Description</a:t>
                      </a:r>
                    </a:p>
                  </a:txBody>
                  <a:tcPr marL="75023" marR="75023" marT="37512" marB="37512" anchor="b">
                    <a:lnL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dirty="0">
                          <a:solidFill>
                            <a:srgbClr val="474747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Low Value</a:t>
                      </a:r>
                    </a:p>
                  </a:txBody>
                  <a:tcPr marL="75023" marR="75023" marT="37512" marB="37512" anchor="b">
                    <a:lnL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dirty="0">
                          <a:solidFill>
                            <a:srgbClr val="474747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High Value</a:t>
                      </a:r>
                    </a:p>
                  </a:txBody>
                  <a:tcPr marL="75023" marR="75023" marT="37512" marB="37512" anchor="b">
                    <a:lnL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>
                          <a:solidFill>
                            <a:srgbClr val="474747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Resolution</a:t>
                      </a:r>
                    </a:p>
                  </a:txBody>
                  <a:tcPr marL="75023" marR="75023" marT="37512" marB="37512" anchor="b">
                    <a:lnL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18724"/>
                  </a:ext>
                </a:extLst>
              </a:tr>
              <a:tr h="679852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timestamp [ (</a:t>
                      </a:r>
                      <a:r>
                        <a:rPr lang="en-US" sz="1400" b="1" i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</a:t>
                      </a:r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] [ without time zone ]</a:t>
                      </a:r>
                    </a:p>
                  </a:txBody>
                  <a:tcPr marL="75023" marR="75023" marT="37512" marB="37512">
                    <a:lnL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 bytes</a:t>
                      </a:r>
                    </a:p>
                  </a:txBody>
                  <a:tcPr marL="75023" marR="75023" marT="37512" marB="37512">
                    <a:lnL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both date and time (no time zone)</a:t>
                      </a:r>
                    </a:p>
                  </a:txBody>
                  <a:tcPr marL="75023" marR="75023" marT="37512" marB="37512">
                    <a:lnL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4713 BC</a:t>
                      </a:r>
                    </a:p>
                  </a:txBody>
                  <a:tcPr marL="75023" marR="75023" marT="37512" marB="37512">
                    <a:lnL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294276 AD</a:t>
                      </a:r>
                    </a:p>
                  </a:txBody>
                  <a:tcPr marL="75023" marR="75023" marT="37512" marB="37512">
                    <a:lnL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microsecond</a:t>
                      </a:r>
                    </a:p>
                  </a:txBody>
                  <a:tcPr marL="75023" marR="75023" marT="37512" marB="37512">
                    <a:lnL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54921"/>
                  </a:ext>
                </a:extLst>
              </a:tr>
              <a:tr h="679852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timestamp [ (</a:t>
                      </a:r>
                      <a:r>
                        <a:rPr lang="en-US" sz="1400" b="1" i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</a:t>
                      </a:r>
                      <a:r>
                        <a:rPr lang="en-US" sz="14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] with time zone</a:t>
                      </a:r>
                    </a:p>
                  </a:txBody>
                  <a:tcPr marL="75023" marR="75023" marT="37512" marB="37512">
                    <a:lnL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 bytes</a:t>
                      </a:r>
                    </a:p>
                  </a:txBody>
                  <a:tcPr marL="75023" marR="75023" marT="37512" marB="37512">
                    <a:lnL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both date and time, with time zone</a:t>
                      </a:r>
                    </a:p>
                  </a:txBody>
                  <a:tcPr marL="75023" marR="75023" marT="37512" marB="37512">
                    <a:lnL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4713 BC</a:t>
                      </a:r>
                    </a:p>
                  </a:txBody>
                  <a:tcPr marL="75023" marR="75023" marT="37512" marB="37512">
                    <a:lnL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294276 AD</a:t>
                      </a:r>
                    </a:p>
                  </a:txBody>
                  <a:tcPr marL="75023" marR="75023" marT="37512" marB="37512">
                    <a:lnL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microsecond</a:t>
                      </a:r>
                    </a:p>
                  </a:txBody>
                  <a:tcPr marL="75023" marR="75023" marT="37512" marB="37512">
                    <a:lnL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1548863"/>
                  </a:ext>
                </a:extLst>
              </a:tr>
              <a:tr h="475581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date</a:t>
                      </a:r>
                    </a:p>
                  </a:txBody>
                  <a:tcPr marL="75023" marR="75023" marT="37512" marB="37512">
                    <a:lnL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 bytes</a:t>
                      </a:r>
                    </a:p>
                  </a:txBody>
                  <a:tcPr marL="75023" marR="75023" marT="37512" marB="37512">
                    <a:lnL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date (no time of day)</a:t>
                      </a:r>
                    </a:p>
                  </a:txBody>
                  <a:tcPr marL="75023" marR="75023" marT="37512" marB="37512">
                    <a:lnL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4713 BC</a:t>
                      </a:r>
                    </a:p>
                  </a:txBody>
                  <a:tcPr marL="75023" marR="75023" marT="37512" marB="37512">
                    <a:lnL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5874897 AD</a:t>
                      </a:r>
                    </a:p>
                  </a:txBody>
                  <a:tcPr marL="75023" marR="75023" marT="37512" marB="37512">
                    <a:lnL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day</a:t>
                      </a:r>
                    </a:p>
                  </a:txBody>
                  <a:tcPr marL="75023" marR="75023" marT="37512" marB="37512">
                    <a:lnL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7089790"/>
                  </a:ext>
                </a:extLst>
              </a:tr>
              <a:tr h="679852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 [ (</a:t>
                      </a:r>
                      <a:r>
                        <a:rPr lang="en-US" sz="1400" b="1" i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</a:t>
                      </a:r>
                      <a:r>
                        <a:rPr lang="en-US" sz="14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] [ without time zone ]</a:t>
                      </a:r>
                    </a:p>
                  </a:txBody>
                  <a:tcPr marL="75023" marR="75023" marT="37512" marB="37512">
                    <a:lnL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 bytes</a:t>
                      </a:r>
                    </a:p>
                  </a:txBody>
                  <a:tcPr marL="75023" marR="75023" marT="37512" marB="37512">
                    <a:lnL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 of day (no date)</a:t>
                      </a:r>
                    </a:p>
                  </a:txBody>
                  <a:tcPr marL="75023" marR="75023" marT="37512" marB="37512">
                    <a:lnL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00:00:00</a:t>
                      </a:r>
                    </a:p>
                  </a:txBody>
                  <a:tcPr marL="75023" marR="75023" marT="37512" marB="37512">
                    <a:lnL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24:00:00</a:t>
                      </a:r>
                    </a:p>
                  </a:txBody>
                  <a:tcPr marL="75023" marR="75023" marT="37512" marB="37512">
                    <a:lnL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microsecond</a:t>
                      </a:r>
                    </a:p>
                  </a:txBody>
                  <a:tcPr marL="75023" marR="75023" marT="37512" marB="37512">
                    <a:lnL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740383"/>
                  </a:ext>
                </a:extLst>
              </a:tr>
              <a:tr h="679852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 [ (</a:t>
                      </a:r>
                      <a:r>
                        <a:rPr lang="en-US" sz="1400" b="1" i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</a:t>
                      </a:r>
                      <a:r>
                        <a:rPr lang="en-US" sz="14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] with time zone</a:t>
                      </a:r>
                    </a:p>
                  </a:txBody>
                  <a:tcPr marL="75023" marR="75023" marT="37512" marB="37512">
                    <a:lnL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 bytes</a:t>
                      </a:r>
                    </a:p>
                  </a:txBody>
                  <a:tcPr marL="75023" marR="75023" marT="37512" marB="37512">
                    <a:lnL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 of day (no date), with time zone</a:t>
                      </a:r>
                    </a:p>
                  </a:txBody>
                  <a:tcPr marL="75023" marR="75023" marT="37512" marB="37512">
                    <a:lnL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00:00:00+1459</a:t>
                      </a:r>
                    </a:p>
                  </a:txBody>
                  <a:tcPr marL="75023" marR="75023" marT="37512" marB="37512">
                    <a:lnL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24:00:00-1459</a:t>
                      </a:r>
                    </a:p>
                  </a:txBody>
                  <a:tcPr marL="75023" marR="75023" marT="37512" marB="37512">
                    <a:lnL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microsecond</a:t>
                      </a:r>
                    </a:p>
                  </a:txBody>
                  <a:tcPr marL="75023" marR="75023" marT="37512" marB="37512">
                    <a:lnL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3685443"/>
                  </a:ext>
                </a:extLst>
              </a:tr>
              <a:tr h="475581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interval [ </a:t>
                      </a:r>
                      <a:r>
                        <a:rPr lang="en-US" sz="1400" b="1" i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fields</a:t>
                      </a:r>
                      <a:r>
                        <a:rPr lang="en-US" sz="14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] [ (</a:t>
                      </a:r>
                      <a:r>
                        <a:rPr lang="en-US" sz="1400" b="1" i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</a:t>
                      </a:r>
                      <a:r>
                        <a:rPr lang="en-US" sz="14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]</a:t>
                      </a:r>
                    </a:p>
                  </a:txBody>
                  <a:tcPr marL="75023" marR="75023" marT="37512" marB="37512">
                    <a:lnL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 bytes</a:t>
                      </a:r>
                    </a:p>
                  </a:txBody>
                  <a:tcPr marL="75023" marR="75023" marT="37512" marB="37512">
                    <a:lnL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 interval</a:t>
                      </a:r>
                    </a:p>
                  </a:txBody>
                  <a:tcPr marL="75023" marR="75023" marT="37512" marB="37512">
                    <a:lnL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-178,000,000 years</a:t>
                      </a:r>
                    </a:p>
                  </a:txBody>
                  <a:tcPr marL="75023" marR="75023" marT="37512" marB="37512">
                    <a:lnL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178,000,000 years</a:t>
                      </a:r>
                    </a:p>
                  </a:txBody>
                  <a:tcPr marL="75023" marR="75023" marT="37512" marB="37512">
                    <a:lnL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microsecond</a:t>
                      </a:r>
                    </a:p>
                  </a:txBody>
                  <a:tcPr marL="75023" marR="75023" marT="37512" marB="37512">
                    <a:lnL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5633679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834C4C23-FC31-41D8-9EF5-679A344384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1564" y="5090850"/>
            <a:ext cx="10128867" cy="132343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 the brackets [] denote optional statements that can be used to modify the timestamp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 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specifies the number of fractional digits retained in the seconds field.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 the allowed range of 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is from 0 to 6, precision can vary from seconds to microseconds </a:t>
            </a:r>
          </a:p>
        </p:txBody>
      </p:sp>
    </p:spTree>
    <p:extLst>
      <p:ext uri="{BB962C8B-B14F-4D97-AF65-F5344CB8AC3E}">
        <p14:creationId xmlns:p14="http://schemas.microsoft.com/office/powerpoint/2010/main" val="896670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0B6183A-DBF2-4036-BCB9-5D0E643EEB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368919"/>
              </p:ext>
            </p:extLst>
          </p:nvPr>
        </p:nvGraphicFramePr>
        <p:xfrm>
          <a:off x="1031566" y="532662"/>
          <a:ext cx="10128868" cy="1003488"/>
        </p:xfrm>
        <a:graphic>
          <a:graphicData uri="http://schemas.openxmlformats.org/drawingml/2006/table">
            <a:tbl>
              <a:tblPr/>
              <a:tblGrid>
                <a:gridCol w="1782656">
                  <a:extLst>
                    <a:ext uri="{9D8B030D-6E8A-4147-A177-3AD203B41FA5}">
                      <a16:colId xmlns:a16="http://schemas.microsoft.com/office/drawing/2014/main" val="160685243"/>
                    </a:ext>
                  </a:extLst>
                </a:gridCol>
                <a:gridCol w="1637272">
                  <a:extLst>
                    <a:ext uri="{9D8B030D-6E8A-4147-A177-3AD203B41FA5}">
                      <a16:colId xmlns:a16="http://schemas.microsoft.com/office/drawing/2014/main" val="111615849"/>
                    </a:ext>
                  </a:extLst>
                </a:gridCol>
                <a:gridCol w="1709964">
                  <a:extLst>
                    <a:ext uri="{9D8B030D-6E8A-4147-A177-3AD203B41FA5}">
                      <a16:colId xmlns:a16="http://schemas.microsoft.com/office/drawing/2014/main" val="1602119445"/>
                    </a:ext>
                  </a:extLst>
                </a:gridCol>
                <a:gridCol w="1579048">
                  <a:extLst>
                    <a:ext uri="{9D8B030D-6E8A-4147-A177-3AD203B41FA5}">
                      <a16:colId xmlns:a16="http://schemas.microsoft.com/office/drawing/2014/main" val="2107227486"/>
                    </a:ext>
                  </a:extLst>
                </a:gridCol>
                <a:gridCol w="1709964">
                  <a:extLst>
                    <a:ext uri="{9D8B030D-6E8A-4147-A177-3AD203B41FA5}">
                      <a16:colId xmlns:a16="http://schemas.microsoft.com/office/drawing/2014/main" val="977617856"/>
                    </a:ext>
                  </a:extLst>
                </a:gridCol>
                <a:gridCol w="1709964">
                  <a:extLst>
                    <a:ext uri="{9D8B030D-6E8A-4147-A177-3AD203B41FA5}">
                      <a16:colId xmlns:a16="http://schemas.microsoft.com/office/drawing/2014/main" val="1738343812"/>
                    </a:ext>
                  </a:extLst>
                </a:gridCol>
              </a:tblGrid>
              <a:tr h="2580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>
                          <a:solidFill>
                            <a:srgbClr val="474747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</a:t>
                      </a:r>
                    </a:p>
                  </a:txBody>
                  <a:tcPr marL="75023" marR="75023" marT="37512" marB="37512" anchor="b">
                    <a:lnL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>
                          <a:solidFill>
                            <a:srgbClr val="474747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Storage Size</a:t>
                      </a:r>
                    </a:p>
                  </a:txBody>
                  <a:tcPr marL="75023" marR="75023" marT="37512" marB="37512" anchor="b">
                    <a:lnL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>
                          <a:solidFill>
                            <a:srgbClr val="474747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Description</a:t>
                      </a:r>
                    </a:p>
                  </a:txBody>
                  <a:tcPr marL="75023" marR="75023" marT="37512" marB="37512" anchor="b">
                    <a:lnL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dirty="0">
                          <a:solidFill>
                            <a:srgbClr val="474747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Low Value</a:t>
                      </a:r>
                    </a:p>
                  </a:txBody>
                  <a:tcPr marL="75023" marR="75023" marT="37512" marB="37512" anchor="b">
                    <a:lnL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dirty="0">
                          <a:solidFill>
                            <a:srgbClr val="474747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High Value</a:t>
                      </a:r>
                    </a:p>
                  </a:txBody>
                  <a:tcPr marL="75023" marR="75023" marT="37512" marB="37512" anchor="b">
                    <a:lnL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>
                          <a:solidFill>
                            <a:srgbClr val="474747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Resolution</a:t>
                      </a:r>
                    </a:p>
                  </a:txBody>
                  <a:tcPr marL="75023" marR="75023" marT="37512" marB="37512" anchor="b">
                    <a:lnL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18724"/>
                  </a:ext>
                </a:extLst>
              </a:tr>
              <a:tr h="425540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interval [ </a:t>
                      </a:r>
                      <a:r>
                        <a:rPr lang="en-US" sz="1400" b="1" i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fields</a:t>
                      </a:r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] [ (</a:t>
                      </a:r>
                      <a:r>
                        <a:rPr lang="en-US" sz="1400" b="1" i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</a:t>
                      </a:r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]</a:t>
                      </a:r>
                    </a:p>
                  </a:txBody>
                  <a:tcPr marL="75023" marR="75023" marT="37512" marB="37512">
                    <a:lnL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 bytes</a:t>
                      </a:r>
                    </a:p>
                  </a:txBody>
                  <a:tcPr marL="75023" marR="75023" marT="37512" marB="37512">
                    <a:lnL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 interval</a:t>
                      </a:r>
                    </a:p>
                  </a:txBody>
                  <a:tcPr marL="75023" marR="75023" marT="37512" marB="37512">
                    <a:lnL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-178,000,000 years</a:t>
                      </a:r>
                    </a:p>
                  </a:txBody>
                  <a:tcPr marL="75023" marR="75023" marT="37512" marB="37512">
                    <a:lnL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178,000,000 years</a:t>
                      </a:r>
                    </a:p>
                  </a:txBody>
                  <a:tcPr marL="75023" marR="75023" marT="37512" marB="37512">
                    <a:lnL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microsecond</a:t>
                      </a:r>
                    </a:p>
                  </a:txBody>
                  <a:tcPr marL="75023" marR="75023" marT="37512" marB="37512">
                    <a:lnL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5633679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BC8DD75B-0DB3-4236-896F-1099C4DA25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1566" y="1536150"/>
            <a:ext cx="10128868" cy="4924425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D0A0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 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D0A0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interval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D0A0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 has an additional option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 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fields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]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D0A0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which is to restrict the set of stored fields by writing one of these phrases: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YEAR</a:t>
            </a:r>
          </a:p>
          <a:p>
            <a:pPr lvl="0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MONTH</a:t>
            </a:r>
          </a:p>
          <a:p>
            <a:pPr lvl="0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DAY</a:t>
            </a:r>
          </a:p>
          <a:p>
            <a:pPr lvl="0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HOUR</a:t>
            </a:r>
          </a:p>
          <a:p>
            <a:pPr lvl="0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MINUTE</a:t>
            </a:r>
          </a:p>
          <a:p>
            <a:pPr lvl="0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SECOND</a:t>
            </a:r>
          </a:p>
          <a:p>
            <a:pPr lvl="0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YEAR TO MONTH</a:t>
            </a:r>
          </a:p>
          <a:p>
            <a:pPr lvl="0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DAY TO HOUR</a:t>
            </a:r>
          </a:p>
          <a:p>
            <a:pPr lvl="0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DAY TO MINUTE</a:t>
            </a:r>
          </a:p>
          <a:p>
            <a:pPr lvl="0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DAY TO SECOND</a:t>
            </a:r>
          </a:p>
          <a:p>
            <a:pPr lvl="0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HOUR TO MINUTE</a:t>
            </a:r>
          </a:p>
          <a:p>
            <a:pPr lvl="0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HOUR TO SECOND</a:t>
            </a:r>
          </a:p>
          <a:p>
            <a:pPr lvl="0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MINUTE TO SECOND</a:t>
            </a:r>
          </a:p>
          <a:p>
            <a:pPr lvl="0"/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Note that if both 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[fields]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(p)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are specified, the fields must include SECOND, since the precision applies only to the seconds.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4631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936CFC0A-8C37-453C-9488-1B30FBC3B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378312-6137-4A73-8856-A2520F7DA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2597" y="3424348"/>
            <a:ext cx="9426806" cy="142441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400" dirty="0">
                <a:solidFill>
                  <a:srgbClr val="1B1B1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Why was this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634AA-11E2-416D-9B95-F5EB1C448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2597" y="5339356"/>
            <a:ext cx="9426806" cy="564199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algn="ctr">
              <a:buNone/>
            </a:pPr>
            <a:r>
              <a:rPr lang="en-US" sz="4000" dirty="0">
                <a:solidFill>
                  <a:srgbClr val="1B1B1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it’s not recorded it can’t be selected!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FBC3EAFD-A275-4F9B-8F62-72B6678F35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8526" y="933319"/>
            <a:ext cx="2463430" cy="2486070"/>
          </a:xfrm>
          <a:prstGeom prst="ellipse">
            <a:avLst/>
          </a:prstGeom>
          <a:solidFill>
            <a:schemeClr val="accent4">
              <a:lumMod val="100000"/>
              <a:lumOff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06E64A6D-2B9F-4AAD-AB42-A61BAF01AC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92" y="1268361"/>
            <a:ext cx="1956816" cy="1953058"/>
          </a:xfrm>
          <a:prstGeom prst="ellipse">
            <a:avLst/>
          </a:prstGeom>
          <a:solidFill>
            <a:srgbClr val="FFFFFF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Download Questions Green Question Mark Images Hd Image Clipart PNG ...">
            <a:extLst>
              <a:ext uri="{FF2B5EF4-FFF2-40B4-BE49-F238E27FC236}">
                <a16:creationId xmlns:a16="http://schemas.microsoft.com/office/drawing/2014/main" id="{610A0F79-A622-46C2-9E47-DC1AAF2215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181600" y="1330490"/>
            <a:ext cx="1828800" cy="1828800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C51881DD-AD85-41BE-8A49-C2FB45800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25" t="5243" r="33525" b="36180"/>
          <a:stretch>
            <a:fillRect/>
          </a:stretch>
        </p:blipFill>
        <p:spPr>
          <a:xfrm>
            <a:off x="4860081" y="896194"/>
            <a:ext cx="2560320" cy="2560320"/>
          </a:xfrm>
          <a:custGeom>
            <a:avLst/>
            <a:gdLst>
              <a:gd name="connsiteX0" fmla="*/ 2008598 w 4017196"/>
              <a:gd name="connsiteY0" fmla="*/ 0 h 4017196"/>
              <a:gd name="connsiteX1" fmla="*/ 4017196 w 4017196"/>
              <a:gd name="connsiteY1" fmla="*/ 2008598 h 4017196"/>
              <a:gd name="connsiteX2" fmla="*/ 2008598 w 4017196"/>
              <a:gd name="connsiteY2" fmla="*/ 4017196 h 4017196"/>
              <a:gd name="connsiteX3" fmla="*/ 0 w 4017196"/>
              <a:gd name="connsiteY3" fmla="*/ 2008598 h 4017196"/>
              <a:gd name="connsiteX4" fmla="*/ 2008598 w 4017196"/>
              <a:gd name="connsiteY4" fmla="*/ 0 h 4017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7196" h="4017196">
                <a:moveTo>
                  <a:pt x="2008598" y="0"/>
                </a:moveTo>
                <a:cubicBezTo>
                  <a:pt x="3117916" y="0"/>
                  <a:pt x="4017196" y="899280"/>
                  <a:pt x="4017196" y="2008598"/>
                </a:cubicBezTo>
                <a:cubicBezTo>
                  <a:pt x="4017196" y="3117916"/>
                  <a:pt x="3117916" y="4017196"/>
                  <a:pt x="2008598" y="4017196"/>
                </a:cubicBezTo>
                <a:cubicBezTo>
                  <a:pt x="899280" y="4017196"/>
                  <a:pt x="0" y="3117916"/>
                  <a:pt x="0" y="2008598"/>
                </a:cubicBezTo>
                <a:cubicBezTo>
                  <a:pt x="0" y="899280"/>
                  <a:pt x="899280" y="0"/>
                  <a:pt x="2008598" y="0"/>
                </a:cubicBezTo>
                <a:close/>
              </a:path>
            </a:pathLst>
          </a:custGeom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AD20FE8-ED02-4CDE-83B1-A1436305C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75960" y="4971278"/>
            <a:ext cx="640080" cy="0"/>
          </a:xfrm>
          <a:prstGeom prst="line">
            <a:avLst/>
          </a:prstGeom>
          <a:ln w="285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054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45863A0-0EBC-4C9B-958B-06AD3E75BB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81807" y="2056720"/>
            <a:ext cx="9473046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322B9-7620-4540-9A68-BCFE0EDB3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1332" y="5118303"/>
            <a:ext cx="9473047" cy="1326695"/>
          </a:xfrm>
        </p:spPr>
        <p:txBody>
          <a:bodyPr>
            <a:no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\c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database_name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-&gt; connects to database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\dt -&gt; provides list of tables in database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\d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-&gt; describes columns, data types, and indexes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BB005F-69E4-4F64-82B0-F58ECE889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332" y="2480385"/>
            <a:ext cx="9473046" cy="2320895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09985E73-8EEA-4A1B-BFCC-C971A6BA750E}"/>
              </a:ext>
            </a:extLst>
          </p:cNvPr>
          <p:cNvSpPr txBox="1">
            <a:spLocks/>
          </p:cNvSpPr>
          <p:nvPr/>
        </p:nvSpPr>
        <p:spPr>
          <a:xfrm>
            <a:off x="1488118" y="1535456"/>
            <a:ext cx="9679474" cy="4599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Data Types in SQL BASH</a:t>
            </a:r>
          </a:p>
        </p:txBody>
      </p:sp>
    </p:spTree>
    <p:extLst>
      <p:ext uri="{BB962C8B-B14F-4D97-AF65-F5344CB8AC3E}">
        <p14:creationId xmlns:p14="http://schemas.microsoft.com/office/powerpoint/2010/main" val="82276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09985E73-8EEA-4A1B-BFCC-C971A6BA750E}"/>
              </a:ext>
            </a:extLst>
          </p:cNvPr>
          <p:cNvSpPr txBox="1">
            <a:spLocks/>
          </p:cNvSpPr>
          <p:nvPr/>
        </p:nvSpPr>
        <p:spPr>
          <a:xfrm>
            <a:off x="1451579" y="950397"/>
            <a:ext cx="9603274" cy="10126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2400" kern="1200" dirty="0">
                <a:solidFill>
                  <a:schemeClr val="tx1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Data Types </a:t>
            </a:r>
            <a:r>
              <a:rPr lang="en-US" sz="2400" kern="1200" dirty="0" err="1">
                <a:solidFill>
                  <a:schemeClr val="tx1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pgAdmin</a:t>
            </a:r>
            <a:endParaRPr lang="en-US" sz="2400" kern="1200" dirty="0">
              <a:solidFill>
                <a:schemeClr val="tx1"/>
              </a:solidFill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45863A0-0EBC-4C9B-958B-06AD3E75BB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81807" y="2056720"/>
            <a:ext cx="9473046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322B9-7620-4540-9A68-BCFE0EDB3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5207904"/>
            <a:ext cx="9603274" cy="586499"/>
          </a:xfrm>
        </p:spPr>
        <p:txBody>
          <a:bodyPr vert="horz" lIns="91440" tIns="45720" rIns="91440" bIns="45720" rtlCol="0">
            <a:normAutofit/>
          </a:bodyPr>
          <a:lstStyle/>
          <a:p>
            <a:pPr marL="0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 rental LIMIT 5;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C940C3-9287-4C5A-AA89-09E7C87CD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815" y="2715099"/>
            <a:ext cx="9504038" cy="1924568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921BDCD8-115D-41EB-BEE7-69BACD26AB4B}"/>
              </a:ext>
            </a:extLst>
          </p:cNvPr>
          <p:cNvSpPr/>
          <p:nvPr/>
        </p:nvSpPr>
        <p:spPr>
          <a:xfrm>
            <a:off x="479922" y="2920754"/>
            <a:ext cx="807340" cy="2840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614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05A5F0E-2BFD-4C13-B6A2-C593BA8BE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NOW()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F4AE4-CE7D-4CEA-BCF5-D93EE5EF1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 fontScale="92500" lnSpcReduction="10000"/>
          </a:bodyPr>
          <a:lstStyle/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Note the empty parenthesis at the end of the NOW() clause, NOW() is a function and the parenthesis is part of the clause</a:t>
            </a:r>
          </a:p>
          <a:p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GIVE IT A TRY!</a:t>
            </a:r>
          </a:p>
          <a:p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SELECT NOW();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Result - 2020-04-06 13:21:24.225826-04</a:t>
            </a:r>
          </a:p>
          <a:p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Note the of YYYY-MM-DD as well the 24 hour clock and time down to the microsecond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with the time zone at the end. In our case it's -4 (EST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timezone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193311B-C419-4F09-A0AC-E75CCD1B27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294" r="2" b="14366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F1BA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7769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8DFCE-B3E5-4D19-B1B3-0CDE88A1A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CDEF8-AC46-470F-9FC2-6FDB9C324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-- SELECT NOW();</a:t>
            </a:r>
          </a:p>
          <a:p>
            <a:r>
              <a:rPr lang="en-US" dirty="0"/>
              <a:t>-- SELECT NOW() :: DATE;</a:t>
            </a:r>
          </a:p>
          <a:p>
            <a:r>
              <a:rPr lang="en-US" dirty="0"/>
              <a:t>-- SELECT NOW() :: TIME;</a:t>
            </a:r>
          </a:p>
          <a:p>
            <a:endParaRPr lang="en-US" dirty="0"/>
          </a:p>
          <a:p>
            <a:r>
              <a:rPr lang="en-US" dirty="0"/>
              <a:t>-- SELECT CURRENT_DATE; -- date without </a:t>
            </a:r>
            <a:r>
              <a:rPr lang="en-US" dirty="0" err="1"/>
              <a:t>timezone</a:t>
            </a:r>
            <a:endParaRPr lang="en-US" dirty="0"/>
          </a:p>
          <a:p>
            <a:r>
              <a:rPr lang="en-US" dirty="0"/>
              <a:t>-- SELECT CURRENT_TIME; -- time with </a:t>
            </a:r>
            <a:r>
              <a:rPr lang="en-US" dirty="0" err="1"/>
              <a:t>timezone</a:t>
            </a:r>
            <a:endParaRPr lang="en-US" dirty="0"/>
          </a:p>
          <a:p>
            <a:r>
              <a:rPr lang="en-US" dirty="0"/>
              <a:t>-- SELECT CURRENT_TIMESTAMP; -- timestamp with </a:t>
            </a:r>
            <a:r>
              <a:rPr lang="en-US" dirty="0" err="1"/>
              <a:t>timezone</a:t>
            </a:r>
            <a:endParaRPr lang="en-US" dirty="0"/>
          </a:p>
          <a:p>
            <a:r>
              <a:rPr lang="en-US" dirty="0"/>
              <a:t>-- SELECT LOCALTIME; -- time without </a:t>
            </a:r>
            <a:r>
              <a:rPr lang="en-US" dirty="0" err="1"/>
              <a:t>timezone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569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581</Words>
  <Application>Microsoft Office PowerPoint</Application>
  <PresentationFormat>Widescreen</PresentationFormat>
  <Paragraphs>114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Office Theme</vt:lpstr>
      <vt:lpstr>PostgreSQL   Times and Dates </vt:lpstr>
      <vt:lpstr>PowerPoint Presentation</vt:lpstr>
      <vt:lpstr>PowerPoint Presentation</vt:lpstr>
      <vt:lpstr>PowerPoint Presentation</vt:lpstr>
      <vt:lpstr>Why was this important?</vt:lpstr>
      <vt:lpstr>PowerPoint Presentation</vt:lpstr>
      <vt:lpstr>PowerPoint Presentation</vt:lpstr>
      <vt:lpstr>NOW()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PostgreSQL   Times and Dates </dc:title>
  <dc:creator>Vadim Acosta</dc:creator>
  <cp:lastModifiedBy>Vadim Acosta</cp:lastModifiedBy>
  <cp:revision>14</cp:revision>
  <dcterms:created xsi:type="dcterms:W3CDTF">2020-04-13T19:07:56Z</dcterms:created>
  <dcterms:modified xsi:type="dcterms:W3CDTF">2020-04-13T20:52:07Z</dcterms:modified>
</cp:coreProperties>
</file>