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9" r:id="rId4"/>
    <p:sldId id="271" r:id="rId5"/>
    <p:sldId id="278" r:id="rId6"/>
    <p:sldId id="282" r:id="rId7"/>
    <p:sldId id="281" r:id="rId8"/>
    <p:sldId id="280" r:id="rId9"/>
    <p:sldId id="266" r:id="rId10"/>
    <p:sldId id="274" r:id="rId11"/>
    <p:sldId id="267" r:id="rId12"/>
    <p:sldId id="268" r:id="rId13"/>
    <p:sldId id="272" r:id="rId14"/>
    <p:sldId id="289" r:id="rId15"/>
    <p:sldId id="288" r:id="rId16"/>
    <p:sldId id="290" r:id="rId17"/>
    <p:sldId id="287" r:id="rId18"/>
    <p:sldId id="291" r:id="rId19"/>
    <p:sldId id="273" r:id="rId20"/>
    <p:sldId id="263" r:id="rId21"/>
    <p:sldId id="264" r:id="rId22"/>
    <p:sldId id="265" r:id="rId23"/>
    <p:sldId id="277" r:id="rId24"/>
    <p:sldId id="259" r:id="rId25"/>
    <p:sldId id="269" r:id="rId26"/>
    <p:sldId id="270" r:id="rId27"/>
    <p:sldId id="275" r:id="rId28"/>
    <p:sldId id="276" r:id="rId29"/>
    <p:sldId id="260" r:id="rId30"/>
    <p:sldId id="261" r:id="rId31"/>
    <p:sldId id="284" r:id="rId32"/>
    <p:sldId id="283" r:id="rId33"/>
    <p:sldId id="285" r:id="rId34"/>
    <p:sldId id="28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9" autoAdjust="0"/>
    <p:restoredTop sz="94660"/>
  </p:normalViewPr>
  <p:slideViewPr>
    <p:cSldViewPr snapToGrid="0">
      <p:cViewPr>
        <p:scale>
          <a:sx n="75" d="100"/>
          <a:sy n="75" d="100"/>
        </p:scale>
        <p:origin x="43" y="2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94651-C74F-4832-8E7E-7115C03AA6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30CDE9-CF3F-4926-8352-DAA862A7BB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D457B5-4AE4-4AD9-B6F8-3064262C89A8}"/>
              </a:ext>
            </a:extLst>
          </p:cNvPr>
          <p:cNvSpPr>
            <a:spLocks noGrp="1"/>
          </p:cNvSpPr>
          <p:nvPr>
            <p:ph type="dt" sz="half" idx="10"/>
          </p:nvPr>
        </p:nvSpPr>
        <p:spPr/>
        <p:txBody>
          <a:bodyPr/>
          <a:lstStyle/>
          <a:p>
            <a:fld id="{2F74CE59-38D4-45E4-AB46-7030959C2F5B}" type="datetimeFigureOut">
              <a:rPr lang="en-US" smtClean="0"/>
              <a:t>4/16/2020</a:t>
            </a:fld>
            <a:endParaRPr lang="en-US"/>
          </a:p>
        </p:txBody>
      </p:sp>
      <p:sp>
        <p:nvSpPr>
          <p:cNvPr id="5" name="Footer Placeholder 4">
            <a:extLst>
              <a:ext uri="{FF2B5EF4-FFF2-40B4-BE49-F238E27FC236}">
                <a16:creationId xmlns:a16="http://schemas.microsoft.com/office/drawing/2014/main" id="{203F733E-EF4D-4BA5-9926-B9A3A09925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703E97-3A8E-4AE8-A543-5236F0C8138E}"/>
              </a:ext>
            </a:extLst>
          </p:cNvPr>
          <p:cNvSpPr>
            <a:spLocks noGrp="1"/>
          </p:cNvSpPr>
          <p:nvPr>
            <p:ph type="sldNum" sz="quarter" idx="12"/>
          </p:nvPr>
        </p:nvSpPr>
        <p:spPr/>
        <p:txBody>
          <a:bodyPr/>
          <a:lstStyle/>
          <a:p>
            <a:fld id="{E283B21B-09CB-4B2E-8990-5DCB6116D9BC}" type="slidenum">
              <a:rPr lang="en-US" smtClean="0"/>
              <a:t>‹#›</a:t>
            </a:fld>
            <a:endParaRPr lang="en-US"/>
          </a:p>
        </p:txBody>
      </p:sp>
    </p:spTree>
    <p:extLst>
      <p:ext uri="{BB962C8B-B14F-4D97-AF65-F5344CB8AC3E}">
        <p14:creationId xmlns:p14="http://schemas.microsoft.com/office/powerpoint/2010/main" val="307572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7C5AE-4398-4173-9BE2-5E3CD06143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A5275C-BC35-4BD1-8AA2-5BB0CE3759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13EE91-9C23-45C9-9841-F83F6898CF04}"/>
              </a:ext>
            </a:extLst>
          </p:cNvPr>
          <p:cNvSpPr>
            <a:spLocks noGrp="1"/>
          </p:cNvSpPr>
          <p:nvPr>
            <p:ph type="dt" sz="half" idx="10"/>
          </p:nvPr>
        </p:nvSpPr>
        <p:spPr/>
        <p:txBody>
          <a:bodyPr/>
          <a:lstStyle/>
          <a:p>
            <a:fld id="{2F74CE59-38D4-45E4-AB46-7030959C2F5B}" type="datetimeFigureOut">
              <a:rPr lang="en-US" smtClean="0"/>
              <a:t>4/16/2020</a:t>
            </a:fld>
            <a:endParaRPr lang="en-US"/>
          </a:p>
        </p:txBody>
      </p:sp>
      <p:sp>
        <p:nvSpPr>
          <p:cNvPr id="5" name="Footer Placeholder 4">
            <a:extLst>
              <a:ext uri="{FF2B5EF4-FFF2-40B4-BE49-F238E27FC236}">
                <a16:creationId xmlns:a16="http://schemas.microsoft.com/office/drawing/2014/main" id="{37E0A1CC-D5CB-448D-8EBF-F957E1798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D4031B-E02D-441D-AEA4-93403D55761C}"/>
              </a:ext>
            </a:extLst>
          </p:cNvPr>
          <p:cNvSpPr>
            <a:spLocks noGrp="1"/>
          </p:cNvSpPr>
          <p:nvPr>
            <p:ph type="sldNum" sz="quarter" idx="12"/>
          </p:nvPr>
        </p:nvSpPr>
        <p:spPr/>
        <p:txBody>
          <a:bodyPr/>
          <a:lstStyle/>
          <a:p>
            <a:fld id="{E283B21B-09CB-4B2E-8990-5DCB6116D9BC}" type="slidenum">
              <a:rPr lang="en-US" smtClean="0"/>
              <a:t>‹#›</a:t>
            </a:fld>
            <a:endParaRPr lang="en-US"/>
          </a:p>
        </p:txBody>
      </p:sp>
    </p:spTree>
    <p:extLst>
      <p:ext uri="{BB962C8B-B14F-4D97-AF65-F5344CB8AC3E}">
        <p14:creationId xmlns:p14="http://schemas.microsoft.com/office/powerpoint/2010/main" val="3743826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848A69-57A6-4BB1-B1D1-1C354C82B5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6A7701-D03D-46B8-8B00-809EBF98F5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00B644-2497-4DB9-9B64-78CD9D72A5A3}"/>
              </a:ext>
            </a:extLst>
          </p:cNvPr>
          <p:cNvSpPr>
            <a:spLocks noGrp="1"/>
          </p:cNvSpPr>
          <p:nvPr>
            <p:ph type="dt" sz="half" idx="10"/>
          </p:nvPr>
        </p:nvSpPr>
        <p:spPr/>
        <p:txBody>
          <a:bodyPr/>
          <a:lstStyle/>
          <a:p>
            <a:fld id="{2F74CE59-38D4-45E4-AB46-7030959C2F5B}" type="datetimeFigureOut">
              <a:rPr lang="en-US" smtClean="0"/>
              <a:t>4/16/2020</a:t>
            </a:fld>
            <a:endParaRPr lang="en-US"/>
          </a:p>
        </p:txBody>
      </p:sp>
      <p:sp>
        <p:nvSpPr>
          <p:cNvPr id="5" name="Footer Placeholder 4">
            <a:extLst>
              <a:ext uri="{FF2B5EF4-FFF2-40B4-BE49-F238E27FC236}">
                <a16:creationId xmlns:a16="http://schemas.microsoft.com/office/drawing/2014/main" id="{13988090-61A5-42C4-B5CB-4FFAE58989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A0FD51-4648-4143-AB40-4F154717F0CF}"/>
              </a:ext>
            </a:extLst>
          </p:cNvPr>
          <p:cNvSpPr>
            <a:spLocks noGrp="1"/>
          </p:cNvSpPr>
          <p:nvPr>
            <p:ph type="sldNum" sz="quarter" idx="12"/>
          </p:nvPr>
        </p:nvSpPr>
        <p:spPr/>
        <p:txBody>
          <a:bodyPr/>
          <a:lstStyle/>
          <a:p>
            <a:fld id="{E283B21B-09CB-4B2E-8990-5DCB6116D9BC}" type="slidenum">
              <a:rPr lang="en-US" smtClean="0"/>
              <a:t>‹#›</a:t>
            </a:fld>
            <a:endParaRPr lang="en-US"/>
          </a:p>
        </p:txBody>
      </p:sp>
    </p:spTree>
    <p:extLst>
      <p:ext uri="{BB962C8B-B14F-4D97-AF65-F5344CB8AC3E}">
        <p14:creationId xmlns:p14="http://schemas.microsoft.com/office/powerpoint/2010/main" val="3868876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496F2-6DEA-4F62-93C2-F93CDBC8F1A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C694B9F-43F7-4B22-9C00-4AC2F53021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07543F-8FAB-4486-B2F7-855E72697BCB}"/>
              </a:ext>
            </a:extLst>
          </p:cNvPr>
          <p:cNvSpPr>
            <a:spLocks noGrp="1"/>
          </p:cNvSpPr>
          <p:nvPr>
            <p:ph type="dt" sz="half" idx="10"/>
          </p:nvPr>
        </p:nvSpPr>
        <p:spPr/>
        <p:txBody>
          <a:bodyPr/>
          <a:lstStyle/>
          <a:p>
            <a:fld id="{2F74CE59-38D4-45E4-AB46-7030959C2F5B}" type="datetimeFigureOut">
              <a:rPr lang="en-US" smtClean="0"/>
              <a:t>4/16/2020</a:t>
            </a:fld>
            <a:endParaRPr lang="en-US"/>
          </a:p>
        </p:txBody>
      </p:sp>
      <p:sp>
        <p:nvSpPr>
          <p:cNvPr id="5" name="Footer Placeholder 4">
            <a:extLst>
              <a:ext uri="{FF2B5EF4-FFF2-40B4-BE49-F238E27FC236}">
                <a16:creationId xmlns:a16="http://schemas.microsoft.com/office/drawing/2014/main" id="{092E8AFB-1C0D-41E6-8505-05D9D5D841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501737-FF37-43B1-A35A-862A1964DC7E}"/>
              </a:ext>
            </a:extLst>
          </p:cNvPr>
          <p:cNvSpPr>
            <a:spLocks noGrp="1"/>
          </p:cNvSpPr>
          <p:nvPr>
            <p:ph type="sldNum" sz="quarter" idx="12"/>
          </p:nvPr>
        </p:nvSpPr>
        <p:spPr/>
        <p:txBody>
          <a:bodyPr/>
          <a:lstStyle/>
          <a:p>
            <a:fld id="{E283B21B-09CB-4B2E-8990-5DCB6116D9BC}" type="slidenum">
              <a:rPr lang="en-US" smtClean="0"/>
              <a:t>‹#›</a:t>
            </a:fld>
            <a:endParaRPr lang="en-US"/>
          </a:p>
        </p:txBody>
      </p:sp>
    </p:spTree>
    <p:extLst>
      <p:ext uri="{BB962C8B-B14F-4D97-AF65-F5344CB8AC3E}">
        <p14:creationId xmlns:p14="http://schemas.microsoft.com/office/powerpoint/2010/main" val="2613684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3EF5F-5ABC-4E4C-B5C5-FD0496C3D4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790F84-7035-41C0-B71D-B64AE839D0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65D5C4-A01D-4B12-8AB1-0613B6480B38}"/>
              </a:ext>
            </a:extLst>
          </p:cNvPr>
          <p:cNvSpPr>
            <a:spLocks noGrp="1"/>
          </p:cNvSpPr>
          <p:nvPr>
            <p:ph type="dt" sz="half" idx="10"/>
          </p:nvPr>
        </p:nvSpPr>
        <p:spPr/>
        <p:txBody>
          <a:bodyPr/>
          <a:lstStyle/>
          <a:p>
            <a:fld id="{2F74CE59-38D4-45E4-AB46-7030959C2F5B}" type="datetimeFigureOut">
              <a:rPr lang="en-US" smtClean="0"/>
              <a:t>4/16/2020</a:t>
            </a:fld>
            <a:endParaRPr lang="en-US"/>
          </a:p>
        </p:txBody>
      </p:sp>
      <p:sp>
        <p:nvSpPr>
          <p:cNvPr id="5" name="Footer Placeholder 4">
            <a:extLst>
              <a:ext uri="{FF2B5EF4-FFF2-40B4-BE49-F238E27FC236}">
                <a16:creationId xmlns:a16="http://schemas.microsoft.com/office/drawing/2014/main" id="{055F739D-3588-4D24-8E1F-A02DF749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87952-EA9B-49AB-85B1-18EFFA60FF73}"/>
              </a:ext>
            </a:extLst>
          </p:cNvPr>
          <p:cNvSpPr>
            <a:spLocks noGrp="1"/>
          </p:cNvSpPr>
          <p:nvPr>
            <p:ph type="sldNum" sz="quarter" idx="12"/>
          </p:nvPr>
        </p:nvSpPr>
        <p:spPr/>
        <p:txBody>
          <a:bodyPr/>
          <a:lstStyle/>
          <a:p>
            <a:fld id="{E283B21B-09CB-4B2E-8990-5DCB6116D9BC}" type="slidenum">
              <a:rPr lang="en-US" smtClean="0"/>
              <a:t>‹#›</a:t>
            </a:fld>
            <a:endParaRPr lang="en-US"/>
          </a:p>
        </p:txBody>
      </p:sp>
    </p:spTree>
    <p:extLst>
      <p:ext uri="{BB962C8B-B14F-4D97-AF65-F5344CB8AC3E}">
        <p14:creationId xmlns:p14="http://schemas.microsoft.com/office/powerpoint/2010/main" val="2517592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ACD5B-8D2E-4144-B662-394EE06622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FE6E84-0416-4412-8602-CD8E2E6761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B7487B-10E1-42FE-A794-EE7FD3A16B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3C1C33-F470-48B8-8830-496D83B3D7C1}"/>
              </a:ext>
            </a:extLst>
          </p:cNvPr>
          <p:cNvSpPr>
            <a:spLocks noGrp="1"/>
          </p:cNvSpPr>
          <p:nvPr>
            <p:ph type="dt" sz="half" idx="10"/>
          </p:nvPr>
        </p:nvSpPr>
        <p:spPr/>
        <p:txBody>
          <a:bodyPr/>
          <a:lstStyle/>
          <a:p>
            <a:fld id="{2F74CE59-38D4-45E4-AB46-7030959C2F5B}" type="datetimeFigureOut">
              <a:rPr lang="en-US" smtClean="0"/>
              <a:t>4/16/2020</a:t>
            </a:fld>
            <a:endParaRPr lang="en-US"/>
          </a:p>
        </p:txBody>
      </p:sp>
      <p:sp>
        <p:nvSpPr>
          <p:cNvPr id="6" name="Footer Placeholder 5">
            <a:extLst>
              <a:ext uri="{FF2B5EF4-FFF2-40B4-BE49-F238E27FC236}">
                <a16:creationId xmlns:a16="http://schemas.microsoft.com/office/drawing/2014/main" id="{07ABAA58-CCCA-4BE0-BEB0-EFC2B71CFE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810AB-3774-4354-9101-E8BEA7EB50CF}"/>
              </a:ext>
            </a:extLst>
          </p:cNvPr>
          <p:cNvSpPr>
            <a:spLocks noGrp="1"/>
          </p:cNvSpPr>
          <p:nvPr>
            <p:ph type="sldNum" sz="quarter" idx="12"/>
          </p:nvPr>
        </p:nvSpPr>
        <p:spPr/>
        <p:txBody>
          <a:bodyPr/>
          <a:lstStyle/>
          <a:p>
            <a:fld id="{E283B21B-09CB-4B2E-8990-5DCB6116D9BC}" type="slidenum">
              <a:rPr lang="en-US" smtClean="0"/>
              <a:t>‹#›</a:t>
            </a:fld>
            <a:endParaRPr lang="en-US"/>
          </a:p>
        </p:txBody>
      </p:sp>
    </p:spTree>
    <p:extLst>
      <p:ext uri="{BB962C8B-B14F-4D97-AF65-F5344CB8AC3E}">
        <p14:creationId xmlns:p14="http://schemas.microsoft.com/office/powerpoint/2010/main" val="20987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C3F31-760C-401D-A7E2-431A7AD0F2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1AB953-9231-4891-BC2F-FECEBE60C8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599BBA-B675-418D-B0F4-BADB9A85E4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076BD6-3146-43FA-96CA-AADDFD7025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0A23E6-618A-4BD6-B0CD-60DCAA5442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86835-926C-4ECC-9E42-42E0F8E3A837}"/>
              </a:ext>
            </a:extLst>
          </p:cNvPr>
          <p:cNvSpPr>
            <a:spLocks noGrp="1"/>
          </p:cNvSpPr>
          <p:nvPr>
            <p:ph type="dt" sz="half" idx="10"/>
          </p:nvPr>
        </p:nvSpPr>
        <p:spPr/>
        <p:txBody>
          <a:bodyPr/>
          <a:lstStyle/>
          <a:p>
            <a:fld id="{2F74CE59-38D4-45E4-AB46-7030959C2F5B}" type="datetimeFigureOut">
              <a:rPr lang="en-US" smtClean="0"/>
              <a:t>4/16/2020</a:t>
            </a:fld>
            <a:endParaRPr lang="en-US"/>
          </a:p>
        </p:txBody>
      </p:sp>
      <p:sp>
        <p:nvSpPr>
          <p:cNvPr id="8" name="Footer Placeholder 7">
            <a:extLst>
              <a:ext uri="{FF2B5EF4-FFF2-40B4-BE49-F238E27FC236}">
                <a16:creationId xmlns:a16="http://schemas.microsoft.com/office/drawing/2014/main" id="{4973D17A-C5FB-4CFC-BE93-E083FC1802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D78ABE-A1E0-4516-B991-ACF465591283}"/>
              </a:ext>
            </a:extLst>
          </p:cNvPr>
          <p:cNvSpPr>
            <a:spLocks noGrp="1"/>
          </p:cNvSpPr>
          <p:nvPr>
            <p:ph type="sldNum" sz="quarter" idx="12"/>
          </p:nvPr>
        </p:nvSpPr>
        <p:spPr/>
        <p:txBody>
          <a:bodyPr/>
          <a:lstStyle/>
          <a:p>
            <a:fld id="{E283B21B-09CB-4B2E-8990-5DCB6116D9BC}" type="slidenum">
              <a:rPr lang="en-US" smtClean="0"/>
              <a:t>‹#›</a:t>
            </a:fld>
            <a:endParaRPr lang="en-US"/>
          </a:p>
        </p:txBody>
      </p:sp>
    </p:spTree>
    <p:extLst>
      <p:ext uri="{BB962C8B-B14F-4D97-AF65-F5344CB8AC3E}">
        <p14:creationId xmlns:p14="http://schemas.microsoft.com/office/powerpoint/2010/main" val="2507626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F7FB5-012F-45E4-8BD0-0E114AE174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37AB48-71FF-43C6-A3E1-00EB8781C969}"/>
              </a:ext>
            </a:extLst>
          </p:cNvPr>
          <p:cNvSpPr>
            <a:spLocks noGrp="1"/>
          </p:cNvSpPr>
          <p:nvPr>
            <p:ph type="dt" sz="half" idx="10"/>
          </p:nvPr>
        </p:nvSpPr>
        <p:spPr/>
        <p:txBody>
          <a:bodyPr/>
          <a:lstStyle/>
          <a:p>
            <a:fld id="{2F74CE59-38D4-45E4-AB46-7030959C2F5B}" type="datetimeFigureOut">
              <a:rPr lang="en-US" smtClean="0"/>
              <a:t>4/16/2020</a:t>
            </a:fld>
            <a:endParaRPr lang="en-US"/>
          </a:p>
        </p:txBody>
      </p:sp>
      <p:sp>
        <p:nvSpPr>
          <p:cNvPr id="4" name="Footer Placeholder 3">
            <a:extLst>
              <a:ext uri="{FF2B5EF4-FFF2-40B4-BE49-F238E27FC236}">
                <a16:creationId xmlns:a16="http://schemas.microsoft.com/office/drawing/2014/main" id="{37C168F4-DA08-4E67-8AE9-EF7FD9ABF4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563C23-CDE7-4495-9CC0-FC6C99A2495F}"/>
              </a:ext>
            </a:extLst>
          </p:cNvPr>
          <p:cNvSpPr>
            <a:spLocks noGrp="1"/>
          </p:cNvSpPr>
          <p:nvPr>
            <p:ph type="sldNum" sz="quarter" idx="12"/>
          </p:nvPr>
        </p:nvSpPr>
        <p:spPr/>
        <p:txBody>
          <a:bodyPr/>
          <a:lstStyle/>
          <a:p>
            <a:fld id="{E283B21B-09CB-4B2E-8990-5DCB6116D9BC}" type="slidenum">
              <a:rPr lang="en-US" smtClean="0"/>
              <a:t>‹#›</a:t>
            </a:fld>
            <a:endParaRPr lang="en-US"/>
          </a:p>
        </p:txBody>
      </p:sp>
    </p:spTree>
    <p:extLst>
      <p:ext uri="{BB962C8B-B14F-4D97-AF65-F5344CB8AC3E}">
        <p14:creationId xmlns:p14="http://schemas.microsoft.com/office/powerpoint/2010/main" val="1176799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2CC0EA-516A-4477-B9B3-479BA58E70D9}"/>
              </a:ext>
            </a:extLst>
          </p:cNvPr>
          <p:cNvSpPr>
            <a:spLocks noGrp="1"/>
          </p:cNvSpPr>
          <p:nvPr>
            <p:ph type="dt" sz="half" idx="10"/>
          </p:nvPr>
        </p:nvSpPr>
        <p:spPr/>
        <p:txBody>
          <a:bodyPr/>
          <a:lstStyle/>
          <a:p>
            <a:fld id="{2F74CE59-38D4-45E4-AB46-7030959C2F5B}" type="datetimeFigureOut">
              <a:rPr lang="en-US" smtClean="0"/>
              <a:t>4/16/2020</a:t>
            </a:fld>
            <a:endParaRPr lang="en-US"/>
          </a:p>
        </p:txBody>
      </p:sp>
      <p:sp>
        <p:nvSpPr>
          <p:cNvPr id="3" name="Footer Placeholder 2">
            <a:extLst>
              <a:ext uri="{FF2B5EF4-FFF2-40B4-BE49-F238E27FC236}">
                <a16:creationId xmlns:a16="http://schemas.microsoft.com/office/drawing/2014/main" id="{EF9098D6-1ACB-4D7E-9F36-286A449A18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F5A668-4965-4AEA-BDF6-05B5FF9D2318}"/>
              </a:ext>
            </a:extLst>
          </p:cNvPr>
          <p:cNvSpPr>
            <a:spLocks noGrp="1"/>
          </p:cNvSpPr>
          <p:nvPr>
            <p:ph type="sldNum" sz="quarter" idx="12"/>
          </p:nvPr>
        </p:nvSpPr>
        <p:spPr/>
        <p:txBody>
          <a:bodyPr/>
          <a:lstStyle/>
          <a:p>
            <a:fld id="{E283B21B-09CB-4B2E-8990-5DCB6116D9BC}" type="slidenum">
              <a:rPr lang="en-US" smtClean="0"/>
              <a:t>‹#›</a:t>
            </a:fld>
            <a:endParaRPr lang="en-US"/>
          </a:p>
        </p:txBody>
      </p:sp>
    </p:spTree>
    <p:extLst>
      <p:ext uri="{BB962C8B-B14F-4D97-AF65-F5344CB8AC3E}">
        <p14:creationId xmlns:p14="http://schemas.microsoft.com/office/powerpoint/2010/main" val="1891079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E5F45-BA5D-4E0F-AC99-D7A4921CE6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1FF80D-036B-49A1-AC72-E60C485CAE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DC9E4E-D71D-4347-B57A-316E82FD98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0A33D2-B3EB-47D8-89E2-957F901789D7}"/>
              </a:ext>
            </a:extLst>
          </p:cNvPr>
          <p:cNvSpPr>
            <a:spLocks noGrp="1"/>
          </p:cNvSpPr>
          <p:nvPr>
            <p:ph type="dt" sz="half" idx="10"/>
          </p:nvPr>
        </p:nvSpPr>
        <p:spPr/>
        <p:txBody>
          <a:bodyPr/>
          <a:lstStyle/>
          <a:p>
            <a:fld id="{2F74CE59-38D4-45E4-AB46-7030959C2F5B}" type="datetimeFigureOut">
              <a:rPr lang="en-US" smtClean="0"/>
              <a:t>4/16/2020</a:t>
            </a:fld>
            <a:endParaRPr lang="en-US"/>
          </a:p>
        </p:txBody>
      </p:sp>
      <p:sp>
        <p:nvSpPr>
          <p:cNvPr id="6" name="Footer Placeholder 5">
            <a:extLst>
              <a:ext uri="{FF2B5EF4-FFF2-40B4-BE49-F238E27FC236}">
                <a16:creationId xmlns:a16="http://schemas.microsoft.com/office/drawing/2014/main" id="{F88AD9BB-3D8A-44C9-9970-7F76E2FEB2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BDA255-BF20-44F5-88EB-4E9AB1F83CF1}"/>
              </a:ext>
            </a:extLst>
          </p:cNvPr>
          <p:cNvSpPr>
            <a:spLocks noGrp="1"/>
          </p:cNvSpPr>
          <p:nvPr>
            <p:ph type="sldNum" sz="quarter" idx="12"/>
          </p:nvPr>
        </p:nvSpPr>
        <p:spPr/>
        <p:txBody>
          <a:bodyPr/>
          <a:lstStyle/>
          <a:p>
            <a:fld id="{E283B21B-09CB-4B2E-8990-5DCB6116D9BC}" type="slidenum">
              <a:rPr lang="en-US" smtClean="0"/>
              <a:t>‹#›</a:t>
            </a:fld>
            <a:endParaRPr lang="en-US"/>
          </a:p>
        </p:txBody>
      </p:sp>
    </p:spTree>
    <p:extLst>
      <p:ext uri="{BB962C8B-B14F-4D97-AF65-F5344CB8AC3E}">
        <p14:creationId xmlns:p14="http://schemas.microsoft.com/office/powerpoint/2010/main" val="61679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ABD1A-0528-40B6-855C-3976893633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09257B-14C4-42BF-B0F0-05BC1E71C7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D07414-6D2F-46E9-A657-BB6540E543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3A09E2-050C-453F-987A-85C2460EB5A3}"/>
              </a:ext>
            </a:extLst>
          </p:cNvPr>
          <p:cNvSpPr>
            <a:spLocks noGrp="1"/>
          </p:cNvSpPr>
          <p:nvPr>
            <p:ph type="dt" sz="half" idx="10"/>
          </p:nvPr>
        </p:nvSpPr>
        <p:spPr/>
        <p:txBody>
          <a:bodyPr/>
          <a:lstStyle/>
          <a:p>
            <a:fld id="{2F74CE59-38D4-45E4-AB46-7030959C2F5B}" type="datetimeFigureOut">
              <a:rPr lang="en-US" smtClean="0"/>
              <a:t>4/16/2020</a:t>
            </a:fld>
            <a:endParaRPr lang="en-US"/>
          </a:p>
        </p:txBody>
      </p:sp>
      <p:sp>
        <p:nvSpPr>
          <p:cNvPr id="6" name="Footer Placeholder 5">
            <a:extLst>
              <a:ext uri="{FF2B5EF4-FFF2-40B4-BE49-F238E27FC236}">
                <a16:creationId xmlns:a16="http://schemas.microsoft.com/office/drawing/2014/main" id="{07BC53D2-ABC0-42D1-968A-EEB6945F76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D196CF-644A-4440-BF08-20495BAE6873}"/>
              </a:ext>
            </a:extLst>
          </p:cNvPr>
          <p:cNvSpPr>
            <a:spLocks noGrp="1"/>
          </p:cNvSpPr>
          <p:nvPr>
            <p:ph type="sldNum" sz="quarter" idx="12"/>
          </p:nvPr>
        </p:nvSpPr>
        <p:spPr/>
        <p:txBody>
          <a:bodyPr/>
          <a:lstStyle/>
          <a:p>
            <a:fld id="{E283B21B-09CB-4B2E-8990-5DCB6116D9BC}" type="slidenum">
              <a:rPr lang="en-US" smtClean="0"/>
              <a:t>‹#›</a:t>
            </a:fld>
            <a:endParaRPr lang="en-US"/>
          </a:p>
        </p:txBody>
      </p:sp>
    </p:spTree>
    <p:extLst>
      <p:ext uri="{BB962C8B-B14F-4D97-AF65-F5344CB8AC3E}">
        <p14:creationId xmlns:p14="http://schemas.microsoft.com/office/powerpoint/2010/main" val="2166837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1786C6-AB0E-4FCC-A264-1F0671857C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EFB8CF-8DD3-4695-98E3-C15FAD5A90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003C33-EBC5-466A-AEA0-4E364A6289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74CE59-38D4-45E4-AB46-7030959C2F5B}" type="datetimeFigureOut">
              <a:rPr lang="en-US" smtClean="0"/>
              <a:t>4/16/2020</a:t>
            </a:fld>
            <a:endParaRPr lang="en-US"/>
          </a:p>
        </p:txBody>
      </p:sp>
      <p:sp>
        <p:nvSpPr>
          <p:cNvPr id="5" name="Footer Placeholder 4">
            <a:extLst>
              <a:ext uri="{FF2B5EF4-FFF2-40B4-BE49-F238E27FC236}">
                <a16:creationId xmlns:a16="http://schemas.microsoft.com/office/drawing/2014/main" id="{C8EA8E18-995F-4DF2-991C-BD3C7C58BF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44FC5F-2DA6-4C26-8F37-C197175973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83B21B-09CB-4B2E-8990-5DCB6116D9BC}" type="slidenum">
              <a:rPr lang="en-US" smtClean="0"/>
              <a:t>‹#›</a:t>
            </a:fld>
            <a:endParaRPr lang="en-US"/>
          </a:p>
        </p:txBody>
      </p:sp>
    </p:spTree>
    <p:extLst>
      <p:ext uri="{BB962C8B-B14F-4D97-AF65-F5344CB8AC3E}">
        <p14:creationId xmlns:p14="http://schemas.microsoft.com/office/powerpoint/2010/main" val="950840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postgresql.org/docs/12/datatype-datetime.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tapoueh.org/blog/2018/04/postgresql-data-types-date-timestamp-and-time-zone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earchdatacenter.techtarget.com/definition/IS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timeanddate.com/time/zones/edt" TargetMode="External"/><Relationship Id="rId2" Type="http://schemas.openxmlformats.org/officeDocument/2006/relationships/hyperlink" Target="https://www.timeanddate.com/time/zones/es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3DE41-06A8-4C32-B424-3F2180E8F3E7}"/>
              </a:ext>
            </a:extLst>
          </p:cNvPr>
          <p:cNvSpPr>
            <a:spLocks noGrp="1"/>
          </p:cNvSpPr>
          <p:nvPr>
            <p:ph type="ctrTitle"/>
          </p:nvPr>
        </p:nvSpPr>
        <p:spPr/>
        <p:txBody>
          <a:bodyPr>
            <a:normAutofit fontScale="90000"/>
          </a:bodyPr>
          <a:lstStyle/>
          <a:p>
            <a:r>
              <a:rPr lang="en-US" dirty="0">
                <a:latin typeface="Courier New" panose="02070309020205020404" pitchFamily="49" charset="0"/>
                <a:cs typeface="Courier New" panose="02070309020205020404" pitchFamily="49" charset="0"/>
              </a:rPr>
              <a:t>PostgreSQL </a:t>
            </a:r>
            <a:br>
              <a:rPr lang="en-US" dirty="0">
                <a:latin typeface="Courier New" panose="02070309020205020404" pitchFamily="49" charset="0"/>
                <a:cs typeface="Courier New" panose="02070309020205020404" pitchFamily="49" charset="0"/>
              </a:rPr>
            </a:b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Times and Dates </a:t>
            </a:r>
          </a:p>
        </p:txBody>
      </p:sp>
      <p:sp>
        <p:nvSpPr>
          <p:cNvPr id="3" name="Subtitle 2">
            <a:extLst>
              <a:ext uri="{FF2B5EF4-FFF2-40B4-BE49-F238E27FC236}">
                <a16:creationId xmlns:a16="http://schemas.microsoft.com/office/drawing/2014/main" id="{FF6DD62A-6154-4E98-83D2-FF3A72DD4D8F}"/>
              </a:ext>
            </a:extLst>
          </p:cNvPr>
          <p:cNvSpPr>
            <a:spLocks noGrp="1"/>
          </p:cNvSpPr>
          <p:nvPr>
            <p:ph type="subTitle" idx="1"/>
          </p:nvPr>
        </p:nvSpPr>
        <p:spPr/>
        <p:txBody>
          <a:bodyPr/>
          <a:lstStyle/>
          <a:p>
            <a:r>
              <a:rPr lang="en-US">
                <a:latin typeface="Courier New" panose="02070309020205020404" pitchFamily="49" charset="0"/>
                <a:cs typeface="Courier New" panose="02070309020205020404" pitchFamily="49" charset="0"/>
              </a:rPr>
              <a:t>Vadim Acosta</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80780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1A7E-B218-4239-963D-2A453170210E}"/>
              </a:ext>
            </a:extLst>
          </p:cNvPr>
          <p:cNvSpPr>
            <a:spLocks noGrp="1"/>
          </p:cNvSpPr>
          <p:nvPr>
            <p:ph type="title"/>
          </p:nvPr>
        </p:nvSpPr>
        <p:spPr/>
        <p:txBody>
          <a:bodyPr/>
          <a:lstStyle/>
          <a:p>
            <a:r>
              <a:rPr lang="en-US" dirty="0"/>
              <a:t>Interval is a data type</a:t>
            </a:r>
          </a:p>
        </p:txBody>
      </p:sp>
      <p:sp>
        <p:nvSpPr>
          <p:cNvPr id="3" name="Content Placeholder 2">
            <a:extLst>
              <a:ext uri="{FF2B5EF4-FFF2-40B4-BE49-F238E27FC236}">
                <a16:creationId xmlns:a16="http://schemas.microsoft.com/office/drawing/2014/main" id="{287B8BE4-BF4D-4C5E-B194-73050F2650E1}"/>
              </a:ext>
            </a:extLst>
          </p:cNvPr>
          <p:cNvSpPr>
            <a:spLocks noGrp="1"/>
          </p:cNvSpPr>
          <p:nvPr>
            <p:ph idx="1"/>
          </p:nvPr>
        </p:nvSpPr>
        <p:spPr/>
        <p:txBody>
          <a:bodyPr/>
          <a:lstStyle/>
          <a:p>
            <a:r>
              <a:rPr lang="en-US" dirty="0"/>
              <a:t>PostgreSQL implements an </a:t>
            </a:r>
            <a:r>
              <a:rPr lang="en-US" i="1" dirty="0"/>
              <a:t>interval</a:t>
            </a:r>
            <a:r>
              <a:rPr lang="en-US" dirty="0"/>
              <a:t> data type along with the </a:t>
            </a:r>
            <a:r>
              <a:rPr lang="en-US" i="1" dirty="0"/>
              <a:t>time</a:t>
            </a:r>
            <a:r>
              <a:rPr lang="en-US" dirty="0"/>
              <a:t>, </a:t>
            </a:r>
            <a:r>
              <a:rPr lang="en-US" i="1" dirty="0"/>
              <a:t>date</a:t>
            </a:r>
            <a:r>
              <a:rPr lang="en-US" dirty="0"/>
              <a:t> and </a:t>
            </a:r>
            <a:r>
              <a:rPr lang="en-US" i="1" dirty="0" err="1"/>
              <a:t>timestamptz</a:t>
            </a:r>
            <a:r>
              <a:rPr lang="en-US" dirty="0"/>
              <a:t> data types. An </a:t>
            </a:r>
            <a:r>
              <a:rPr lang="en-US" i="1" dirty="0"/>
              <a:t>interval</a:t>
            </a:r>
            <a:r>
              <a:rPr lang="en-US" dirty="0"/>
              <a:t> describes a duration, like a month or two weeks, or even a millisecond:</a:t>
            </a:r>
          </a:p>
        </p:txBody>
      </p:sp>
    </p:spTree>
    <p:extLst>
      <p:ext uri="{BB962C8B-B14F-4D97-AF65-F5344CB8AC3E}">
        <p14:creationId xmlns:p14="http://schemas.microsoft.com/office/powerpoint/2010/main" val="2760464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0B6183A-DBF2-4036-BCB9-5D0E643EEB17}"/>
              </a:ext>
            </a:extLst>
          </p:cNvPr>
          <p:cNvGraphicFramePr>
            <a:graphicFrameLocks noGrp="1"/>
          </p:cNvGraphicFramePr>
          <p:nvPr>
            <p:ph idx="1"/>
            <p:extLst>
              <p:ext uri="{D42A27DB-BD31-4B8C-83A1-F6EECF244321}">
                <p14:modId xmlns:p14="http://schemas.microsoft.com/office/powerpoint/2010/main" val="182368919"/>
              </p:ext>
            </p:extLst>
          </p:nvPr>
        </p:nvGraphicFramePr>
        <p:xfrm>
          <a:off x="1031566" y="532662"/>
          <a:ext cx="10128868" cy="1003488"/>
        </p:xfrm>
        <a:graphic>
          <a:graphicData uri="http://schemas.openxmlformats.org/drawingml/2006/table">
            <a:tbl>
              <a:tblPr/>
              <a:tblGrid>
                <a:gridCol w="1782656">
                  <a:extLst>
                    <a:ext uri="{9D8B030D-6E8A-4147-A177-3AD203B41FA5}">
                      <a16:colId xmlns:a16="http://schemas.microsoft.com/office/drawing/2014/main" val="160685243"/>
                    </a:ext>
                  </a:extLst>
                </a:gridCol>
                <a:gridCol w="1637272">
                  <a:extLst>
                    <a:ext uri="{9D8B030D-6E8A-4147-A177-3AD203B41FA5}">
                      <a16:colId xmlns:a16="http://schemas.microsoft.com/office/drawing/2014/main" val="111615849"/>
                    </a:ext>
                  </a:extLst>
                </a:gridCol>
                <a:gridCol w="1709964">
                  <a:extLst>
                    <a:ext uri="{9D8B030D-6E8A-4147-A177-3AD203B41FA5}">
                      <a16:colId xmlns:a16="http://schemas.microsoft.com/office/drawing/2014/main" val="1602119445"/>
                    </a:ext>
                  </a:extLst>
                </a:gridCol>
                <a:gridCol w="1579048">
                  <a:extLst>
                    <a:ext uri="{9D8B030D-6E8A-4147-A177-3AD203B41FA5}">
                      <a16:colId xmlns:a16="http://schemas.microsoft.com/office/drawing/2014/main" val="2107227486"/>
                    </a:ext>
                  </a:extLst>
                </a:gridCol>
                <a:gridCol w="1709964">
                  <a:extLst>
                    <a:ext uri="{9D8B030D-6E8A-4147-A177-3AD203B41FA5}">
                      <a16:colId xmlns:a16="http://schemas.microsoft.com/office/drawing/2014/main" val="977617856"/>
                    </a:ext>
                  </a:extLst>
                </a:gridCol>
                <a:gridCol w="1709964">
                  <a:extLst>
                    <a:ext uri="{9D8B030D-6E8A-4147-A177-3AD203B41FA5}">
                      <a16:colId xmlns:a16="http://schemas.microsoft.com/office/drawing/2014/main" val="1738343812"/>
                    </a:ext>
                  </a:extLst>
                </a:gridCol>
              </a:tblGrid>
              <a:tr h="258040">
                <a:tc>
                  <a:txBody>
                    <a:bodyPr/>
                    <a:lstStyle/>
                    <a:p>
                      <a:pPr algn="l" fontAlgn="b"/>
                      <a:r>
                        <a:rPr lang="en-US" sz="1400" b="1">
                          <a:solidFill>
                            <a:srgbClr val="474747"/>
                          </a:solidFill>
                          <a:effectLst/>
                          <a:latin typeface="Courier New" panose="02070309020205020404" pitchFamily="49" charset="0"/>
                          <a:cs typeface="Courier New" panose="02070309020205020404" pitchFamily="49" charset="0"/>
                        </a:rPr>
                        <a:t>Name</a:t>
                      </a:r>
                    </a:p>
                  </a:txBody>
                  <a:tcPr marL="75023" marR="75023" marT="37512" marB="37512" anchor="b">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E9ECEF"/>
                    </a:solidFill>
                  </a:tcPr>
                </a:tc>
                <a:tc>
                  <a:txBody>
                    <a:bodyPr/>
                    <a:lstStyle/>
                    <a:p>
                      <a:pPr algn="l" fontAlgn="b"/>
                      <a:r>
                        <a:rPr lang="en-US" sz="1400" b="1">
                          <a:solidFill>
                            <a:srgbClr val="474747"/>
                          </a:solidFill>
                          <a:effectLst/>
                          <a:latin typeface="Courier New" panose="02070309020205020404" pitchFamily="49" charset="0"/>
                          <a:cs typeface="Courier New" panose="02070309020205020404" pitchFamily="49" charset="0"/>
                        </a:rPr>
                        <a:t>Storage Size</a:t>
                      </a:r>
                    </a:p>
                  </a:txBody>
                  <a:tcPr marL="75023" marR="75023" marT="37512" marB="37512" anchor="b">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E9ECEF"/>
                    </a:solidFill>
                  </a:tcPr>
                </a:tc>
                <a:tc>
                  <a:txBody>
                    <a:bodyPr/>
                    <a:lstStyle/>
                    <a:p>
                      <a:pPr algn="l" fontAlgn="b"/>
                      <a:r>
                        <a:rPr lang="en-US" sz="1400" b="1">
                          <a:solidFill>
                            <a:srgbClr val="474747"/>
                          </a:solidFill>
                          <a:effectLst/>
                          <a:latin typeface="Courier New" panose="02070309020205020404" pitchFamily="49" charset="0"/>
                          <a:cs typeface="Courier New" panose="02070309020205020404" pitchFamily="49" charset="0"/>
                        </a:rPr>
                        <a:t>Description</a:t>
                      </a:r>
                    </a:p>
                  </a:txBody>
                  <a:tcPr marL="75023" marR="75023" marT="37512" marB="37512" anchor="b">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E9ECEF"/>
                    </a:solidFill>
                  </a:tcPr>
                </a:tc>
                <a:tc>
                  <a:txBody>
                    <a:bodyPr/>
                    <a:lstStyle/>
                    <a:p>
                      <a:pPr algn="l" fontAlgn="b"/>
                      <a:r>
                        <a:rPr lang="en-US" sz="1400" b="1" dirty="0">
                          <a:solidFill>
                            <a:srgbClr val="474747"/>
                          </a:solidFill>
                          <a:effectLst/>
                          <a:latin typeface="Courier New" panose="02070309020205020404" pitchFamily="49" charset="0"/>
                          <a:cs typeface="Courier New" panose="02070309020205020404" pitchFamily="49" charset="0"/>
                        </a:rPr>
                        <a:t>Low Value</a:t>
                      </a:r>
                    </a:p>
                  </a:txBody>
                  <a:tcPr marL="75023" marR="75023" marT="37512" marB="37512" anchor="b">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E9ECEF"/>
                    </a:solidFill>
                  </a:tcPr>
                </a:tc>
                <a:tc>
                  <a:txBody>
                    <a:bodyPr/>
                    <a:lstStyle/>
                    <a:p>
                      <a:pPr algn="l" fontAlgn="b"/>
                      <a:r>
                        <a:rPr lang="en-US" sz="1400" b="1" dirty="0">
                          <a:solidFill>
                            <a:srgbClr val="474747"/>
                          </a:solidFill>
                          <a:effectLst/>
                          <a:latin typeface="Courier New" panose="02070309020205020404" pitchFamily="49" charset="0"/>
                          <a:cs typeface="Courier New" panose="02070309020205020404" pitchFamily="49" charset="0"/>
                        </a:rPr>
                        <a:t>High Value</a:t>
                      </a:r>
                    </a:p>
                  </a:txBody>
                  <a:tcPr marL="75023" marR="75023" marT="37512" marB="37512" anchor="b">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E9ECEF"/>
                    </a:solidFill>
                  </a:tcPr>
                </a:tc>
                <a:tc>
                  <a:txBody>
                    <a:bodyPr/>
                    <a:lstStyle/>
                    <a:p>
                      <a:pPr algn="l" fontAlgn="b"/>
                      <a:r>
                        <a:rPr lang="en-US" sz="1400" b="1">
                          <a:solidFill>
                            <a:srgbClr val="474747"/>
                          </a:solidFill>
                          <a:effectLst/>
                          <a:latin typeface="Courier New" panose="02070309020205020404" pitchFamily="49" charset="0"/>
                          <a:cs typeface="Courier New" panose="02070309020205020404" pitchFamily="49" charset="0"/>
                        </a:rPr>
                        <a:t>Resolution</a:t>
                      </a:r>
                    </a:p>
                  </a:txBody>
                  <a:tcPr marL="75023" marR="75023" marT="37512" marB="37512" anchor="b">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E9ECEF"/>
                    </a:solidFill>
                  </a:tcPr>
                </a:tc>
                <a:extLst>
                  <a:ext uri="{0D108BD9-81ED-4DB2-BD59-A6C34878D82A}">
                    <a16:rowId xmlns:a16="http://schemas.microsoft.com/office/drawing/2014/main" val="198618724"/>
                  </a:ext>
                </a:extLst>
              </a:tr>
              <a:tr h="425540">
                <a:tc>
                  <a:txBody>
                    <a:bodyPr/>
                    <a:lstStyle/>
                    <a:p>
                      <a:pPr fontAlgn="t"/>
                      <a:r>
                        <a:rPr lang="en-US" sz="1400" dirty="0">
                          <a:effectLst/>
                          <a:latin typeface="Courier New" panose="02070309020205020404" pitchFamily="49" charset="0"/>
                          <a:cs typeface="Courier New" panose="02070309020205020404" pitchFamily="49" charset="0"/>
                        </a:rPr>
                        <a:t>interval [ </a:t>
                      </a:r>
                      <a:r>
                        <a:rPr lang="en-US" sz="1400" b="1" i="1" dirty="0">
                          <a:effectLst/>
                          <a:latin typeface="Courier New" panose="02070309020205020404" pitchFamily="49" charset="0"/>
                          <a:cs typeface="Courier New" panose="02070309020205020404" pitchFamily="49" charset="0"/>
                        </a:rPr>
                        <a:t>fields</a:t>
                      </a:r>
                      <a:r>
                        <a:rPr lang="en-US" sz="1400" dirty="0">
                          <a:effectLst/>
                          <a:latin typeface="Courier New" panose="02070309020205020404" pitchFamily="49" charset="0"/>
                          <a:cs typeface="Courier New" panose="02070309020205020404" pitchFamily="49" charset="0"/>
                        </a:rPr>
                        <a:t> ] [ (</a:t>
                      </a:r>
                      <a:r>
                        <a:rPr lang="en-US" sz="1400" b="1" i="1" dirty="0">
                          <a:effectLst/>
                          <a:latin typeface="Courier New" panose="02070309020205020404" pitchFamily="49" charset="0"/>
                          <a:cs typeface="Courier New" panose="02070309020205020404" pitchFamily="49" charset="0"/>
                        </a:rPr>
                        <a:t>p</a:t>
                      </a:r>
                      <a:r>
                        <a:rPr lang="en-US" sz="1400" dirty="0">
                          <a:effectLst/>
                          <a:latin typeface="Courier New" panose="02070309020205020404" pitchFamily="49" charset="0"/>
                          <a:cs typeface="Courier New" panose="02070309020205020404" pitchFamily="49" charset="0"/>
                        </a:rPr>
                        <a:t>) ]</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15240" cap="flat" cmpd="sng" algn="ctr">
                      <a:solidFill>
                        <a:srgbClr val="DEE2E6"/>
                      </a:solidFill>
                      <a:prstDash val="solid"/>
                      <a:round/>
                      <a:headEnd type="none" w="med" len="med"/>
                      <a:tailEnd type="none" w="med" len="med"/>
                    </a:lnB>
                    <a:solidFill>
                      <a:srgbClr val="FFFFFF"/>
                    </a:solidFill>
                  </a:tcPr>
                </a:tc>
                <a:tc>
                  <a:txBody>
                    <a:bodyPr/>
                    <a:lstStyle/>
                    <a:p>
                      <a:pPr fontAlgn="t"/>
                      <a:r>
                        <a:rPr lang="en-US" sz="1400">
                          <a:effectLst/>
                          <a:latin typeface="Courier New" panose="02070309020205020404" pitchFamily="49" charset="0"/>
                          <a:cs typeface="Courier New" panose="02070309020205020404" pitchFamily="49" charset="0"/>
                        </a:rPr>
                        <a:t>16 bytes</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15240" cap="flat" cmpd="sng" algn="ctr">
                      <a:solidFill>
                        <a:srgbClr val="DEE2E6"/>
                      </a:solidFill>
                      <a:prstDash val="solid"/>
                      <a:round/>
                      <a:headEnd type="none" w="med" len="med"/>
                      <a:tailEnd type="none" w="med" len="med"/>
                    </a:lnB>
                    <a:solidFill>
                      <a:srgbClr val="FFFFFF"/>
                    </a:solidFill>
                  </a:tcPr>
                </a:tc>
                <a:tc>
                  <a:txBody>
                    <a:bodyPr/>
                    <a:lstStyle/>
                    <a:p>
                      <a:pPr fontAlgn="t"/>
                      <a:r>
                        <a:rPr lang="en-US" sz="1400">
                          <a:effectLst/>
                          <a:latin typeface="Courier New" panose="02070309020205020404" pitchFamily="49" charset="0"/>
                          <a:cs typeface="Courier New" panose="02070309020205020404" pitchFamily="49" charset="0"/>
                        </a:rPr>
                        <a:t>time interval</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15240" cap="flat" cmpd="sng" algn="ctr">
                      <a:solidFill>
                        <a:srgbClr val="DEE2E6"/>
                      </a:solidFill>
                      <a:prstDash val="solid"/>
                      <a:round/>
                      <a:headEnd type="none" w="med" len="med"/>
                      <a:tailEnd type="none" w="med" len="med"/>
                    </a:lnB>
                    <a:solidFill>
                      <a:srgbClr val="FFFFFF"/>
                    </a:solidFill>
                  </a:tcPr>
                </a:tc>
                <a:tc>
                  <a:txBody>
                    <a:bodyPr/>
                    <a:lstStyle/>
                    <a:p>
                      <a:pPr fontAlgn="t"/>
                      <a:r>
                        <a:rPr lang="en-US" sz="1400" dirty="0">
                          <a:effectLst/>
                          <a:latin typeface="Courier New" panose="02070309020205020404" pitchFamily="49" charset="0"/>
                          <a:cs typeface="Courier New" panose="02070309020205020404" pitchFamily="49" charset="0"/>
                        </a:rPr>
                        <a:t>-178,000,000 years</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15240" cap="flat" cmpd="sng" algn="ctr">
                      <a:solidFill>
                        <a:srgbClr val="DEE2E6"/>
                      </a:solidFill>
                      <a:prstDash val="solid"/>
                      <a:round/>
                      <a:headEnd type="none" w="med" len="med"/>
                      <a:tailEnd type="none" w="med" len="med"/>
                    </a:lnB>
                    <a:solidFill>
                      <a:srgbClr val="FFFFFF"/>
                    </a:solidFill>
                  </a:tcPr>
                </a:tc>
                <a:tc>
                  <a:txBody>
                    <a:bodyPr/>
                    <a:lstStyle/>
                    <a:p>
                      <a:pPr fontAlgn="t"/>
                      <a:r>
                        <a:rPr lang="en-US" sz="1400" dirty="0">
                          <a:effectLst/>
                          <a:latin typeface="Courier New" panose="02070309020205020404" pitchFamily="49" charset="0"/>
                          <a:cs typeface="Courier New" panose="02070309020205020404" pitchFamily="49" charset="0"/>
                        </a:rPr>
                        <a:t>178,000,000 years</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15240" cap="flat" cmpd="sng" algn="ctr">
                      <a:solidFill>
                        <a:srgbClr val="DEE2E6"/>
                      </a:solidFill>
                      <a:prstDash val="solid"/>
                      <a:round/>
                      <a:headEnd type="none" w="med" len="med"/>
                      <a:tailEnd type="none" w="med" len="med"/>
                    </a:lnB>
                    <a:solidFill>
                      <a:srgbClr val="FFFFFF"/>
                    </a:solidFill>
                  </a:tcPr>
                </a:tc>
                <a:tc>
                  <a:txBody>
                    <a:bodyPr/>
                    <a:lstStyle/>
                    <a:p>
                      <a:pPr fontAlgn="t"/>
                      <a:r>
                        <a:rPr lang="en-US" sz="1400" dirty="0">
                          <a:effectLst/>
                          <a:latin typeface="Courier New" panose="02070309020205020404" pitchFamily="49" charset="0"/>
                          <a:cs typeface="Courier New" panose="02070309020205020404" pitchFamily="49" charset="0"/>
                        </a:rPr>
                        <a:t>1 microsecond</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1524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315633679"/>
                  </a:ext>
                </a:extLst>
              </a:tr>
            </a:tbl>
          </a:graphicData>
        </a:graphic>
      </p:graphicFrame>
      <p:sp>
        <p:nvSpPr>
          <p:cNvPr id="2" name="Rectangle 1">
            <a:extLst>
              <a:ext uri="{FF2B5EF4-FFF2-40B4-BE49-F238E27FC236}">
                <a16:creationId xmlns:a16="http://schemas.microsoft.com/office/drawing/2014/main" id="{BC8DD75B-0DB3-4236-896F-1099C4DA25F9}"/>
              </a:ext>
            </a:extLst>
          </p:cNvPr>
          <p:cNvSpPr>
            <a:spLocks noChangeArrowheads="1"/>
          </p:cNvSpPr>
          <p:nvPr/>
        </p:nvSpPr>
        <p:spPr bwMode="auto">
          <a:xfrm>
            <a:off x="1031566" y="1536150"/>
            <a:ext cx="10128868" cy="492442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en-US" altLang="en-US" sz="1600" b="0" i="0" u="none" strike="noStrike" cap="none" normalizeH="0" baseline="0" dirty="0">
                <a:ln>
                  <a:noFill/>
                </a:ln>
                <a:solidFill>
                  <a:srgbClr val="0D0A0B"/>
                </a:solidFill>
                <a:effectLst/>
                <a:latin typeface="Courier New" panose="02070309020205020404" pitchFamily="49" charset="0"/>
                <a:cs typeface="Courier New" panose="02070309020205020404" pitchFamily="49" charset="0"/>
              </a:rPr>
              <a:t>The </a:t>
            </a:r>
            <a:r>
              <a:rPr kumimoji="0" lang="en-US" altLang="en-US" sz="1600" b="1" i="0" u="none" strike="noStrike" cap="none" normalizeH="0" baseline="0" dirty="0">
                <a:ln>
                  <a:noFill/>
                </a:ln>
                <a:solidFill>
                  <a:srgbClr val="0D0A0B"/>
                </a:solidFill>
                <a:effectLst/>
                <a:latin typeface="Courier New" panose="02070309020205020404" pitchFamily="49" charset="0"/>
                <a:cs typeface="Courier New" panose="02070309020205020404" pitchFamily="49" charset="0"/>
              </a:rPr>
              <a:t>interval </a:t>
            </a:r>
            <a:r>
              <a:rPr kumimoji="0" lang="en-US" altLang="en-US" sz="1600" b="0" i="0" u="none" strike="noStrike" cap="none" normalizeH="0" baseline="0" dirty="0">
                <a:ln>
                  <a:noFill/>
                </a:ln>
                <a:solidFill>
                  <a:srgbClr val="0D0A0B"/>
                </a:solidFill>
                <a:effectLst/>
                <a:latin typeface="Courier New" panose="02070309020205020404" pitchFamily="49" charset="0"/>
                <a:cs typeface="Courier New" panose="02070309020205020404" pitchFamily="49" charset="0"/>
              </a:rPr>
              <a:t>type has an additional option </a:t>
            </a:r>
            <a:r>
              <a:rPr lang="en-US" sz="1600" dirty="0">
                <a:latin typeface="Courier New" panose="02070309020205020404" pitchFamily="49" charset="0"/>
                <a:cs typeface="Courier New" panose="02070309020205020404" pitchFamily="49" charset="0"/>
              </a:rPr>
              <a:t>[ </a:t>
            </a:r>
            <a:r>
              <a:rPr lang="en-US" sz="1600" b="1" i="1" dirty="0">
                <a:latin typeface="Courier New" panose="02070309020205020404" pitchFamily="49" charset="0"/>
                <a:cs typeface="Courier New" panose="02070309020205020404" pitchFamily="49" charset="0"/>
              </a:rPr>
              <a:t>fields</a:t>
            </a:r>
            <a:r>
              <a:rPr lang="en-US" sz="1600" dirty="0">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D0A0B"/>
                </a:solidFill>
                <a:effectLst/>
                <a:latin typeface="Courier New" panose="02070309020205020404" pitchFamily="49" charset="0"/>
                <a:cs typeface="Courier New" panose="02070309020205020404" pitchFamily="49" charset="0"/>
              </a:rPr>
              <a:t>, which is to restrict the set of stored fields by writing one of these phrases:</a:t>
            </a: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a:latin typeface="Courier New" panose="02070309020205020404" pitchFamily="49" charset="0"/>
              <a:cs typeface="Courier New" panose="02070309020205020404" pitchFamily="49" charset="0"/>
            </a:endParaRPr>
          </a:p>
          <a:p>
            <a:pPr lvl="0"/>
            <a:r>
              <a:rPr lang="en-US" altLang="en-US" dirty="0">
                <a:latin typeface="Courier New" panose="02070309020205020404" pitchFamily="49" charset="0"/>
                <a:cs typeface="Courier New" panose="02070309020205020404" pitchFamily="49" charset="0"/>
              </a:rPr>
              <a:t>YEAR</a:t>
            </a:r>
          </a:p>
          <a:p>
            <a:pPr lvl="0"/>
            <a:r>
              <a:rPr lang="en-US" altLang="en-US" dirty="0">
                <a:latin typeface="Courier New" panose="02070309020205020404" pitchFamily="49" charset="0"/>
                <a:cs typeface="Courier New" panose="02070309020205020404" pitchFamily="49" charset="0"/>
              </a:rPr>
              <a:t>MONTH</a:t>
            </a:r>
          </a:p>
          <a:p>
            <a:pPr lvl="0"/>
            <a:r>
              <a:rPr lang="en-US" altLang="en-US" dirty="0">
                <a:latin typeface="Courier New" panose="02070309020205020404" pitchFamily="49" charset="0"/>
                <a:cs typeface="Courier New" panose="02070309020205020404" pitchFamily="49" charset="0"/>
              </a:rPr>
              <a:t>DAY</a:t>
            </a:r>
          </a:p>
          <a:p>
            <a:pPr lvl="0"/>
            <a:r>
              <a:rPr lang="en-US" altLang="en-US" dirty="0">
                <a:latin typeface="Courier New" panose="02070309020205020404" pitchFamily="49" charset="0"/>
                <a:cs typeface="Courier New" panose="02070309020205020404" pitchFamily="49" charset="0"/>
              </a:rPr>
              <a:t>HOUR</a:t>
            </a:r>
          </a:p>
          <a:p>
            <a:pPr lvl="0"/>
            <a:r>
              <a:rPr lang="en-US" altLang="en-US" dirty="0">
                <a:latin typeface="Courier New" panose="02070309020205020404" pitchFamily="49" charset="0"/>
                <a:cs typeface="Courier New" panose="02070309020205020404" pitchFamily="49" charset="0"/>
              </a:rPr>
              <a:t>MINUTE</a:t>
            </a:r>
          </a:p>
          <a:p>
            <a:pPr lvl="0"/>
            <a:r>
              <a:rPr lang="en-US" altLang="en-US" dirty="0">
                <a:latin typeface="Courier New" panose="02070309020205020404" pitchFamily="49" charset="0"/>
                <a:cs typeface="Courier New" panose="02070309020205020404" pitchFamily="49" charset="0"/>
              </a:rPr>
              <a:t>SECOND</a:t>
            </a:r>
          </a:p>
          <a:p>
            <a:pPr lvl="0"/>
            <a:r>
              <a:rPr lang="en-US" altLang="en-US" dirty="0">
                <a:latin typeface="Courier New" panose="02070309020205020404" pitchFamily="49" charset="0"/>
                <a:cs typeface="Courier New" panose="02070309020205020404" pitchFamily="49" charset="0"/>
              </a:rPr>
              <a:t>YEAR TO MONTH</a:t>
            </a:r>
          </a:p>
          <a:p>
            <a:pPr lvl="0"/>
            <a:r>
              <a:rPr lang="en-US" altLang="en-US" dirty="0">
                <a:latin typeface="Courier New" panose="02070309020205020404" pitchFamily="49" charset="0"/>
                <a:cs typeface="Courier New" panose="02070309020205020404" pitchFamily="49" charset="0"/>
              </a:rPr>
              <a:t>DAY TO HOUR</a:t>
            </a:r>
          </a:p>
          <a:p>
            <a:pPr lvl="0"/>
            <a:r>
              <a:rPr lang="en-US" altLang="en-US" dirty="0">
                <a:latin typeface="Courier New" panose="02070309020205020404" pitchFamily="49" charset="0"/>
                <a:cs typeface="Courier New" panose="02070309020205020404" pitchFamily="49" charset="0"/>
              </a:rPr>
              <a:t>DAY TO MINUTE</a:t>
            </a:r>
          </a:p>
          <a:p>
            <a:pPr lvl="0"/>
            <a:r>
              <a:rPr lang="en-US" altLang="en-US" dirty="0">
                <a:latin typeface="Courier New" panose="02070309020205020404" pitchFamily="49" charset="0"/>
                <a:cs typeface="Courier New" panose="02070309020205020404" pitchFamily="49" charset="0"/>
              </a:rPr>
              <a:t>DAY TO SECOND</a:t>
            </a:r>
          </a:p>
          <a:p>
            <a:pPr lvl="0"/>
            <a:r>
              <a:rPr lang="en-US" altLang="en-US" dirty="0">
                <a:latin typeface="Courier New" panose="02070309020205020404" pitchFamily="49" charset="0"/>
                <a:cs typeface="Courier New" panose="02070309020205020404" pitchFamily="49" charset="0"/>
              </a:rPr>
              <a:t>HOUR TO MINUTE</a:t>
            </a:r>
          </a:p>
          <a:p>
            <a:pPr lvl="0"/>
            <a:r>
              <a:rPr lang="en-US" altLang="en-US" dirty="0">
                <a:latin typeface="Courier New" panose="02070309020205020404" pitchFamily="49" charset="0"/>
                <a:cs typeface="Courier New" panose="02070309020205020404" pitchFamily="49" charset="0"/>
              </a:rPr>
              <a:t>HOUR TO SECOND</a:t>
            </a:r>
          </a:p>
          <a:p>
            <a:pPr lvl="0"/>
            <a:r>
              <a:rPr lang="en-US" altLang="en-US" dirty="0">
                <a:latin typeface="Courier New" panose="02070309020205020404" pitchFamily="49" charset="0"/>
                <a:cs typeface="Courier New" panose="02070309020205020404" pitchFamily="49" charset="0"/>
              </a:rPr>
              <a:t>MINUTE TO SECOND</a:t>
            </a:r>
          </a:p>
          <a:p>
            <a:pPr lvl="0"/>
            <a:endPar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lvl="0"/>
            <a:r>
              <a:rPr lang="en-US" altLang="en-US" sz="1600">
                <a:latin typeface="Courier New" panose="02070309020205020404" pitchFamily="49" charset="0"/>
                <a:cs typeface="Courier New" panose="02070309020205020404" pitchFamily="49" charset="0"/>
              </a:rPr>
              <a:t>If </a:t>
            </a:r>
            <a:r>
              <a:rPr lang="en-US" altLang="en-US" sz="1600" dirty="0">
                <a:latin typeface="Courier New" panose="02070309020205020404" pitchFamily="49" charset="0"/>
                <a:cs typeface="Courier New" panose="02070309020205020404" pitchFamily="49" charset="0"/>
              </a:rPr>
              <a:t>both </a:t>
            </a:r>
            <a:r>
              <a:rPr lang="en-US" altLang="en-US" sz="1600" b="1" dirty="0">
                <a:latin typeface="Courier New" panose="02070309020205020404" pitchFamily="49" charset="0"/>
                <a:cs typeface="Courier New" panose="02070309020205020404" pitchFamily="49" charset="0"/>
              </a:rPr>
              <a:t>[fields]</a:t>
            </a:r>
            <a:r>
              <a:rPr lang="en-US" altLang="en-US" sz="1600" dirty="0">
                <a:latin typeface="Courier New" panose="02070309020205020404" pitchFamily="49" charset="0"/>
                <a:cs typeface="Courier New" panose="02070309020205020404" pitchFamily="49" charset="0"/>
              </a:rPr>
              <a:t> and </a:t>
            </a:r>
            <a:r>
              <a:rPr lang="en-US" altLang="en-US" sz="1600" b="1" dirty="0">
                <a:latin typeface="Courier New" panose="02070309020205020404" pitchFamily="49" charset="0"/>
                <a:cs typeface="Courier New" panose="02070309020205020404" pitchFamily="49" charset="0"/>
              </a:rPr>
              <a:t>(p)</a:t>
            </a:r>
            <a:r>
              <a:rPr lang="en-US" altLang="en-US" sz="1600" dirty="0">
                <a:latin typeface="Courier New" panose="02070309020205020404" pitchFamily="49" charset="0"/>
                <a:cs typeface="Courier New" panose="02070309020205020404" pitchFamily="49" charset="0"/>
              </a:rPr>
              <a:t> are specified, the fields must include SECOND, since the precision applies only to the seconds.</a:t>
            </a:r>
            <a:endPar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84631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36CFC0A-8C37-453C-9488-1B30FBC3B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378312-6137-4A73-8856-A2520F7DA586}"/>
              </a:ext>
            </a:extLst>
          </p:cNvPr>
          <p:cNvSpPr>
            <a:spLocks noGrp="1"/>
          </p:cNvSpPr>
          <p:nvPr>
            <p:ph type="title"/>
          </p:nvPr>
        </p:nvSpPr>
        <p:spPr>
          <a:xfrm>
            <a:off x="1382597" y="3424348"/>
            <a:ext cx="9426806" cy="1424410"/>
          </a:xfrm>
        </p:spPr>
        <p:txBody>
          <a:bodyPr vert="horz" lIns="91440" tIns="45720" rIns="91440" bIns="45720" rtlCol="0" anchor="b">
            <a:normAutofit fontScale="90000"/>
          </a:bodyPr>
          <a:lstStyle/>
          <a:p>
            <a:pPr algn="ctr"/>
            <a:r>
              <a:rPr lang="en-US" sz="5400" dirty="0">
                <a:solidFill>
                  <a:srgbClr val="1B1B1B"/>
                </a:solidFill>
                <a:latin typeface="Courier New" panose="02070309020205020404" pitchFamily="49" charset="0"/>
                <a:cs typeface="Courier New" panose="02070309020205020404" pitchFamily="49" charset="0"/>
              </a:rPr>
              <a:t>Why was this important?</a:t>
            </a:r>
          </a:p>
        </p:txBody>
      </p:sp>
      <p:sp>
        <p:nvSpPr>
          <p:cNvPr id="3" name="Content Placeholder 2">
            <a:extLst>
              <a:ext uri="{FF2B5EF4-FFF2-40B4-BE49-F238E27FC236}">
                <a16:creationId xmlns:a16="http://schemas.microsoft.com/office/drawing/2014/main" id="{259634AA-11E2-416D-9B95-F5EB1C448A13}"/>
              </a:ext>
            </a:extLst>
          </p:cNvPr>
          <p:cNvSpPr>
            <a:spLocks noGrp="1"/>
          </p:cNvSpPr>
          <p:nvPr>
            <p:ph idx="1"/>
          </p:nvPr>
        </p:nvSpPr>
        <p:spPr>
          <a:xfrm>
            <a:off x="1382597" y="5339356"/>
            <a:ext cx="9426806" cy="564199"/>
          </a:xfrm>
        </p:spPr>
        <p:txBody>
          <a:bodyPr vert="horz" lIns="91440" tIns="45720" rIns="91440" bIns="45720" rtlCol="0">
            <a:noAutofit/>
          </a:bodyPr>
          <a:lstStyle/>
          <a:p>
            <a:pPr marL="0" indent="0" algn="ctr">
              <a:buNone/>
            </a:pPr>
            <a:r>
              <a:rPr lang="en-US" sz="4000" dirty="0">
                <a:solidFill>
                  <a:srgbClr val="1B1B1B"/>
                </a:solidFill>
                <a:latin typeface="Courier New" panose="02070309020205020404" pitchFamily="49" charset="0"/>
                <a:cs typeface="Courier New" panose="02070309020205020404" pitchFamily="49" charset="0"/>
              </a:rPr>
              <a:t>If it’s not recorded it can’t be selected!</a:t>
            </a:r>
          </a:p>
        </p:txBody>
      </p:sp>
      <p:sp>
        <p:nvSpPr>
          <p:cNvPr id="73" name="Oval 72">
            <a:extLst>
              <a:ext uri="{FF2B5EF4-FFF2-40B4-BE49-F238E27FC236}">
                <a16:creationId xmlns:a16="http://schemas.microsoft.com/office/drawing/2014/main" id="{FBC3EAFD-A275-4F9B-8F62-72B6678F3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8526" y="933319"/>
            <a:ext cx="2463430" cy="2486070"/>
          </a:xfrm>
          <a:prstGeom prst="ellipse">
            <a:avLst/>
          </a:prstGeom>
          <a:solidFill>
            <a:schemeClr val="accent4">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06E64A6D-2B9F-4AAD-AB42-A61BAF01AC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92" y="1268361"/>
            <a:ext cx="1956816" cy="1953058"/>
          </a:xfrm>
          <a:prstGeom prst="ellipse">
            <a:avLst/>
          </a:prstGeom>
          <a:solidFill>
            <a:srgbClr val="FFFFFF"/>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Download Questions Green Question Mark Images Hd Image Clipart PNG ...">
            <a:extLst>
              <a:ext uri="{FF2B5EF4-FFF2-40B4-BE49-F238E27FC236}">
                <a16:creationId xmlns:a16="http://schemas.microsoft.com/office/drawing/2014/main" id="{610A0F79-A622-46C2-9E47-DC1AAF221554}"/>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a:stretch/>
        </p:blipFill>
        <p:spPr bwMode="auto">
          <a:xfrm>
            <a:off x="5181600" y="1330490"/>
            <a:ext cx="1828800" cy="1828800"/>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pic>
        <p:nvPicPr>
          <p:cNvPr id="77" name="Picture 76">
            <a:extLst>
              <a:ext uri="{FF2B5EF4-FFF2-40B4-BE49-F238E27FC236}">
                <a16:creationId xmlns:a16="http://schemas.microsoft.com/office/drawing/2014/main" id="{C51881DD-AD85-41BE-8A49-C2FB45800E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rcRect l="33525" t="5243" r="33525" b="36180"/>
          <a:stretch>
            <a:fillRect/>
          </a:stretch>
        </p:blipFill>
        <p:spPr>
          <a:xfrm>
            <a:off x="4860081" y="896194"/>
            <a:ext cx="2560320" cy="2560320"/>
          </a:xfrm>
          <a:custGeom>
            <a:avLst/>
            <a:gdLst>
              <a:gd name="connsiteX0" fmla="*/ 2008598 w 4017196"/>
              <a:gd name="connsiteY0" fmla="*/ 0 h 4017196"/>
              <a:gd name="connsiteX1" fmla="*/ 4017196 w 4017196"/>
              <a:gd name="connsiteY1" fmla="*/ 2008598 h 4017196"/>
              <a:gd name="connsiteX2" fmla="*/ 2008598 w 4017196"/>
              <a:gd name="connsiteY2" fmla="*/ 4017196 h 4017196"/>
              <a:gd name="connsiteX3" fmla="*/ 0 w 4017196"/>
              <a:gd name="connsiteY3" fmla="*/ 2008598 h 4017196"/>
              <a:gd name="connsiteX4" fmla="*/ 2008598 w 4017196"/>
              <a:gd name="connsiteY4" fmla="*/ 0 h 4017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7196" h="4017196">
                <a:moveTo>
                  <a:pt x="2008598" y="0"/>
                </a:moveTo>
                <a:cubicBezTo>
                  <a:pt x="3117916" y="0"/>
                  <a:pt x="4017196" y="899280"/>
                  <a:pt x="4017196" y="2008598"/>
                </a:cubicBezTo>
                <a:cubicBezTo>
                  <a:pt x="4017196" y="3117916"/>
                  <a:pt x="3117916" y="4017196"/>
                  <a:pt x="2008598" y="4017196"/>
                </a:cubicBezTo>
                <a:cubicBezTo>
                  <a:pt x="899280" y="4017196"/>
                  <a:pt x="0" y="3117916"/>
                  <a:pt x="0" y="2008598"/>
                </a:cubicBezTo>
                <a:cubicBezTo>
                  <a:pt x="0" y="899280"/>
                  <a:pt x="899280" y="0"/>
                  <a:pt x="2008598" y="0"/>
                </a:cubicBezTo>
                <a:close/>
              </a:path>
            </a:pathLst>
          </a:custGeom>
        </p:spPr>
      </p:pic>
      <p:cxnSp>
        <p:nvCxnSpPr>
          <p:cNvPr id="79" name="Straight Connector 78">
            <a:extLst>
              <a:ext uri="{FF2B5EF4-FFF2-40B4-BE49-F238E27FC236}">
                <a16:creationId xmlns:a16="http://schemas.microsoft.com/office/drawing/2014/main" id="{9AD20FE8-ED02-4CDE-83B1-A1436305C3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75960" y="4971278"/>
            <a:ext cx="640080" cy="0"/>
          </a:xfrm>
          <a:prstGeom prst="line">
            <a:avLst/>
          </a:prstGeom>
          <a:ln w="28575">
            <a:solidFill>
              <a:srgbClr val="40404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54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78312-6137-4A73-8856-A2520F7DA586}"/>
              </a:ext>
            </a:extLst>
          </p:cNvPr>
          <p:cNvSpPr>
            <a:spLocks noGrp="1"/>
          </p:cNvSpPr>
          <p:nvPr>
            <p:ph type="title"/>
          </p:nvPr>
        </p:nvSpPr>
        <p:spPr>
          <a:xfrm>
            <a:off x="1382597" y="3424348"/>
            <a:ext cx="9426806" cy="1424410"/>
          </a:xfrm>
        </p:spPr>
        <p:txBody>
          <a:bodyPr vert="horz" lIns="91440" tIns="45720" rIns="91440" bIns="45720" rtlCol="0" anchor="b">
            <a:normAutofit fontScale="90000"/>
          </a:bodyPr>
          <a:lstStyle/>
          <a:p>
            <a:pPr algn="ctr"/>
            <a:r>
              <a:rPr lang="en-US" sz="5400" dirty="0">
                <a:solidFill>
                  <a:srgbClr val="1B1B1B"/>
                </a:solidFill>
                <a:latin typeface="Courier New" panose="02070309020205020404" pitchFamily="49" charset="0"/>
                <a:cs typeface="Courier New" panose="02070309020205020404" pitchFamily="49" charset="0"/>
              </a:rPr>
              <a:t>What do I need for this application?</a:t>
            </a:r>
          </a:p>
        </p:txBody>
      </p:sp>
      <p:sp>
        <p:nvSpPr>
          <p:cNvPr id="3" name="Content Placeholder 2">
            <a:extLst>
              <a:ext uri="{FF2B5EF4-FFF2-40B4-BE49-F238E27FC236}">
                <a16:creationId xmlns:a16="http://schemas.microsoft.com/office/drawing/2014/main" id="{259634AA-11E2-416D-9B95-F5EB1C448A13}"/>
              </a:ext>
            </a:extLst>
          </p:cNvPr>
          <p:cNvSpPr>
            <a:spLocks noGrp="1"/>
          </p:cNvSpPr>
          <p:nvPr>
            <p:ph idx="1"/>
          </p:nvPr>
        </p:nvSpPr>
        <p:spPr>
          <a:xfrm>
            <a:off x="1382597" y="5046393"/>
            <a:ext cx="9426806" cy="564199"/>
          </a:xfrm>
        </p:spPr>
        <p:txBody>
          <a:bodyPr vert="horz" lIns="91440" tIns="45720" rIns="91440" bIns="45720" rtlCol="0">
            <a:noAutofit/>
          </a:bodyPr>
          <a:lstStyle/>
          <a:p>
            <a:pPr marL="0" indent="0" algn="ctr">
              <a:buNone/>
            </a:pPr>
            <a:r>
              <a:rPr lang="en-US" sz="4000" dirty="0">
                <a:solidFill>
                  <a:srgbClr val="1B1B1B"/>
                </a:solidFill>
                <a:latin typeface="Courier New" panose="02070309020205020404" pitchFamily="49" charset="0"/>
                <a:cs typeface="Courier New" panose="02070309020205020404" pitchFamily="49" charset="0"/>
              </a:rPr>
              <a:t>Usually a timestamp is enough with </a:t>
            </a:r>
            <a:r>
              <a:rPr lang="en-US" sz="4000" dirty="0" err="1">
                <a:solidFill>
                  <a:srgbClr val="1B1B1B"/>
                </a:solidFill>
                <a:latin typeface="Courier New" panose="02070309020205020404" pitchFamily="49" charset="0"/>
                <a:cs typeface="Courier New" panose="02070309020205020404" pitchFamily="49" charset="0"/>
              </a:rPr>
              <a:t>tz</a:t>
            </a:r>
            <a:r>
              <a:rPr lang="en-US" sz="4000" dirty="0">
                <a:solidFill>
                  <a:srgbClr val="1B1B1B"/>
                </a:solidFill>
                <a:latin typeface="Courier New" panose="02070309020205020404" pitchFamily="49" charset="0"/>
                <a:cs typeface="Courier New" panose="02070309020205020404" pitchFamily="49" charset="0"/>
              </a:rPr>
              <a:t> is enough to derive other values</a:t>
            </a:r>
          </a:p>
        </p:txBody>
      </p:sp>
      <p:pic>
        <p:nvPicPr>
          <p:cNvPr id="5122" name="Picture 2" descr="Download Questions Green Question Mark Images Hd Image Clipart PNG ...">
            <a:extLst>
              <a:ext uri="{FF2B5EF4-FFF2-40B4-BE49-F238E27FC236}">
                <a16:creationId xmlns:a16="http://schemas.microsoft.com/office/drawing/2014/main" id="{610A0F79-A622-46C2-9E47-DC1AAF221554}"/>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a:stretch/>
        </p:blipFill>
        <p:spPr bwMode="auto">
          <a:xfrm>
            <a:off x="5181600" y="1330490"/>
            <a:ext cx="1828800" cy="1828800"/>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07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88032-0A35-4119-9DC7-22FA6B8E9797}"/>
              </a:ext>
            </a:extLst>
          </p:cNvPr>
          <p:cNvSpPr>
            <a:spLocks noGrp="1"/>
          </p:cNvSpPr>
          <p:nvPr>
            <p:ph type="title"/>
          </p:nvPr>
        </p:nvSpPr>
        <p:spPr>
          <a:solidFill>
            <a:schemeClr val="accent2">
              <a:lumMod val="60000"/>
              <a:lumOff val="40000"/>
            </a:schemeClr>
          </a:solidFill>
        </p:spPr>
        <p:txBody>
          <a:bodyPr/>
          <a:lstStyle/>
          <a:p>
            <a:r>
              <a:rPr lang="en-US" dirty="0"/>
              <a:t>What time is it?</a:t>
            </a:r>
          </a:p>
        </p:txBody>
      </p:sp>
      <p:sp>
        <p:nvSpPr>
          <p:cNvPr id="3" name="Content Placeholder 2">
            <a:extLst>
              <a:ext uri="{FF2B5EF4-FFF2-40B4-BE49-F238E27FC236}">
                <a16:creationId xmlns:a16="http://schemas.microsoft.com/office/drawing/2014/main" id="{8656073D-84FA-4E86-8A41-365BD88E422A}"/>
              </a:ext>
            </a:extLst>
          </p:cNvPr>
          <p:cNvSpPr>
            <a:spLocks noGrp="1"/>
          </p:cNvSpPr>
          <p:nvPr>
            <p:ph idx="1"/>
          </p:nvPr>
        </p:nvSpPr>
        <p:spPr/>
        <p:txBody>
          <a:bodyPr>
            <a:normAutofit fontScale="92500" lnSpcReduction="20000"/>
          </a:bodyPr>
          <a:lstStyle/>
          <a:p>
            <a:r>
              <a:rPr lang="en-US" dirty="0" err="1"/>
              <a:t>clock_timestamp</a:t>
            </a:r>
            <a:r>
              <a:rPr lang="en-US" dirty="0"/>
              <a:t>() </a:t>
            </a:r>
          </a:p>
          <a:p>
            <a:r>
              <a:rPr lang="en-US" dirty="0" err="1"/>
              <a:t>current_date</a:t>
            </a:r>
            <a:endParaRPr lang="en-US" dirty="0"/>
          </a:p>
          <a:p>
            <a:r>
              <a:rPr lang="en-US" dirty="0" err="1"/>
              <a:t>current_time</a:t>
            </a:r>
            <a:endParaRPr lang="en-US" dirty="0"/>
          </a:p>
          <a:p>
            <a:r>
              <a:rPr lang="en-US" dirty="0" err="1"/>
              <a:t>current_timestamp</a:t>
            </a:r>
            <a:endParaRPr lang="en-US" dirty="0"/>
          </a:p>
          <a:p>
            <a:r>
              <a:rPr lang="en-US" dirty="0" err="1"/>
              <a:t>Localtime</a:t>
            </a:r>
            <a:endParaRPr lang="en-US" dirty="0"/>
          </a:p>
          <a:p>
            <a:r>
              <a:rPr lang="en-US" dirty="0" err="1"/>
              <a:t>Localtimestamp</a:t>
            </a:r>
            <a:endParaRPr lang="en-US" dirty="0"/>
          </a:p>
          <a:p>
            <a:r>
              <a:rPr lang="en-US" dirty="0"/>
              <a:t>now()</a:t>
            </a:r>
          </a:p>
          <a:p>
            <a:r>
              <a:rPr lang="en-US" dirty="0" err="1"/>
              <a:t>statement_timestamp</a:t>
            </a:r>
            <a:r>
              <a:rPr lang="en-US" dirty="0"/>
              <a:t>()</a:t>
            </a:r>
          </a:p>
          <a:p>
            <a:r>
              <a:rPr lang="en-US" dirty="0" err="1"/>
              <a:t>timeofday</a:t>
            </a:r>
            <a:r>
              <a:rPr lang="en-US" dirty="0"/>
              <a:t>()</a:t>
            </a:r>
          </a:p>
          <a:p>
            <a:r>
              <a:rPr lang="en-US" dirty="0" err="1"/>
              <a:t>transaction_timestamp</a:t>
            </a:r>
            <a:r>
              <a:rPr lang="en-US" dirty="0"/>
              <a:t>()	</a:t>
            </a:r>
          </a:p>
          <a:p>
            <a:endParaRPr lang="en-US" dirty="0"/>
          </a:p>
        </p:txBody>
      </p:sp>
    </p:spTree>
    <p:extLst>
      <p:ext uri="{BB962C8B-B14F-4D97-AF65-F5344CB8AC3E}">
        <p14:creationId xmlns:p14="http://schemas.microsoft.com/office/powerpoint/2010/main" val="4200978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88032-0A35-4119-9DC7-22FA6B8E9797}"/>
              </a:ext>
            </a:extLst>
          </p:cNvPr>
          <p:cNvSpPr>
            <a:spLocks noGrp="1"/>
          </p:cNvSpPr>
          <p:nvPr>
            <p:ph type="title"/>
          </p:nvPr>
        </p:nvSpPr>
        <p:spPr>
          <a:solidFill>
            <a:schemeClr val="accent2">
              <a:lumMod val="60000"/>
              <a:lumOff val="40000"/>
            </a:schemeClr>
          </a:solidFill>
        </p:spPr>
        <p:txBody>
          <a:bodyPr/>
          <a:lstStyle/>
          <a:p>
            <a:r>
              <a:rPr lang="en-US" dirty="0"/>
              <a:t>Age and interval</a:t>
            </a:r>
          </a:p>
        </p:txBody>
      </p:sp>
      <p:sp>
        <p:nvSpPr>
          <p:cNvPr id="3" name="Content Placeholder 2">
            <a:extLst>
              <a:ext uri="{FF2B5EF4-FFF2-40B4-BE49-F238E27FC236}">
                <a16:creationId xmlns:a16="http://schemas.microsoft.com/office/drawing/2014/main" id="{8656073D-84FA-4E86-8A41-365BD88E422A}"/>
              </a:ext>
            </a:extLst>
          </p:cNvPr>
          <p:cNvSpPr>
            <a:spLocks noGrp="1"/>
          </p:cNvSpPr>
          <p:nvPr>
            <p:ph idx="1"/>
          </p:nvPr>
        </p:nvSpPr>
        <p:spPr/>
        <p:txBody>
          <a:bodyPr/>
          <a:lstStyle/>
          <a:p>
            <a:r>
              <a:rPr lang="en-US" dirty="0"/>
              <a:t>age(timestamp)</a:t>
            </a:r>
          </a:p>
          <a:p>
            <a:r>
              <a:rPr lang="en-US" dirty="0"/>
              <a:t>age(timestamp, timestamp)</a:t>
            </a:r>
          </a:p>
          <a:p>
            <a:endParaRPr lang="en-US" dirty="0"/>
          </a:p>
        </p:txBody>
      </p:sp>
    </p:spTree>
    <p:extLst>
      <p:ext uri="{BB962C8B-B14F-4D97-AF65-F5344CB8AC3E}">
        <p14:creationId xmlns:p14="http://schemas.microsoft.com/office/powerpoint/2010/main" val="3504110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88032-0A35-4119-9DC7-22FA6B8E9797}"/>
              </a:ext>
            </a:extLst>
          </p:cNvPr>
          <p:cNvSpPr>
            <a:spLocks noGrp="1"/>
          </p:cNvSpPr>
          <p:nvPr>
            <p:ph type="title"/>
          </p:nvPr>
        </p:nvSpPr>
        <p:spPr>
          <a:solidFill>
            <a:schemeClr val="accent2">
              <a:lumMod val="60000"/>
              <a:lumOff val="40000"/>
            </a:schemeClr>
          </a:solidFill>
        </p:spPr>
        <p:txBody>
          <a:bodyPr/>
          <a:lstStyle/>
          <a:p>
            <a:r>
              <a:rPr lang="en-US" dirty="0"/>
              <a:t>Edit selection</a:t>
            </a:r>
          </a:p>
        </p:txBody>
      </p:sp>
      <p:sp>
        <p:nvSpPr>
          <p:cNvPr id="3" name="Content Placeholder 2">
            <a:extLst>
              <a:ext uri="{FF2B5EF4-FFF2-40B4-BE49-F238E27FC236}">
                <a16:creationId xmlns:a16="http://schemas.microsoft.com/office/drawing/2014/main" id="{8656073D-84FA-4E86-8A41-365BD88E422A}"/>
              </a:ext>
            </a:extLst>
          </p:cNvPr>
          <p:cNvSpPr>
            <a:spLocks noGrp="1"/>
          </p:cNvSpPr>
          <p:nvPr>
            <p:ph idx="1"/>
          </p:nvPr>
        </p:nvSpPr>
        <p:spPr/>
        <p:txBody>
          <a:bodyPr>
            <a:normAutofit lnSpcReduction="10000"/>
          </a:bodyPr>
          <a:lstStyle/>
          <a:p>
            <a:r>
              <a:rPr lang="en-US" dirty="0" err="1"/>
              <a:t>date_part</a:t>
            </a:r>
            <a:r>
              <a:rPr lang="en-US" dirty="0"/>
              <a:t>(text, timestamp)</a:t>
            </a:r>
          </a:p>
          <a:p>
            <a:r>
              <a:rPr lang="en-US" dirty="0" err="1"/>
              <a:t>date_part</a:t>
            </a:r>
            <a:r>
              <a:rPr lang="en-US" dirty="0"/>
              <a:t>(text, interval)</a:t>
            </a:r>
          </a:p>
          <a:p>
            <a:r>
              <a:rPr lang="en-US" dirty="0" err="1"/>
              <a:t>date_trunc</a:t>
            </a:r>
            <a:r>
              <a:rPr lang="en-US" dirty="0"/>
              <a:t>(text, timestamp)</a:t>
            </a:r>
          </a:p>
          <a:p>
            <a:r>
              <a:rPr lang="en-US" dirty="0" err="1"/>
              <a:t>date_trunc</a:t>
            </a:r>
            <a:r>
              <a:rPr lang="en-US" dirty="0"/>
              <a:t>(text, interval)</a:t>
            </a:r>
          </a:p>
          <a:p>
            <a:r>
              <a:rPr lang="en-US" dirty="0"/>
              <a:t>extract(field from timestamp)</a:t>
            </a:r>
          </a:p>
          <a:p>
            <a:r>
              <a:rPr lang="en-US" dirty="0"/>
              <a:t>extract(field from interval)</a:t>
            </a:r>
          </a:p>
          <a:p>
            <a:r>
              <a:rPr lang="en-US" dirty="0" err="1"/>
              <a:t>justify_days</a:t>
            </a:r>
            <a:r>
              <a:rPr lang="en-US" dirty="0"/>
              <a:t>(interval)</a:t>
            </a:r>
          </a:p>
          <a:p>
            <a:r>
              <a:rPr lang="en-US" dirty="0" err="1"/>
              <a:t>justify_hours</a:t>
            </a:r>
            <a:r>
              <a:rPr lang="en-US" dirty="0"/>
              <a:t>(interval)</a:t>
            </a:r>
          </a:p>
          <a:p>
            <a:r>
              <a:rPr lang="en-US" dirty="0" err="1"/>
              <a:t>justify_interval</a:t>
            </a:r>
            <a:r>
              <a:rPr lang="en-US" dirty="0"/>
              <a:t>(interval)</a:t>
            </a:r>
          </a:p>
        </p:txBody>
      </p:sp>
    </p:spTree>
    <p:extLst>
      <p:ext uri="{BB962C8B-B14F-4D97-AF65-F5344CB8AC3E}">
        <p14:creationId xmlns:p14="http://schemas.microsoft.com/office/powerpoint/2010/main" val="986528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52A4B-67D6-4AEF-B487-CE5E107CF63C}"/>
              </a:ext>
            </a:extLst>
          </p:cNvPr>
          <p:cNvSpPr>
            <a:spLocks noGrp="1"/>
          </p:cNvSpPr>
          <p:nvPr>
            <p:ph type="title"/>
          </p:nvPr>
        </p:nvSpPr>
        <p:spPr>
          <a:solidFill>
            <a:schemeClr val="accent2">
              <a:lumMod val="60000"/>
              <a:lumOff val="40000"/>
            </a:schemeClr>
          </a:solidFill>
        </p:spPr>
        <p:txBody>
          <a:bodyPr/>
          <a:lstStyle/>
          <a:p>
            <a:r>
              <a:rPr lang="en-US" dirty="0"/>
              <a:t>Test Bool</a:t>
            </a:r>
          </a:p>
        </p:txBody>
      </p:sp>
      <p:sp>
        <p:nvSpPr>
          <p:cNvPr id="3" name="Content Placeholder 2">
            <a:extLst>
              <a:ext uri="{FF2B5EF4-FFF2-40B4-BE49-F238E27FC236}">
                <a16:creationId xmlns:a16="http://schemas.microsoft.com/office/drawing/2014/main" id="{EA2561B4-DD47-4A30-9988-F1B56987E0DA}"/>
              </a:ext>
            </a:extLst>
          </p:cNvPr>
          <p:cNvSpPr>
            <a:spLocks noGrp="1"/>
          </p:cNvSpPr>
          <p:nvPr>
            <p:ph idx="1"/>
          </p:nvPr>
        </p:nvSpPr>
        <p:spPr/>
        <p:txBody>
          <a:bodyPr/>
          <a:lstStyle/>
          <a:p>
            <a:r>
              <a:rPr lang="en-US" dirty="0" err="1"/>
              <a:t>isfinite</a:t>
            </a:r>
            <a:r>
              <a:rPr lang="en-US" dirty="0"/>
              <a:t>(date)</a:t>
            </a:r>
          </a:p>
          <a:p>
            <a:r>
              <a:rPr lang="en-US" dirty="0" err="1"/>
              <a:t>isfinite</a:t>
            </a:r>
            <a:r>
              <a:rPr lang="en-US" dirty="0"/>
              <a:t>(timestamp)</a:t>
            </a:r>
          </a:p>
          <a:p>
            <a:r>
              <a:rPr lang="en-US" dirty="0" err="1"/>
              <a:t>isfinite</a:t>
            </a:r>
            <a:r>
              <a:rPr lang="en-US" dirty="0"/>
              <a:t>(interval)</a:t>
            </a:r>
          </a:p>
        </p:txBody>
      </p:sp>
    </p:spTree>
    <p:extLst>
      <p:ext uri="{BB962C8B-B14F-4D97-AF65-F5344CB8AC3E}">
        <p14:creationId xmlns:p14="http://schemas.microsoft.com/office/powerpoint/2010/main" val="3935330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52A4B-67D6-4AEF-B487-CE5E107CF63C}"/>
              </a:ext>
            </a:extLst>
          </p:cNvPr>
          <p:cNvSpPr>
            <a:spLocks noGrp="1"/>
          </p:cNvSpPr>
          <p:nvPr>
            <p:ph type="title"/>
          </p:nvPr>
        </p:nvSpPr>
        <p:spPr>
          <a:solidFill>
            <a:schemeClr val="accent2">
              <a:lumMod val="60000"/>
              <a:lumOff val="40000"/>
            </a:schemeClr>
          </a:solidFill>
        </p:spPr>
        <p:txBody>
          <a:bodyPr/>
          <a:lstStyle/>
          <a:p>
            <a:r>
              <a:rPr lang="en-US" dirty="0"/>
              <a:t>Make it so</a:t>
            </a:r>
          </a:p>
        </p:txBody>
      </p:sp>
      <p:sp>
        <p:nvSpPr>
          <p:cNvPr id="3" name="Content Placeholder 2">
            <a:extLst>
              <a:ext uri="{FF2B5EF4-FFF2-40B4-BE49-F238E27FC236}">
                <a16:creationId xmlns:a16="http://schemas.microsoft.com/office/drawing/2014/main" id="{EA2561B4-DD47-4A30-9988-F1B56987E0DA}"/>
              </a:ext>
            </a:extLst>
          </p:cNvPr>
          <p:cNvSpPr>
            <a:spLocks noGrp="1"/>
          </p:cNvSpPr>
          <p:nvPr>
            <p:ph idx="1"/>
          </p:nvPr>
        </p:nvSpPr>
        <p:spPr/>
        <p:txBody>
          <a:bodyPr/>
          <a:lstStyle/>
          <a:p>
            <a:r>
              <a:rPr lang="en-US" dirty="0" err="1"/>
              <a:t>make_date</a:t>
            </a:r>
            <a:r>
              <a:rPr lang="en-US" dirty="0"/>
              <a:t>(year int, month int, day int)</a:t>
            </a:r>
          </a:p>
          <a:p>
            <a:r>
              <a:rPr lang="en-US" dirty="0" err="1"/>
              <a:t>make_interval</a:t>
            </a:r>
            <a:r>
              <a:rPr lang="en-US" dirty="0"/>
              <a:t>(years int DEFAULT 0, months int DEFAULT 0, weeks int DEFAULT 0, days int DEFAULT 0, hours int DEFAULT 0, mins int DEFAULT 0, secs double precision DEFAULT 0.0)</a:t>
            </a:r>
          </a:p>
          <a:p>
            <a:r>
              <a:rPr lang="en-US" dirty="0" err="1"/>
              <a:t>make_time</a:t>
            </a:r>
            <a:r>
              <a:rPr lang="en-US" dirty="0"/>
              <a:t>(hour int, min int, sec double precision)</a:t>
            </a:r>
          </a:p>
          <a:p>
            <a:r>
              <a:rPr lang="en-US" dirty="0" err="1"/>
              <a:t>make_timestamptz</a:t>
            </a:r>
            <a:r>
              <a:rPr lang="en-US" dirty="0"/>
              <a:t>(year int, month int, day int, hour int, min int, sec double precision, [ </a:t>
            </a:r>
            <a:r>
              <a:rPr lang="en-US" dirty="0" err="1"/>
              <a:t>timezone</a:t>
            </a:r>
            <a:r>
              <a:rPr lang="en-US" dirty="0"/>
              <a:t> text ])</a:t>
            </a:r>
          </a:p>
        </p:txBody>
      </p:sp>
    </p:spTree>
    <p:extLst>
      <p:ext uri="{BB962C8B-B14F-4D97-AF65-F5344CB8AC3E}">
        <p14:creationId xmlns:p14="http://schemas.microsoft.com/office/powerpoint/2010/main" val="151265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A0D02-8257-4FA5-8CEE-FB527CB8DAA7}"/>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E4E1E207-F54D-48C1-8C57-B4793336C71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59351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32065-F94F-44CC-909D-3FEE483545B0}"/>
              </a:ext>
            </a:extLst>
          </p:cNvPr>
          <p:cNvSpPr>
            <a:spLocks noGrp="1"/>
          </p:cNvSpPr>
          <p:nvPr>
            <p:ph type="title"/>
          </p:nvPr>
        </p:nvSpPr>
        <p:spPr/>
        <p:txBody>
          <a:bodyPr/>
          <a:lstStyle/>
          <a:p>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ECD71E81-4C52-47F5-AB09-7340EB3AE8E6}"/>
              </a:ext>
            </a:extLst>
          </p:cNvPr>
          <p:cNvSpPr>
            <a:spLocks noGrp="1"/>
          </p:cNvSpPr>
          <p:nvPr>
            <p:ph idx="1"/>
          </p:nvPr>
        </p:nvSpPr>
        <p:spPr/>
        <p:txBody>
          <a:bodyPr>
            <a:normAutofit/>
          </a:bodyPr>
          <a:lstStyle/>
          <a:p>
            <a:r>
              <a:rPr lang="en-US" dirty="0">
                <a:latin typeface="Courier New" panose="02070309020205020404" pitchFamily="49" charset="0"/>
                <a:cs typeface="Courier New" panose="02070309020205020404" pitchFamily="49" charset="0"/>
              </a:rPr>
              <a:t>Information about the data types you can use when creating a table or database can be found below</a:t>
            </a:r>
          </a:p>
          <a:p>
            <a:r>
              <a:rPr lang="en-US" dirty="0">
                <a:latin typeface="Courier New" panose="02070309020205020404" pitchFamily="49" charset="0"/>
                <a:cs typeface="Courier New" panose="02070309020205020404" pitchFamily="49" charset="0"/>
                <a:hlinkClick r:id="rId2"/>
              </a:rPr>
              <a:t>https://www.postgresql.org/docs/12/datatype-datetime.html</a:t>
            </a: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56603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645863A0-0EBC-4C9B-958B-06AD3E75BB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81807" y="2056720"/>
            <a:ext cx="9473046"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0D322B9-7620-4540-9A68-BCFE0EDB327E}"/>
              </a:ext>
            </a:extLst>
          </p:cNvPr>
          <p:cNvSpPr>
            <a:spLocks noGrp="1"/>
          </p:cNvSpPr>
          <p:nvPr>
            <p:ph idx="1"/>
          </p:nvPr>
        </p:nvSpPr>
        <p:spPr>
          <a:xfrm>
            <a:off x="1591332" y="4862623"/>
            <a:ext cx="9473047" cy="1326695"/>
          </a:xfrm>
        </p:spPr>
        <p:txBody>
          <a:bodyPr>
            <a:noAutofit/>
          </a:bodyPr>
          <a:lstStyle/>
          <a:p>
            <a:r>
              <a:rPr lang="en-US" sz="2000" dirty="0">
                <a:latin typeface="Courier New" panose="02070309020205020404" pitchFamily="49" charset="0"/>
                <a:cs typeface="Courier New" panose="02070309020205020404" pitchFamily="49" charset="0"/>
              </a:rPr>
              <a:t>\c </a:t>
            </a:r>
            <a:r>
              <a:rPr lang="en-US" sz="2000" dirty="0" err="1">
                <a:latin typeface="Courier New" panose="02070309020205020404" pitchFamily="49" charset="0"/>
                <a:cs typeface="Courier New" panose="02070309020205020404" pitchFamily="49" charset="0"/>
              </a:rPr>
              <a:t>database_name</a:t>
            </a:r>
            <a:r>
              <a:rPr lang="en-US" sz="2000" dirty="0">
                <a:latin typeface="Courier New" panose="02070309020205020404" pitchFamily="49" charset="0"/>
                <a:cs typeface="Courier New" panose="02070309020205020404" pitchFamily="49" charset="0"/>
              </a:rPr>
              <a:t> -&gt; connects to database</a:t>
            </a:r>
          </a:p>
          <a:p>
            <a:r>
              <a:rPr lang="en-US" sz="2000" dirty="0">
                <a:latin typeface="Courier New" panose="02070309020205020404" pitchFamily="49" charset="0"/>
                <a:cs typeface="Courier New" panose="02070309020205020404" pitchFamily="49" charset="0"/>
              </a:rPr>
              <a:t>\dt -&gt; provides list of tables in database</a:t>
            </a:r>
          </a:p>
          <a:p>
            <a:r>
              <a:rPr lang="en-US" sz="2000" dirty="0">
                <a:latin typeface="Courier New" panose="02070309020205020404" pitchFamily="49" charset="0"/>
                <a:cs typeface="Courier New" panose="02070309020205020404" pitchFamily="49" charset="0"/>
              </a:rPr>
              <a:t>\d </a:t>
            </a:r>
            <a:r>
              <a:rPr lang="en-US" sz="2000" dirty="0" err="1">
                <a:latin typeface="Courier New" panose="02070309020205020404" pitchFamily="49" charset="0"/>
                <a:cs typeface="Courier New" panose="02070309020205020404" pitchFamily="49" charset="0"/>
              </a:rPr>
              <a:t>table_name</a:t>
            </a:r>
            <a:r>
              <a:rPr lang="en-US" sz="2000" dirty="0">
                <a:latin typeface="Courier New" panose="02070309020205020404" pitchFamily="49" charset="0"/>
                <a:cs typeface="Courier New" panose="02070309020205020404" pitchFamily="49" charset="0"/>
              </a:rPr>
              <a:t> -&gt; describes columns, data types, and indexes</a:t>
            </a:r>
          </a:p>
          <a:p>
            <a:r>
              <a:rPr lang="en-US" sz="2000" dirty="0">
                <a:latin typeface="Courier New" panose="02070309020205020404" pitchFamily="49" charset="0"/>
                <a:cs typeface="Courier New" panose="02070309020205020404" pitchFamily="49" charset="0"/>
              </a:rPr>
              <a:t>\d+ </a:t>
            </a:r>
            <a:r>
              <a:rPr lang="en-US" sz="2000" dirty="0" err="1">
                <a:latin typeface="Courier New" panose="02070309020205020404" pitchFamily="49" charset="0"/>
                <a:cs typeface="Courier New" panose="02070309020205020404" pitchFamily="49" charset="0"/>
              </a:rPr>
              <a:t>table_name</a:t>
            </a:r>
            <a:r>
              <a:rPr lang="en-US" sz="2000" dirty="0">
                <a:latin typeface="Courier New" panose="02070309020205020404" pitchFamily="49" charset="0"/>
                <a:cs typeface="Courier New" panose="02070309020205020404" pitchFamily="49" charset="0"/>
              </a:rPr>
              <a:t> -&gt; describes columns, datatypes, indexes, storage type, stats target and description for a table </a:t>
            </a:r>
          </a:p>
        </p:txBody>
      </p:sp>
      <p:pic>
        <p:nvPicPr>
          <p:cNvPr id="6" name="Picture 5">
            <a:extLst>
              <a:ext uri="{FF2B5EF4-FFF2-40B4-BE49-F238E27FC236}">
                <a16:creationId xmlns:a16="http://schemas.microsoft.com/office/drawing/2014/main" id="{0DBB005F-69E4-4F64-82B0-F58ECE889E97}"/>
              </a:ext>
            </a:extLst>
          </p:cNvPr>
          <p:cNvPicPr>
            <a:picLocks noChangeAspect="1"/>
          </p:cNvPicPr>
          <p:nvPr/>
        </p:nvPicPr>
        <p:blipFill>
          <a:blip r:embed="rId2"/>
          <a:stretch>
            <a:fillRect/>
          </a:stretch>
        </p:blipFill>
        <p:spPr>
          <a:xfrm>
            <a:off x="1591332" y="2276198"/>
            <a:ext cx="9473046" cy="2320895"/>
          </a:xfrm>
          <a:prstGeom prst="rect">
            <a:avLst/>
          </a:prstGeom>
        </p:spPr>
      </p:pic>
      <p:sp>
        <p:nvSpPr>
          <p:cNvPr id="18" name="Content Placeholder 2">
            <a:extLst>
              <a:ext uri="{FF2B5EF4-FFF2-40B4-BE49-F238E27FC236}">
                <a16:creationId xmlns:a16="http://schemas.microsoft.com/office/drawing/2014/main" id="{09985E73-8EEA-4A1B-BFCC-C971A6BA750E}"/>
              </a:ext>
            </a:extLst>
          </p:cNvPr>
          <p:cNvSpPr txBox="1">
            <a:spLocks/>
          </p:cNvSpPr>
          <p:nvPr/>
        </p:nvSpPr>
        <p:spPr>
          <a:xfrm>
            <a:off x="1488118" y="1535456"/>
            <a:ext cx="9679474" cy="4599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Courier New" panose="02070309020205020404" pitchFamily="49" charset="0"/>
                <a:cs typeface="Courier New" panose="02070309020205020404" pitchFamily="49" charset="0"/>
              </a:rPr>
              <a:t>Data Types in SQL BASH</a:t>
            </a:r>
          </a:p>
        </p:txBody>
      </p:sp>
    </p:spTree>
    <p:extLst>
      <p:ext uri="{BB962C8B-B14F-4D97-AF65-F5344CB8AC3E}">
        <p14:creationId xmlns:p14="http://schemas.microsoft.com/office/powerpoint/2010/main" val="82276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09985E73-8EEA-4A1B-BFCC-C971A6BA750E}"/>
              </a:ext>
            </a:extLst>
          </p:cNvPr>
          <p:cNvSpPr txBox="1">
            <a:spLocks/>
          </p:cNvSpPr>
          <p:nvPr/>
        </p:nvSpPr>
        <p:spPr>
          <a:xfrm>
            <a:off x="1451579" y="950397"/>
            <a:ext cx="9603274" cy="1012662"/>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en-US" sz="2400" kern="1200" dirty="0">
                <a:solidFill>
                  <a:schemeClr val="tx1"/>
                </a:solidFill>
                <a:latin typeface="Courier New" panose="02070309020205020404" pitchFamily="49" charset="0"/>
                <a:ea typeface="+mj-ea"/>
                <a:cs typeface="Courier New" panose="02070309020205020404" pitchFamily="49" charset="0"/>
              </a:rPr>
              <a:t>Data Types </a:t>
            </a:r>
            <a:r>
              <a:rPr lang="en-US" sz="2400" kern="1200" dirty="0" err="1">
                <a:solidFill>
                  <a:schemeClr val="tx1"/>
                </a:solidFill>
                <a:latin typeface="Courier New" panose="02070309020205020404" pitchFamily="49" charset="0"/>
                <a:ea typeface="+mj-ea"/>
                <a:cs typeface="Courier New" panose="02070309020205020404" pitchFamily="49" charset="0"/>
              </a:rPr>
              <a:t>pgAdmin</a:t>
            </a:r>
            <a:endParaRPr lang="en-US" sz="2400" kern="1200" dirty="0">
              <a:solidFill>
                <a:schemeClr val="tx1"/>
              </a:solidFill>
              <a:latin typeface="Courier New" panose="02070309020205020404" pitchFamily="49" charset="0"/>
              <a:ea typeface="+mj-ea"/>
              <a:cs typeface="Courier New" panose="02070309020205020404" pitchFamily="49" charset="0"/>
            </a:endParaRPr>
          </a:p>
        </p:txBody>
      </p:sp>
      <p:cxnSp>
        <p:nvCxnSpPr>
          <p:cNvPr id="28" name="Straight Connector 27">
            <a:extLst>
              <a:ext uri="{FF2B5EF4-FFF2-40B4-BE49-F238E27FC236}">
                <a16:creationId xmlns:a16="http://schemas.microsoft.com/office/drawing/2014/main" id="{645863A0-0EBC-4C9B-958B-06AD3E75BB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81807" y="2056720"/>
            <a:ext cx="9473046"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0D322B9-7620-4540-9A68-BCFE0EDB327E}"/>
              </a:ext>
            </a:extLst>
          </p:cNvPr>
          <p:cNvSpPr>
            <a:spLocks noGrp="1"/>
          </p:cNvSpPr>
          <p:nvPr>
            <p:ph idx="1"/>
          </p:nvPr>
        </p:nvSpPr>
        <p:spPr>
          <a:xfrm>
            <a:off x="1451579" y="5207904"/>
            <a:ext cx="9603274" cy="586499"/>
          </a:xfrm>
        </p:spPr>
        <p:txBody>
          <a:bodyPr vert="horz" lIns="91440" tIns="45720" rIns="91440" bIns="45720" rtlCol="0">
            <a:normAutofit/>
          </a:bodyPr>
          <a:lstStyle/>
          <a:p>
            <a:pPr marL="0"/>
            <a:r>
              <a:rPr lang="en-US" sz="1800" dirty="0">
                <a:latin typeface="Courier New" panose="02070309020205020404" pitchFamily="49" charset="0"/>
                <a:cs typeface="Courier New" panose="02070309020205020404" pitchFamily="49" charset="0"/>
              </a:rPr>
              <a:t>SELECT * FROM rental LIMIT 5;</a:t>
            </a:r>
          </a:p>
        </p:txBody>
      </p:sp>
      <p:pic>
        <p:nvPicPr>
          <p:cNvPr id="7" name="Picture 6">
            <a:extLst>
              <a:ext uri="{FF2B5EF4-FFF2-40B4-BE49-F238E27FC236}">
                <a16:creationId xmlns:a16="http://schemas.microsoft.com/office/drawing/2014/main" id="{DFC940C3-9287-4C5A-AA89-09E7C87CD257}"/>
              </a:ext>
            </a:extLst>
          </p:cNvPr>
          <p:cNvPicPr>
            <a:picLocks noChangeAspect="1"/>
          </p:cNvPicPr>
          <p:nvPr/>
        </p:nvPicPr>
        <p:blipFill>
          <a:blip r:embed="rId2"/>
          <a:stretch>
            <a:fillRect/>
          </a:stretch>
        </p:blipFill>
        <p:spPr>
          <a:xfrm>
            <a:off x="1550815" y="2715099"/>
            <a:ext cx="9504038" cy="1924568"/>
          </a:xfrm>
          <a:prstGeom prst="rect">
            <a:avLst/>
          </a:prstGeom>
        </p:spPr>
      </p:pic>
      <p:sp>
        <p:nvSpPr>
          <p:cNvPr id="8" name="Arrow: Right 7">
            <a:extLst>
              <a:ext uri="{FF2B5EF4-FFF2-40B4-BE49-F238E27FC236}">
                <a16:creationId xmlns:a16="http://schemas.microsoft.com/office/drawing/2014/main" id="{921BDCD8-115D-41EB-BEE7-69BACD26AB4B}"/>
              </a:ext>
            </a:extLst>
          </p:cNvPr>
          <p:cNvSpPr/>
          <p:nvPr/>
        </p:nvSpPr>
        <p:spPr>
          <a:xfrm>
            <a:off x="798990" y="2867487"/>
            <a:ext cx="652589" cy="337353"/>
          </a:xfrm>
          <a:prstGeom prst="rightArrow">
            <a:avLst/>
          </a:prstGeom>
          <a:solidFill>
            <a:srgbClr val="336699"/>
          </a:solidFill>
          <a:ln>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6614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8DFCE-B3E5-4D19-B1B3-0CDE88A1A9DC}"/>
              </a:ext>
            </a:extLst>
          </p:cNvPr>
          <p:cNvSpPr>
            <a:spLocks noGrp="1"/>
          </p:cNvSpPr>
          <p:nvPr>
            <p:ph type="title"/>
          </p:nvPr>
        </p:nvSpPr>
        <p:spPr/>
        <p:txBody>
          <a:bodyPr/>
          <a:lstStyle/>
          <a:p>
            <a:r>
              <a:rPr lang="en-US"/>
              <a:t>What time is it?</a:t>
            </a:r>
            <a:endParaRPr lang="en-US" dirty="0"/>
          </a:p>
        </p:txBody>
      </p:sp>
      <p:sp>
        <p:nvSpPr>
          <p:cNvPr id="3" name="Content Placeholder 2">
            <a:extLst>
              <a:ext uri="{FF2B5EF4-FFF2-40B4-BE49-F238E27FC236}">
                <a16:creationId xmlns:a16="http://schemas.microsoft.com/office/drawing/2014/main" id="{5C5CDEF8-AC46-470F-9FC2-6FDB9C324B0D}"/>
              </a:ext>
            </a:extLst>
          </p:cNvPr>
          <p:cNvSpPr>
            <a:spLocks noGrp="1"/>
          </p:cNvSpPr>
          <p:nvPr>
            <p:ph idx="1"/>
          </p:nvPr>
        </p:nvSpPr>
        <p:spPr/>
        <p:txBody>
          <a:bodyPr>
            <a:normAutofit fontScale="92500" lnSpcReduction="10000"/>
          </a:bodyPr>
          <a:lstStyle/>
          <a:p>
            <a:r>
              <a:rPr lang="en-US" dirty="0"/>
              <a:t>SELECT NOW(); -- timestamp with time zone</a:t>
            </a:r>
          </a:p>
          <a:p>
            <a:r>
              <a:rPr lang="en-US" dirty="0"/>
              <a:t>CURRENT_TIME; -- time with time zone</a:t>
            </a:r>
          </a:p>
          <a:p>
            <a:r>
              <a:rPr lang="en-US" dirty="0" err="1"/>
              <a:t>transaction_timestamp</a:t>
            </a:r>
            <a:r>
              <a:rPr lang="en-US" dirty="0"/>
              <a:t>();</a:t>
            </a:r>
          </a:p>
          <a:p>
            <a:r>
              <a:rPr lang="en-US" dirty="0"/>
              <a:t>CURRENT_DATE; -- date without </a:t>
            </a:r>
            <a:r>
              <a:rPr lang="en-US" dirty="0" err="1"/>
              <a:t>timezone</a:t>
            </a:r>
            <a:endParaRPr lang="en-US" dirty="0"/>
          </a:p>
          <a:p>
            <a:r>
              <a:rPr lang="en-US" dirty="0"/>
              <a:t>CURRENT_TIMESTAMP; -- timestamp with </a:t>
            </a:r>
            <a:r>
              <a:rPr lang="en-US" dirty="0" err="1"/>
              <a:t>timezone</a:t>
            </a:r>
            <a:endParaRPr lang="en-US" dirty="0"/>
          </a:p>
          <a:p>
            <a:r>
              <a:rPr lang="en-US" dirty="0"/>
              <a:t>LOCALTIME; -- time without </a:t>
            </a:r>
            <a:r>
              <a:rPr lang="en-US" dirty="0" err="1"/>
              <a:t>timezone</a:t>
            </a:r>
            <a:endParaRPr lang="en-US" dirty="0"/>
          </a:p>
          <a:p>
            <a:r>
              <a:rPr lang="en-US" dirty="0" err="1"/>
              <a:t>localtimestamp</a:t>
            </a:r>
            <a:endParaRPr lang="en-US" dirty="0"/>
          </a:p>
          <a:p>
            <a:r>
              <a:rPr lang="en-US" dirty="0" err="1"/>
              <a:t>timeofday</a:t>
            </a:r>
            <a:r>
              <a:rPr lang="en-US" dirty="0"/>
              <a:t>() -- Current date and time (like </a:t>
            </a:r>
            <a:r>
              <a:rPr lang="en-US" dirty="0" err="1"/>
              <a:t>clock_timestamp</a:t>
            </a:r>
            <a:r>
              <a:rPr lang="en-US" dirty="0"/>
              <a:t>, but as a text string)</a:t>
            </a:r>
          </a:p>
          <a:p>
            <a:r>
              <a:rPr lang="en-US" dirty="0" err="1"/>
              <a:t>statement_timestamp</a:t>
            </a:r>
            <a:r>
              <a:rPr lang="en-US" dirty="0"/>
              <a:t>()</a:t>
            </a:r>
          </a:p>
          <a:p>
            <a:endParaRPr lang="en-US" dirty="0"/>
          </a:p>
        </p:txBody>
      </p:sp>
    </p:spTree>
    <p:extLst>
      <p:ext uri="{BB962C8B-B14F-4D97-AF65-F5344CB8AC3E}">
        <p14:creationId xmlns:p14="http://schemas.microsoft.com/office/powerpoint/2010/main" val="2235569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6111B-7CFF-49CE-A8E4-31C4E5AF8660}"/>
              </a:ext>
            </a:extLst>
          </p:cNvPr>
          <p:cNvSpPr>
            <a:spLocks noGrp="1"/>
          </p:cNvSpPr>
          <p:nvPr>
            <p:ph type="title"/>
          </p:nvPr>
        </p:nvSpPr>
        <p:spPr/>
        <p:txBody>
          <a:bodyPr/>
          <a:lstStyle/>
          <a:p>
            <a:r>
              <a:rPr lang="en-US"/>
              <a:t>So what’s the difference?</a:t>
            </a:r>
            <a:endParaRPr lang="en-US" dirty="0"/>
          </a:p>
        </p:txBody>
      </p:sp>
      <p:sp>
        <p:nvSpPr>
          <p:cNvPr id="3" name="Content Placeholder 2">
            <a:extLst>
              <a:ext uri="{FF2B5EF4-FFF2-40B4-BE49-F238E27FC236}">
                <a16:creationId xmlns:a16="http://schemas.microsoft.com/office/drawing/2014/main" id="{CAD0779C-5CA4-4064-992C-3051B0286CB9}"/>
              </a:ext>
            </a:extLst>
          </p:cNvPr>
          <p:cNvSpPr>
            <a:spLocks noGrp="1"/>
          </p:cNvSpPr>
          <p:nvPr>
            <p:ph idx="1"/>
          </p:nvPr>
        </p:nvSpPr>
        <p:spPr>
          <a:xfrm>
            <a:off x="838200" y="4686299"/>
            <a:ext cx="10515600" cy="1490663"/>
          </a:xfrm>
        </p:spPr>
        <p:txBody>
          <a:bodyPr/>
          <a:lstStyle/>
          <a:p>
            <a:r>
              <a:rPr lang="en-US" dirty="0"/>
              <a:t>There isn’t any</a:t>
            </a:r>
          </a:p>
        </p:txBody>
      </p:sp>
      <p:pic>
        <p:nvPicPr>
          <p:cNvPr id="4" name="Picture 3">
            <a:extLst>
              <a:ext uri="{FF2B5EF4-FFF2-40B4-BE49-F238E27FC236}">
                <a16:creationId xmlns:a16="http://schemas.microsoft.com/office/drawing/2014/main" id="{CD65D4DB-8A3D-4D55-B6F7-B9E5B1FA9BA5}"/>
              </a:ext>
            </a:extLst>
          </p:cNvPr>
          <p:cNvPicPr>
            <a:picLocks noChangeAspect="1"/>
          </p:cNvPicPr>
          <p:nvPr/>
        </p:nvPicPr>
        <p:blipFill>
          <a:blip r:embed="rId2"/>
          <a:stretch>
            <a:fillRect/>
          </a:stretch>
        </p:blipFill>
        <p:spPr>
          <a:xfrm>
            <a:off x="838200" y="2222221"/>
            <a:ext cx="10515600" cy="1768753"/>
          </a:xfrm>
          <a:prstGeom prst="rect">
            <a:avLst/>
          </a:prstGeom>
        </p:spPr>
      </p:pic>
    </p:spTree>
    <p:extLst>
      <p:ext uri="{BB962C8B-B14F-4D97-AF65-F5344CB8AC3E}">
        <p14:creationId xmlns:p14="http://schemas.microsoft.com/office/powerpoint/2010/main" val="16791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05A5F0E-2BFD-4C13-B6A2-C593BA8BEFE4}"/>
              </a:ext>
            </a:extLst>
          </p:cNvPr>
          <p:cNvSpPr>
            <a:spLocks noGrp="1"/>
          </p:cNvSpPr>
          <p:nvPr>
            <p:ph type="title"/>
          </p:nvPr>
        </p:nvSpPr>
        <p:spPr>
          <a:xfrm>
            <a:off x="4965430" y="629268"/>
            <a:ext cx="6586491" cy="1286160"/>
          </a:xfrm>
        </p:spPr>
        <p:txBody>
          <a:bodyPr anchor="b">
            <a:normAutofit/>
          </a:bodyPr>
          <a:lstStyle/>
          <a:p>
            <a:r>
              <a:rPr lang="en-US" b="1" dirty="0">
                <a:latin typeface="Courier New" panose="02070309020205020404" pitchFamily="49" charset="0"/>
                <a:cs typeface="Courier New" panose="02070309020205020404" pitchFamily="49" charset="0"/>
              </a:rPr>
              <a:t>NOW()</a:t>
            </a:r>
          </a:p>
        </p:txBody>
      </p:sp>
      <p:sp>
        <p:nvSpPr>
          <p:cNvPr id="3" name="Content Placeholder 2">
            <a:extLst>
              <a:ext uri="{FF2B5EF4-FFF2-40B4-BE49-F238E27FC236}">
                <a16:creationId xmlns:a16="http://schemas.microsoft.com/office/drawing/2014/main" id="{D90F4AE4-CE7D-4CEA-BCF5-D93EE5EF121A}"/>
              </a:ext>
            </a:extLst>
          </p:cNvPr>
          <p:cNvSpPr>
            <a:spLocks noGrp="1"/>
          </p:cNvSpPr>
          <p:nvPr>
            <p:ph idx="1"/>
          </p:nvPr>
        </p:nvSpPr>
        <p:spPr>
          <a:xfrm>
            <a:off x="4965431" y="2438400"/>
            <a:ext cx="6586489" cy="3785419"/>
          </a:xfrm>
        </p:spPr>
        <p:txBody>
          <a:bodyPr>
            <a:normAutofit fontScale="85000" lnSpcReduction="20000"/>
          </a:bodyPr>
          <a:lstStyle/>
          <a:p>
            <a:r>
              <a:rPr lang="en-US" sz="1700" dirty="0">
                <a:latin typeface="Courier New" panose="02070309020205020404" pitchFamily="49" charset="0"/>
                <a:cs typeface="Courier New" panose="02070309020205020404" pitchFamily="49" charset="0"/>
              </a:rPr>
              <a:t>Note the empty parenthesis at the end of the NOW() clause, NOW() is a function and the parenthesis is part of the clause</a:t>
            </a:r>
          </a:p>
          <a:p>
            <a:endParaRPr lang="en-US" sz="1700" dirty="0">
              <a:latin typeface="Courier New" panose="02070309020205020404" pitchFamily="49" charset="0"/>
              <a:cs typeface="Courier New" panose="02070309020205020404" pitchFamily="49" charset="0"/>
            </a:endParaRPr>
          </a:p>
          <a:p>
            <a:pPr marL="0" indent="0">
              <a:buNone/>
            </a:pPr>
            <a:r>
              <a:rPr lang="en-US" sz="1700" dirty="0">
                <a:latin typeface="Courier New" panose="02070309020205020404" pitchFamily="49" charset="0"/>
                <a:cs typeface="Courier New" panose="02070309020205020404" pitchFamily="49" charset="0"/>
              </a:rPr>
              <a:t>GIVE IT A TRY!</a:t>
            </a:r>
          </a:p>
          <a:p>
            <a:endParaRPr lang="en-US" sz="1700" dirty="0">
              <a:latin typeface="Courier New" panose="02070309020205020404" pitchFamily="49" charset="0"/>
              <a:cs typeface="Courier New" panose="02070309020205020404" pitchFamily="49" charset="0"/>
            </a:endParaRPr>
          </a:p>
          <a:p>
            <a:r>
              <a:rPr lang="en-US" sz="1700" dirty="0">
                <a:latin typeface="Courier New" panose="02070309020205020404" pitchFamily="49" charset="0"/>
                <a:cs typeface="Courier New" panose="02070309020205020404" pitchFamily="49" charset="0"/>
              </a:rPr>
              <a:t>SELECT NOW();</a:t>
            </a:r>
          </a:p>
          <a:p>
            <a:r>
              <a:rPr lang="en-US" sz="1700" dirty="0">
                <a:latin typeface="Courier New" panose="02070309020205020404" pitchFamily="49" charset="0"/>
                <a:cs typeface="Courier New" panose="02070309020205020404" pitchFamily="49" charset="0"/>
              </a:rPr>
              <a:t>Result - 2020-04-06 13:21:24.225826-04</a:t>
            </a:r>
          </a:p>
          <a:p>
            <a:r>
              <a:rPr lang="en-US" sz="1800" dirty="0"/>
              <a:t>-- SELECT NOW() :: DATE;</a:t>
            </a:r>
          </a:p>
          <a:p>
            <a:r>
              <a:rPr lang="en-US" sz="1800" dirty="0"/>
              <a:t>-- SELECT NOW() :: TIME;</a:t>
            </a:r>
            <a:endParaRPr lang="en-US" sz="1700" dirty="0">
              <a:latin typeface="Courier New" panose="02070309020205020404" pitchFamily="49" charset="0"/>
              <a:cs typeface="Courier New" panose="02070309020205020404" pitchFamily="49" charset="0"/>
            </a:endParaRPr>
          </a:p>
          <a:p>
            <a:endParaRPr lang="en-US" sz="1700" dirty="0">
              <a:latin typeface="Courier New" panose="02070309020205020404" pitchFamily="49" charset="0"/>
              <a:cs typeface="Courier New" panose="02070309020205020404" pitchFamily="49" charset="0"/>
            </a:endParaRPr>
          </a:p>
          <a:p>
            <a:r>
              <a:rPr lang="en-US" sz="1700" dirty="0">
                <a:latin typeface="Courier New" panose="02070309020205020404" pitchFamily="49" charset="0"/>
                <a:cs typeface="Courier New" panose="02070309020205020404" pitchFamily="49" charset="0"/>
              </a:rPr>
              <a:t>SQL timestamps have the YYYY-MM-DD date format  and 24 hour clock and time down to the microsecond</a:t>
            </a:r>
          </a:p>
          <a:p>
            <a:r>
              <a:rPr lang="en-US" sz="1700" dirty="0">
                <a:latin typeface="Courier New" panose="02070309020205020404" pitchFamily="49" charset="0"/>
                <a:cs typeface="Courier New" panose="02070309020205020404" pitchFamily="49" charset="0"/>
              </a:rPr>
              <a:t>with the time zone at the end. In our case it's -4 (EST </a:t>
            </a:r>
            <a:r>
              <a:rPr lang="en-US" sz="1700" dirty="0" err="1">
                <a:latin typeface="Courier New" panose="02070309020205020404" pitchFamily="49" charset="0"/>
                <a:cs typeface="Courier New" panose="02070309020205020404" pitchFamily="49" charset="0"/>
              </a:rPr>
              <a:t>timezone</a:t>
            </a:r>
            <a:r>
              <a:rPr lang="en-US" sz="1700" dirty="0">
                <a:latin typeface="Courier New" panose="02070309020205020404" pitchFamily="49" charset="0"/>
                <a:cs typeface="Courier New" panose="02070309020205020404" pitchFamily="49" charset="0"/>
              </a:rPr>
              <a:t>)</a:t>
            </a:r>
          </a:p>
          <a:p>
            <a:endParaRPr lang="en-US" sz="1700" dirty="0">
              <a:latin typeface="Courier New" panose="02070309020205020404" pitchFamily="49" charset="0"/>
              <a:cs typeface="Courier New" panose="02070309020205020404" pitchFamily="49" charset="0"/>
            </a:endParaRPr>
          </a:p>
        </p:txBody>
      </p:sp>
      <p:pic>
        <p:nvPicPr>
          <p:cNvPr id="2" name="Picture 1">
            <a:extLst>
              <a:ext uri="{FF2B5EF4-FFF2-40B4-BE49-F238E27FC236}">
                <a16:creationId xmlns:a16="http://schemas.microsoft.com/office/drawing/2014/main" id="{3193311B-C419-4F09-A0AC-E75CCD1B2769}"/>
              </a:ext>
            </a:extLst>
          </p:cNvPr>
          <p:cNvPicPr>
            <a:picLocks noChangeAspect="1"/>
          </p:cNvPicPr>
          <p:nvPr/>
        </p:nvPicPr>
        <p:blipFill rotWithShape="1">
          <a:blip r:embed="rId2"/>
          <a:srcRect t="11294" r="2" b="14366"/>
          <a:stretch/>
        </p:blipFill>
        <p:spPr>
          <a:xfrm>
            <a:off x="20" y="10"/>
            <a:ext cx="4635571" cy="6857990"/>
          </a:xfrm>
          <a:prstGeom prst="rect">
            <a:avLst/>
          </a:prstGeom>
          <a:effectLst/>
        </p:spPr>
      </p:pic>
      <p:cxnSp>
        <p:nvCxnSpPr>
          <p:cNvPr id="15" name="Straight Connector 14">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1BA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7769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E637D-26D8-40AF-96AB-6D57737B773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240185C-349B-4EBF-BEDB-07743DD4F2C8}"/>
              </a:ext>
            </a:extLst>
          </p:cNvPr>
          <p:cNvSpPr>
            <a:spLocks noGrp="1"/>
          </p:cNvSpPr>
          <p:nvPr>
            <p:ph idx="1"/>
          </p:nvPr>
        </p:nvSpPr>
        <p:spPr/>
        <p:txBody>
          <a:bodyPr>
            <a:normAutofit fontScale="92500" lnSpcReduction="20000"/>
          </a:bodyPr>
          <a:lstStyle/>
          <a:p>
            <a:r>
              <a:rPr lang="en-US" dirty="0"/>
              <a:t>First, we see that the </a:t>
            </a:r>
            <a:r>
              <a:rPr lang="en-US" i="1" dirty="0"/>
              <a:t>now()</a:t>
            </a:r>
            <a:r>
              <a:rPr lang="en-US" dirty="0"/>
              <a:t> function always returns the same timestamp within a single transaction. If you want to see the clock running while in a transaction, use the </a:t>
            </a:r>
            <a:r>
              <a:rPr lang="en-US" i="1" dirty="0" err="1"/>
              <a:t>clock_timestamp</a:t>
            </a:r>
            <a:r>
              <a:rPr lang="en-US" i="1" dirty="0"/>
              <a:t>()</a:t>
            </a:r>
            <a:r>
              <a:rPr lang="en-US" dirty="0"/>
              <a:t> function instead</a:t>
            </a:r>
          </a:p>
          <a:p>
            <a:r>
              <a:rPr lang="en-US" dirty="0"/>
              <a:t>Then, we see that when we change the </a:t>
            </a:r>
            <a:r>
              <a:rPr lang="en-US" i="1" dirty="0" err="1"/>
              <a:t>timezone</a:t>
            </a:r>
            <a:r>
              <a:rPr lang="en-US" dirty="0"/>
              <a:t> client setting, PostgreSQL outputs timestamps as expected, in the selected </a:t>
            </a:r>
            <a:r>
              <a:rPr lang="en-US" dirty="0" err="1"/>
              <a:t>timezone</a:t>
            </a:r>
            <a:r>
              <a:rPr lang="en-US" dirty="0"/>
              <a:t>. If you manage an application with users in different time zones and you want to display time in their own local preferred time zone, then you can </a:t>
            </a:r>
            <a:r>
              <a:rPr lang="en-US" i="1" dirty="0"/>
              <a:t>set </a:t>
            </a:r>
            <a:r>
              <a:rPr lang="en-US" i="1" dirty="0" err="1"/>
              <a:t>timezone</a:t>
            </a:r>
            <a:r>
              <a:rPr lang="en-US" dirty="0"/>
              <a:t> in your application code before doing any timestamp related processing, and have PostgreSQL do all the hard work for you</a:t>
            </a:r>
          </a:p>
        </p:txBody>
      </p:sp>
    </p:spTree>
    <p:extLst>
      <p:ext uri="{BB962C8B-B14F-4D97-AF65-F5344CB8AC3E}">
        <p14:creationId xmlns:p14="http://schemas.microsoft.com/office/powerpoint/2010/main" val="9473476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DDE8D-90B1-4407-B948-82D0F7D1E01C}"/>
              </a:ext>
            </a:extLst>
          </p:cNvPr>
          <p:cNvSpPr>
            <a:spLocks noGrp="1"/>
          </p:cNvSpPr>
          <p:nvPr>
            <p:ph type="title"/>
          </p:nvPr>
        </p:nvSpPr>
        <p:spPr/>
        <p:txBody>
          <a:bodyPr>
            <a:normAutofit fontScale="90000"/>
          </a:bodyPr>
          <a:lstStyle/>
          <a:p>
            <a:r>
              <a:rPr lang="en-US" dirty="0"/>
              <a:t>Intervals can be treated like other data types for calculations</a:t>
            </a:r>
          </a:p>
        </p:txBody>
      </p:sp>
      <p:sp>
        <p:nvSpPr>
          <p:cNvPr id="3" name="Content Placeholder 2">
            <a:extLst>
              <a:ext uri="{FF2B5EF4-FFF2-40B4-BE49-F238E27FC236}">
                <a16:creationId xmlns:a16="http://schemas.microsoft.com/office/drawing/2014/main" id="{9573EBCF-7446-4CDB-A1F0-AED3F19CDBEC}"/>
              </a:ext>
            </a:extLst>
          </p:cNvPr>
          <p:cNvSpPr>
            <a:spLocks noGrp="1"/>
          </p:cNvSpPr>
          <p:nvPr>
            <p:ph idx="1"/>
          </p:nvPr>
        </p:nvSpPr>
        <p:spPr/>
        <p:txBody>
          <a:bodyPr/>
          <a:lstStyle/>
          <a:p>
            <a:pPr marL="0" indent="0">
              <a:buNone/>
            </a:pPr>
            <a:r>
              <a:rPr lang="en-US" dirty="0"/>
              <a:t>SELECT interval '1 month',</a:t>
            </a:r>
          </a:p>
          <a:p>
            <a:pPr marL="0" indent="0">
              <a:buNone/>
            </a:pPr>
            <a:r>
              <a:rPr lang="en-US" dirty="0"/>
              <a:t>       interval '2 weeks',</a:t>
            </a:r>
          </a:p>
          <a:p>
            <a:pPr marL="0" indent="0">
              <a:buNone/>
            </a:pPr>
            <a:r>
              <a:rPr lang="en-US" dirty="0"/>
              <a:t>       2 * interval '1 week',</a:t>
            </a:r>
          </a:p>
          <a:p>
            <a:pPr marL="0" indent="0">
              <a:buNone/>
            </a:pPr>
            <a:r>
              <a:rPr lang="en-US" dirty="0"/>
              <a:t>       78389 * interval '1 </a:t>
            </a:r>
            <a:r>
              <a:rPr lang="en-US" dirty="0" err="1"/>
              <a:t>ms</a:t>
            </a:r>
            <a:r>
              <a:rPr lang="en-US" dirty="0"/>
              <a:t>’;</a:t>
            </a:r>
          </a:p>
          <a:p>
            <a:pPr marL="0" indent="0">
              <a:buNone/>
            </a:pPr>
            <a:endParaRPr lang="en-US" dirty="0"/>
          </a:p>
          <a:p>
            <a:pPr marL="0" indent="0">
              <a:buNone/>
            </a:pPr>
            <a:r>
              <a:rPr lang="en-US" dirty="0"/>
              <a:t>interval │ interval │ ?column? │ ?column? ══════════╪══════════╪══════════╪══════════════ 1 mon │ 14 days │ 14 days │ 00:01:18.389 (1 row)</a:t>
            </a:r>
          </a:p>
        </p:txBody>
      </p:sp>
      <p:sp>
        <p:nvSpPr>
          <p:cNvPr id="4" name="TextBox 3">
            <a:extLst>
              <a:ext uri="{FF2B5EF4-FFF2-40B4-BE49-F238E27FC236}">
                <a16:creationId xmlns:a16="http://schemas.microsoft.com/office/drawing/2014/main" id="{1A82148C-D3C6-44BB-B0B4-8E68F17C5FC6}"/>
              </a:ext>
            </a:extLst>
          </p:cNvPr>
          <p:cNvSpPr txBox="1"/>
          <p:nvPr/>
        </p:nvSpPr>
        <p:spPr>
          <a:xfrm>
            <a:off x="1231036" y="5988734"/>
            <a:ext cx="9729927" cy="646331"/>
          </a:xfrm>
          <a:prstGeom prst="rect">
            <a:avLst/>
          </a:prstGeom>
          <a:noFill/>
        </p:spPr>
        <p:txBody>
          <a:bodyPr wrap="square" rtlCol="0">
            <a:spAutoFit/>
          </a:bodyPr>
          <a:lstStyle/>
          <a:p>
            <a:r>
              <a:rPr lang="en-US" dirty="0"/>
              <a:t>Source: </a:t>
            </a:r>
            <a:r>
              <a:rPr lang="en-US" dirty="0">
                <a:hlinkClick r:id="rId2"/>
              </a:rPr>
              <a:t>https://tapoueh.org/blog/2018/04/postgresql-data-types-date-timestamp-and-time-zones/</a:t>
            </a:r>
            <a:endParaRPr lang="en-US" dirty="0"/>
          </a:p>
        </p:txBody>
      </p:sp>
    </p:spTree>
    <p:extLst>
      <p:ext uri="{BB962C8B-B14F-4D97-AF65-F5344CB8AC3E}">
        <p14:creationId xmlns:p14="http://schemas.microsoft.com/office/powerpoint/2010/main" val="4072744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E123A-2211-4092-8846-7028643057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321CA1-9A8B-4966-87AD-2030CFA0A670}"/>
              </a:ext>
            </a:extLst>
          </p:cNvPr>
          <p:cNvSpPr>
            <a:spLocks noGrp="1"/>
          </p:cNvSpPr>
          <p:nvPr>
            <p:ph idx="1"/>
          </p:nvPr>
        </p:nvSpPr>
        <p:spPr/>
        <p:txBody>
          <a:bodyPr>
            <a:normAutofit fontScale="92500" lnSpcReduction="20000"/>
          </a:bodyPr>
          <a:lstStyle/>
          <a:p>
            <a:r>
              <a:rPr lang="en-US" dirty="0"/>
              <a:t>set </a:t>
            </a:r>
            <a:r>
              <a:rPr lang="en-US" dirty="0" err="1"/>
              <a:t>intervalstyle</a:t>
            </a:r>
            <a:r>
              <a:rPr lang="en-US" dirty="0"/>
              <a:t> to </a:t>
            </a:r>
            <a:r>
              <a:rPr lang="en-US" dirty="0" err="1"/>
              <a:t>postgres_verbose</a:t>
            </a:r>
            <a:r>
              <a:rPr lang="en-US" dirty="0"/>
              <a:t>;</a:t>
            </a:r>
          </a:p>
          <a:p>
            <a:endParaRPr lang="en-US" dirty="0"/>
          </a:p>
          <a:p>
            <a:r>
              <a:rPr lang="en-US" dirty="0"/>
              <a:t>select interval '1 month',</a:t>
            </a:r>
          </a:p>
          <a:p>
            <a:r>
              <a:rPr lang="en-US" dirty="0"/>
              <a:t>       interval '2 weeks',</a:t>
            </a:r>
          </a:p>
          <a:p>
            <a:r>
              <a:rPr lang="en-US" dirty="0"/>
              <a:t>       2 * interval '1 week',</a:t>
            </a:r>
          </a:p>
          <a:p>
            <a:r>
              <a:rPr lang="en-US" dirty="0"/>
              <a:t>       78389 * interval '1 </a:t>
            </a:r>
            <a:r>
              <a:rPr lang="en-US" dirty="0" err="1"/>
              <a:t>ms</a:t>
            </a:r>
            <a:r>
              <a:rPr lang="en-US" dirty="0"/>
              <a:t>’;</a:t>
            </a:r>
          </a:p>
          <a:p>
            <a:endParaRPr lang="en-US" dirty="0"/>
          </a:p>
          <a:p>
            <a:r>
              <a:rPr lang="en-US" dirty="0"/>
              <a:t>interval │ interval │ ?column? │ ?column? ══════════╪═══════════╪═══════════╪═════════════════════ @ 1 mon │ @ 14 days │ @ 14 days │ @ 1 min 18.389 secs (1 row)</a:t>
            </a:r>
          </a:p>
        </p:txBody>
      </p:sp>
    </p:spTree>
    <p:extLst>
      <p:ext uri="{BB962C8B-B14F-4D97-AF65-F5344CB8AC3E}">
        <p14:creationId xmlns:p14="http://schemas.microsoft.com/office/powerpoint/2010/main" val="11234899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51C8D-BAC8-4FDA-A832-1DEAE895C8F3}"/>
              </a:ext>
            </a:extLst>
          </p:cNvPr>
          <p:cNvSpPr>
            <a:spLocks noGrp="1"/>
          </p:cNvSpPr>
          <p:nvPr>
            <p:ph type="title"/>
          </p:nvPr>
        </p:nvSpPr>
        <p:spPr/>
        <p:txBody>
          <a:bodyPr/>
          <a:lstStyle/>
          <a:p>
            <a:r>
              <a:rPr lang="en-US" dirty="0"/>
              <a:t>Worth Exploring in Depth</a:t>
            </a:r>
          </a:p>
        </p:txBody>
      </p:sp>
      <p:sp>
        <p:nvSpPr>
          <p:cNvPr id="3" name="Content Placeholder 2">
            <a:extLst>
              <a:ext uri="{FF2B5EF4-FFF2-40B4-BE49-F238E27FC236}">
                <a16:creationId xmlns:a16="http://schemas.microsoft.com/office/drawing/2014/main" id="{98F292B1-4CAE-419F-AEF7-55D86043D4BD}"/>
              </a:ext>
            </a:extLst>
          </p:cNvPr>
          <p:cNvSpPr>
            <a:spLocks noGrp="1"/>
          </p:cNvSpPr>
          <p:nvPr>
            <p:ph idx="1"/>
          </p:nvPr>
        </p:nvSpPr>
        <p:spPr/>
        <p:txBody>
          <a:bodyPr>
            <a:normAutofit fontScale="77500" lnSpcReduction="20000"/>
          </a:bodyPr>
          <a:lstStyle/>
          <a:p>
            <a:r>
              <a:rPr lang="en-US" dirty="0"/>
              <a:t>select d::date as month,</a:t>
            </a:r>
          </a:p>
          <a:p>
            <a:r>
              <a:rPr lang="en-US" dirty="0"/>
              <a:t>       (d + interval '1 month' - interval '1 day')::date as </a:t>
            </a:r>
            <a:r>
              <a:rPr lang="en-US" dirty="0" err="1"/>
              <a:t>month_end</a:t>
            </a:r>
            <a:r>
              <a:rPr lang="en-US" dirty="0"/>
              <a:t>,</a:t>
            </a:r>
          </a:p>
          <a:p>
            <a:r>
              <a:rPr lang="en-US" dirty="0"/>
              <a:t>       (d + interval '1 month')::date as </a:t>
            </a:r>
            <a:r>
              <a:rPr lang="en-US" dirty="0" err="1"/>
              <a:t>next_month</a:t>
            </a:r>
            <a:r>
              <a:rPr lang="en-US" dirty="0"/>
              <a:t>,</a:t>
            </a:r>
          </a:p>
          <a:p>
            <a:r>
              <a:rPr lang="en-US" dirty="0"/>
              <a:t>       (d + interval '1 month')::date - d::date as days</a:t>
            </a:r>
          </a:p>
          <a:p>
            <a:endParaRPr lang="en-US" dirty="0"/>
          </a:p>
          <a:p>
            <a:r>
              <a:rPr lang="en-US" dirty="0"/>
              <a:t>  from </a:t>
            </a:r>
            <a:r>
              <a:rPr lang="en-US" dirty="0" err="1"/>
              <a:t>generate_series</a:t>
            </a:r>
            <a:r>
              <a:rPr lang="en-US" dirty="0"/>
              <a:t>(</a:t>
            </a:r>
          </a:p>
          <a:p>
            <a:r>
              <a:rPr lang="en-US" dirty="0"/>
              <a:t>                       date '2017-01-01',</a:t>
            </a:r>
          </a:p>
          <a:p>
            <a:r>
              <a:rPr lang="en-US" dirty="0"/>
              <a:t>                       date '2017-12-01',</a:t>
            </a:r>
          </a:p>
          <a:p>
            <a:r>
              <a:rPr lang="en-US" dirty="0"/>
              <a:t>                       interval '1 month'</a:t>
            </a:r>
          </a:p>
          <a:p>
            <a:r>
              <a:rPr lang="en-US" dirty="0"/>
              <a:t>                      )</a:t>
            </a:r>
          </a:p>
          <a:p>
            <a:r>
              <a:rPr lang="en-US" dirty="0"/>
              <a:t>       as t(d);</a:t>
            </a:r>
          </a:p>
        </p:txBody>
      </p:sp>
    </p:spTree>
    <p:extLst>
      <p:ext uri="{BB962C8B-B14F-4D97-AF65-F5344CB8AC3E}">
        <p14:creationId xmlns:p14="http://schemas.microsoft.com/office/powerpoint/2010/main" val="747822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D3534-B43F-4916-8BEC-854D97E9EF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48CA31F-23A0-426E-A0F1-3D716C7F5916}"/>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2)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SELECT NOW() :: DATE;</a:t>
            </a:r>
          </a:p>
          <a:p>
            <a:r>
              <a:rPr lang="en-US" dirty="0">
                <a:latin typeface="Courier New" panose="02070309020205020404" pitchFamily="49" charset="0"/>
                <a:cs typeface="Courier New" panose="02070309020205020404" pitchFamily="49" charset="0"/>
              </a:rPr>
              <a:t>SELECT NOW() :: TIME;</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Using the :: (double colon) you can cast (format) the timestamp as a date or time </a:t>
            </a:r>
          </a:p>
        </p:txBody>
      </p:sp>
    </p:spTree>
    <p:extLst>
      <p:ext uri="{BB962C8B-B14F-4D97-AF65-F5344CB8AC3E}">
        <p14:creationId xmlns:p14="http://schemas.microsoft.com/office/powerpoint/2010/main" val="215803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EE13F-1D60-4A7B-BD7C-E09638FFF102}"/>
              </a:ext>
            </a:extLst>
          </p:cNvPr>
          <p:cNvSpPr>
            <a:spLocks noGrp="1"/>
          </p:cNvSpPr>
          <p:nvPr>
            <p:ph type="title"/>
          </p:nvPr>
        </p:nvSpPr>
        <p:spPr/>
        <p:txBody>
          <a:bodyPr/>
          <a:lstStyle/>
          <a:p>
            <a:r>
              <a:rPr lang="en-US" dirty="0"/>
              <a:t>What’s in a name?</a:t>
            </a:r>
          </a:p>
        </p:txBody>
      </p:sp>
      <p:sp>
        <p:nvSpPr>
          <p:cNvPr id="3" name="Content Placeholder 2">
            <a:extLst>
              <a:ext uri="{FF2B5EF4-FFF2-40B4-BE49-F238E27FC236}">
                <a16:creationId xmlns:a16="http://schemas.microsoft.com/office/drawing/2014/main" id="{DD0F9C5C-7DCF-45CB-B2C8-50A13C9AD1C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237309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2B513-408F-4526-A2DC-27228DD074D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5DEE2D4-DB30-4A39-86AE-D6C20B4BB097}"/>
              </a:ext>
            </a:extLst>
          </p:cNvPr>
          <p:cNvSpPr>
            <a:spLocks noGrp="1"/>
          </p:cNvSpPr>
          <p:nvPr>
            <p:ph idx="1"/>
          </p:nvPr>
        </p:nvSpPr>
        <p:spPr/>
        <p:txBody>
          <a:bodyPr/>
          <a:lstStyle/>
          <a:p>
            <a:endParaRPr lang="en-US" dirty="0"/>
          </a:p>
          <a:p>
            <a:r>
              <a:rPr lang="en-US" dirty="0"/>
              <a:t>3)</a:t>
            </a:r>
          </a:p>
          <a:p>
            <a:endParaRPr lang="en-US" dirty="0"/>
          </a:p>
          <a:p>
            <a:r>
              <a:rPr lang="en-US" dirty="0"/>
              <a:t>INTERVAL –</a:t>
            </a:r>
          </a:p>
          <a:p>
            <a:r>
              <a:rPr lang="en-US" dirty="0"/>
              <a:t> DATE_PART() function extracts a subfield from a date or time value. The following illustrates the DATE_PART() function:</a:t>
            </a:r>
          </a:p>
          <a:p>
            <a:r>
              <a:rPr lang="en-US" dirty="0"/>
              <a:t>DATE_PART(</a:t>
            </a:r>
            <a:r>
              <a:rPr lang="en-US" dirty="0" err="1"/>
              <a:t>field,source</a:t>
            </a:r>
            <a:r>
              <a:rPr lang="en-US" dirty="0"/>
              <a:t>)</a:t>
            </a:r>
          </a:p>
        </p:txBody>
      </p:sp>
    </p:spTree>
    <p:extLst>
      <p:ext uri="{BB962C8B-B14F-4D97-AF65-F5344CB8AC3E}">
        <p14:creationId xmlns:p14="http://schemas.microsoft.com/office/powerpoint/2010/main" val="25286306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1EBD1-43B3-4D3D-9FC3-42E2C7DC3319}"/>
              </a:ext>
            </a:extLst>
          </p:cNvPr>
          <p:cNvSpPr>
            <a:spLocks noGrp="1"/>
          </p:cNvSpPr>
          <p:nvPr>
            <p:ph type="title"/>
          </p:nvPr>
        </p:nvSpPr>
        <p:spPr/>
        <p:txBody>
          <a:bodyPr/>
          <a:lstStyle/>
          <a:p>
            <a:r>
              <a:rPr lang="en-US" dirty="0"/>
              <a:t>DATE_PART(</a:t>
            </a:r>
            <a:r>
              <a:rPr lang="en-US" dirty="0" err="1"/>
              <a:t>field,source</a:t>
            </a:r>
            <a:r>
              <a:rPr lang="en-US" dirty="0"/>
              <a:t>)</a:t>
            </a:r>
            <a:br>
              <a:rPr lang="en-US" dirty="0"/>
            </a:br>
            <a:endParaRPr lang="en-US" dirty="0"/>
          </a:p>
        </p:txBody>
      </p:sp>
      <p:sp>
        <p:nvSpPr>
          <p:cNvPr id="3" name="Content Placeholder 2">
            <a:extLst>
              <a:ext uri="{FF2B5EF4-FFF2-40B4-BE49-F238E27FC236}">
                <a16:creationId xmlns:a16="http://schemas.microsoft.com/office/drawing/2014/main" id="{6E7253D8-D2BC-4DE0-8361-92DF67AA52F4}"/>
              </a:ext>
            </a:extLst>
          </p:cNvPr>
          <p:cNvSpPr>
            <a:spLocks noGrp="1"/>
          </p:cNvSpPr>
          <p:nvPr>
            <p:ph idx="1"/>
          </p:nvPr>
        </p:nvSpPr>
        <p:spPr>
          <a:xfrm>
            <a:off x="1495880" y="2799556"/>
            <a:ext cx="3914318" cy="3693319"/>
          </a:xfrm>
        </p:spPr>
        <p:txBody>
          <a:bodyPr>
            <a:normAutofit fontScale="92500" lnSpcReduction="20000"/>
          </a:bodyPr>
          <a:lstStyle/>
          <a:p>
            <a:r>
              <a:rPr lang="en-US" dirty="0"/>
              <a:t>century</a:t>
            </a:r>
          </a:p>
          <a:p>
            <a:r>
              <a:rPr lang="en-US" dirty="0"/>
              <a:t>decade</a:t>
            </a:r>
          </a:p>
          <a:p>
            <a:r>
              <a:rPr lang="en-US" dirty="0"/>
              <a:t>year</a:t>
            </a:r>
          </a:p>
          <a:p>
            <a:r>
              <a:rPr lang="en-US" dirty="0"/>
              <a:t>month</a:t>
            </a:r>
          </a:p>
          <a:p>
            <a:r>
              <a:rPr lang="en-US" dirty="0"/>
              <a:t>day</a:t>
            </a:r>
          </a:p>
          <a:p>
            <a:r>
              <a:rPr lang="en-US" dirty="0"/>
              <a:t>hour</a:t>
            </a:r>
          </a:p>
          <a:p>
            <a:r>
              <a:rPr lang="en-US" dirty="0"/>
              <a:t>minute</a:t>
            </a:r>
          </a:p>
          <a:p>
            <a:r>
              <a:rPr lang="en-US" dirty="0"/>
              <a:t>second</a:t>
            </a:r>
          </a:p>
          <a:p>
            <a:r>
              <a:rPr lang="en-US" dirty="0"/>
              <a:t>microseconds</a:t>
            </a:r>
          </a:p>
        </p:txBody>
      </p:sp>
      <p:sp>
        <p:nvSpPr>
          <p:cNvPr id="5" name="TextBox 4">
            <a:extLst>
              <a:ext uri="{FF2B5EF4-FFF2-40B4-BE49-F238E27FC236}">
                <a16:creationId xmlns:a16="http://schemas.microsoft.com/office/drawing/2014/main" id="{AD0852CC-CDA9-4AC1-B516-0382C0EEEBB6}"/>
              </a:ext>
            </a:extLst>
          </p:cNvPr>
          <p:cNvSpPr txBox="1"/>
          <p:nvPr/>
        </p:nvSpPr>
        <p:spPr>
          <a:xfrm>
            <a:off x="5943598" y="2799555"/>
            <a:ext cx="4315328" cy="3693319"/>
          </a:xfrm>
          <a:prstGeom prst="rect">
            <a:avLst/>
          </a:prstGeom>
          <a:noFill/>
        </p:spPr>
        <p:txBody>
          <a:bodyPr wrap="square" rtlCol="0">
            <a:spAutoFit/>
          </a:bodyPr>
          <a:lstStyle/>
          <a:p>
            <a:pPr marL="285750" indent="-285750">
              <a:buFont typeface="Arial" panose="020B0604020202020204" pitchFamily="34" charset="0"/>
              <a:buChar char="•"/>
            </a:pPr>
            <a:r>
              <a:rPr lang="en-US" sz="2600" dirty="0"/>
              <a:t>milliseconds</a:t>
            </a:r>
          </a:p>
          <a:p>
            <a:pPr marL="285750" indent="-285750">
              <a:buFont typeface="Arial" panose="020B0604020202020204" pitchFamily="34" charset="0"/>
              <a:buChar char="•"/>
            </a:pPr>
            <a:r>
              <a:rPr lang="en-US" sz="2600" dirty="0" err="1"/>
              <a:t>dow</a:t>
            </a:r>
            <a:r>
              <a:rPr lang="en-US" sz="2600" dirty="0"/>
              <a:t> (day of week)</a:t>
            </a:r>
          </a:p>
          <a:p>
            <a:pPr marL="285750" indent="-285750">
              <a:buFont typeface="Arial" panose="020B0604020202020204" pitchFamily="34" charset="0"/>
              <a:buChar char="•"/>
            </a:pPr>
            <a:r>
              <a:rPr lang="en-US" sz="2600" dirty="0" err="1"/>
              <a:t>doy</a:t>
            </a:r>
            <a:r>
              <a:rPr lang="en-US" sz="2600" dirty="0"/>
              <a:t> (day of year)</a:t>
            </a:r>
          </a:p>
          <a:p>
            <a:pPr marL="285750" indent="-285750">
              <a:buFont typeface="Arial" panose="020B0604020202020204" pitchFamily="34" charset="0"/>
              <a:buChar char="•"/>
            </a:pPr>
            <a:r>
              <a:rPr lang="en-US" sz="2600" dirty="0"/>
              <a:t>epoch</a:t>
            </a:r>
          </a:p>
          <a:p>
            <a:pPr marL="285750" indent="-285750">
              <a:buFont typeface="Arial" panose="020B0604020202020204" pitchFamily="34" charset="0"/>
              <a:buChar char="•"/>
            </a:pPr>
            <a:r>
              <a:rPr lang="en-US" sz="2600" dirty="0" err="1"/>
              <a:t>isodow</a:t>
            </a:r>
            <a:endParaRPr lang="en-US" sz="2600" dirty="0"/>
          </a:p>
          <a:p>
            <a:pPr marL="285750" indent="-285750">
              <a:buFont typeface="Arial" panose="020B0604020202020204" pitchFamily="34" charset="0"/>
              <a:buChar char="•"/>
            </a:pPr>
            <a:r>
              <a:rPr lang="en-US" sz="2600" dirty="0" err="1"/>
              <a:t>isoyear</a:t>
            </a:r>
            <a:endParaRPr lang="en-US" sz="2600" dirty="0"/>
          </a:p>
          <a:p>
            <a:pPr marL="285750" indent="-285750">
              <a:buFont typeface="Arial" panose="020B0604020202020204" pitchFamily="34" charset="0"/>
              <a:buChar char="•"/>
            </a:pPr>
            <a:r>
              <a:rPr lang="en-US" sz="2600" dirty="0" err="1"/>
              <a:t>timezone</a:t>
            </a:r>
            <a:endParaRPr lang="en-US" sz="2600" dirty="0"/>
          </a:p>
          <a:p>
            <a:pPr marL="285750" indent="-285750">
              <a:buFont typeface="Arial" panose="020B0604020202020204" pitchFamily="34" charset="0"/>
              <a:buChar char="•"/>
            </a:pPr>
            <a:r>
              <a:rPr lang="en-US" sz="2600" dirty="0" err="1"/>
              <a:t>timezone_hour</a:t>
            </a:r>
            <a:endParaRPr lang="en-US" sz="2600" dirty="0"/>
          </a:p>
          <a:p>
            <a:pPr marL="285750" indent="-285750">
              <a:buFont typeface="Arial" panose="020B0604020202020204" pitchFamily="34" charset="0"/>
              <a:buChar char="•"/>
            </a:pPr>
            <a:r>
              <a:rPr lang="en-US" sz="2600" dirty="0" err="1"/>
              <a:t>timezone_minute</a:t>
            </a:r>
            <a:endParaRPr lang="en-US" sz="2600" dirty="0"/>
          </a:p>
        </p:txBody>
      </p:sp>
      <p:sp>
        <p:nvSpPr>
          <p:cNvPr id="6" name="Rectangle 5">
            <a:extLst>
              <a:ext uri="{FF2B5EF4-FFF2-40B4-BE49-F238E27FC236}">
                <a16:creationId xmlns:a16="http://schemas.microsoft.com/office/drawing/2014/main" id="{2182DBBA-6054-4936-961A-DA5C57B8E2E4}"/>
              </a:ext>
            </a:extLst>
          </p:cNvPr>
          <p:cNvSpPr/>
          <p:nvPr/>
        </p:nvSpPr>
        <p:spPr>
          <a:xfrm>
            <a:off x="838201" y="980083"/>
            <a:ext cx="10515599" cy="1754326"/>
          </a:xfrm>
          <a:prstGeom prst="rect">
            <a:avLst/>
          </a:prstGeom>
        </p:spPr>
        <p:txBody>
          <a:bodyPr wrap="square">
            <a:spAutoFit/>
          </a:bodyPr>
          <a:lstStyle/>
          <a:p>
            <a:r>
              <a:rPr lang="en-US" dirty="0"/>
              <a:t>The field is an identifier that determines what field to </a:t>
            </a:r>
            <a:r>
              <a:rPr lang="en-US" b="1" dirty="0"/>
              <a:t>extract</a:t>
            </a:r>
            <a:r>
              <a:rPr lang="en-US" dirty="0"/>
              <a:t> from the source. </a:t>
            </a:r>
          </a:p>
          <a:p>
            <a:pPr marL="342900" indent="-342900">
              <a:buAutoNum type="arabicParenR"/>
            </a:pPr>
            <a:r>
              <a:rPr lang="en-US" dirty="0"/>
              <a:t>The values of the field must be in a list of permitted values mentioned below</a:t>
            </a:r>
          </a:p>
          <a:p>
            <a:pPr marL="342900" indent="-342900">
              <a:buAutoNum type="arabicParenR"/>
            </a:pPr>
            <a:r>
              <a:rPr lang="en-US" dirty="0"/>
              <a:t>The source is a value of type TIMESTAMP or INTERVAL. If you pass a DATE value, the function will cast it to a TIMESTAMP value</a:t>
            </a:r>
          </a:p>
        </p:txBody>
      </p:sp>
      <p:sp>
        <p:nvSpPr>
          <p:cNvPr id="8" name="Rectangle 2">
            <a:extLst>
              <a:ext uri="{FF2B5EF4-FFF2-40B4-BE49-F238E27FC236}">
                <a16:creationId xmlns:a16="http://schemas.microsoft.com/office/drawing/2014/main" id="{04552D5C-3104-4D1B-ABCC-25667ACD06BB}"/>
              </a:ext>
            </a:extLst>
          </p:cNvPr>
          <p:cNvSpPr>
            <a:spLocks noChangeArrowheads="1"/>
          </p:cNvSpPr>
          <p:nvPr/>
        </p:nvSpPr>
        <p:spPr bwMode="auto">
          <a:xfrm>
            <a:off x="838200" y="2097484"/>
            <a:ext cx="28854"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eaLnBrk="0" fontAlgn="base" hangingPunct="0">
              <a:spcBef>
                <a:spcPct val="0"/>
              </a:spcBef>
              <a:spcAft>
                <a:spcPct val="0"/>
              </a:spcAft>
            </a:pPr>
            <a:r>
              <a:rPr lang="en-US" altLang="en-US" sz="900" dirty="0">
                <a:solidFill>
                  <a:srgbClr val="242729"/>
                </a:solidFill>
                <a:latin typeface="inheri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701949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7D260-7E94-43BB-BA4C-050E93C96095}"/>
              </a:ext>
            </a:extLst>
          </p:cNvPr>
          <p:cNvSpPr>
            <a:spLocks noGrp="1"/>
          </p:cNvSpPr>
          <p:nvPr>
            <p:ph type="title"/>
          </p:nvPr>
        </p:nvSpPr>
        <p:spPr/>
        <p:txBody>
          <a:bodyPr/>
          <a:lstStyle/>
          <a:p>
            <a:r>
              <a:rPr lang="en-US" dirty="0"/>
              <a:t>Date Part</a:t>
            </a:r>
          </a:p>
        </p:txBody>
      </p:sp>
      <p:sp>
        <p:nvSpPr>
          <p:cNvPr id="3" name="Content Placeholder 2">
            <a:extLst>
              <a:ext uri="{FF2B5EF4-FFF2-40B4-BE49-F238E27FC236}">
                <a16:creationId xmlns:a16="http://schemas.microsoft.com/office/drawing/2014/main" id="{59A5B6BF-E4C3-4BF4-8A06-291AEFF80240}"/>
              </a:ext>
            </a:extLst>
          </p:cNvPr>
          <p:cNvSpPr>
            <a:spLocks noGrp="1"/>
          </p:cNvSpPr>
          <p:nvPr>
            <p:ph idx="1"/>
          </p:nvPr>
        </p:nvSpPr>
        <p:spPr/>
        <p:txBody>
          <a:bodyPr>
            <a:normAutofit fontScale="92500" lnSpcReduction="20000"/>
          </a:bodyPr>
          <a:lstStyle/>
          <a:p>
            <a:r>
              <a:rPr lang="en-US" dirty="0"/>
              <a:t>DATE_PART() function extracts a subfield from a date or time value. The following illustrates the DATE_PART() function:</a:t>
            </a:r>
          </a:p>
          <a:p>
            <a:r>
              <a:rPr lang="en-US" dirty="0"/>
              <a:t>DATE_PART(</a:t>
            </a:r>
            <a:r>
              <a:rPr lang="en-US" dirty="0" err="1"/>
              <a:t>field,source</a:t>
            </a:r>
            <a:r>
              <a:rPr lang="en-US" dirty="0"/>
              <a:t>)</a:t>
            </a:r>
          </a:p>
          <a:p>
            <a:r>
              <a:rPr lang="en-US" dirty="0"/>
              <a:t>EXTRACT(year FROM timestamp) = DATE_PART('</a:t>
            </a:r>
            <a:r>
              <a:rPr lang="en-US" dirty="0" err="1"/>
              <a:t>year',timestamp</a:t>
            </a:r>
            <a:r>
              <a:rPr lang="en-US" dirty="0"/>
              <a:t>)</a:t>
            </a:r>
          </a:p>
          <a:p>
            <a:r>
              <a:rPr lang="en-US" dirty="0"/>
              <a:t>extract() gets re-written to </a:t>
            </a:r>
            <a:r>
              <a:rPr lang="en-US" dirty="0" err="1"/>
              <a:t>date_part</a:t>
            </a:r>
            <a:r>
              <a:rPr lang="en-US" dirty="0"/>
              <a:t>() - check the execution plan and you will see.</a:t>
            </a:r>
          </a:p>
          <a:p>
            <a:endParaRPr lang="en-US" dirty="0"/>
          </a:p>
          <a:p>
            <a:r>
              <a:rPr lang="en-US" dirty="0"/>
              <a:t>extract() complies with the SQL standard, </a:t>
            </a:r>
            <a:r>
              <a:rPr lang="en-US" dirty="0" err="1"/>
              <a:t>date_part</a:t>
            </a:r>
            <a:r>
              <a:rPr lang="en-US" dirty="0"/>
              <a:t>() is a Postgres specific query. As one gets converted to the other, there is absolutely no performance difference. </a:t>
            </a:r>
          </a:p>
          <a:p>
            <a:endParaRPr lang="en-US" dirty="0"/>
          </a:p>
        </p:txBody>
      </p:sp>
    </p:spTree>
    <p:extLst>
      <p:ext uri="{BB962C8B-B14F-4D97-AF65-F5344CB8AC3E}">
        <p14:creationId xmlns:p14="http://schemas.microsoft.com/office/powerpoint/2010/main" val="20600918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F348D5B-BF0D-49B8-A030-84BB21C762E2}"/>
              </a:ext>
            </a:extLst>
          </p:cNvPr>
          <p:cNvGraphicFramePr>
            <a:graphicFrameLocks noGrp="1"/>
          </p:cNvGraphicFramePr>
          <p:nvPr>
            <p:ph idx="1"/>
            <p:extLst>
              <p:ext uri="{D42A27DB-BD31-4B8C-83A1-F6EECF244321}">
                <p14:modId xmlns:p14="http://schemas.microsoft.com/office/powerpoint/2010/main" val="756772028"/>
              </p:ext>
            </p:extLst>
          </p:nvPr>
        </p:nvGraphicFramePr>
        <p:xfrm>
          <a:off x="643466" y="428655"/>
          <a:ext cx="10905067" cy="5594930"/>
        </p:xfrm>
        <a:graphic>
          <a:graphicData uri="http://schemas.openxmlformats.org/drawingml/2006/table">
            <a:tbl>
              <a:tblPr firstRow="1" bandRow="1">
                <a:tableStyleId>{9D7B26C5-4107-4FEC-AEDC-1716B250A1EF}</a:tableStyleId>
              </a:tblPr>
              <a:tblGrid>
                <a:gridCol w="1510435">
                  <a:extLst>
                    <a:ext uri="{9D8B030D-6E8A-4147-A177-3AD203B41FA5}">
                      <a16:colId xmlns:a16="http://schemas.microsoft.com/office/drawing/2014/main" val="577318838"/>
                    </a:ext>
                  </a:extLst>
                </a:gridCol>
                <a:gridCol w="5720098">
                  <a:extLst>
                    <a:ext uri="{9D8B030D-6E8A-4147-A177-3AD203B41FA5}">
                      <a16:colId xmlns:a16="http://schemas.microsoft.com/office/drawing/2014/main" val="3221101755"/>
                    </a:ext>
                  </a:extLst>
                </a:gridCol>
                <a:gridCol w="3674534">
                  <a:extLst>
                    <a:ext uri="{9D8B030D-6E8A-4147-A177-3AD203B41FA5}">
                      <a16:colId xmlns:a16="http://schemas.microsoft.com/office/drawing/2014/main" val="532163988"/>
                    </a:ext>
                  </a:extLst>
                </a:gridCol>
              </a:tblGrid>
              <a:tr h="233966">
                <a:tc>
                  <a:txBody>
                    <a:bodyPr/>
                    <a:lstStyle/>
                    <a:p>
                      <a:r>
                        <a:rPr lang="en-US" sz="1200">
                          <a:effectLst/>
                        </a:rPr>
                        <a:t>Field Value</a:t>
                      </a:r>
                    </a:p>
                  </a:txBody>
                  <a:tcPr marL="17433" marR="17433" marT="8716" marB="8716" anchor="ctr"/>
                </a:tc>
                <a:tc>
                  <a:txBody>
                    <a:bodyPr/>
                    <a:lstStyle/>
                    <a:p>
                      <a:r>
                        <a:rPr lang="en-US" sz="1200">
                          <a:effectLst/>
                        </a:rPr>
                        <a:t>TIMESTAMP</a:t>
                      </a:r>
                    </a:p>
                  </a:txBody>
                  <a:tcPr marL="17433" marR="17433" marT="8716" marB="8716" anchor="ctr"/>
                </a:tc>
                <a:tc>
                  <a:txBody>
                    <a:bodyPr/>
                    <a:lstStyle/>
                    <a:p>
                      <a:r>
                        <a:rPr lang="en-US" sz="1200">
                          <a:effectLst/>
                        </a:rPr>
                        <a:t>Interval</a:t>
                      </a:r>
                    </a:p>
                  </a:txBody>
                  <a:tcPr marL="17433" marR="17433" marT="8716" marB="8716" anchor="ctr"/>
                </a:tc>
                <a:extLst>
                  <a:ext uri="{0D108BD9-81ED-4DB2-BD59-A6C34878D82A}">
                    <a16:rowId xmlns:a16="http://schemas.microsoft.com/office/drawing/2014/main" val="3615948326"/>
                  </a:ext>
                </a:extLst>
              </a:tr>
              <a:tr h="233966">
                <a:tc>
                  <a:txBody>
                    <a:bodyPr/>
                    <a:lstStyle/>
                    <a:p>
                      <a:pPr algn="l" fontAlgn="t"/>
                      <a:r>
                        <a:rPr lang="en-US" sz="1200">
                          <a:effectLst/>
                        </a:rPr>
                        <a:t>CENTURY</a:t>
                      </a:r>
                    </a:p>
                  </a:txBody>
                  <a:tcPr marL="17433" marR="17433" marT="8716" marB="8716"/>
                </a:tc>
                <a:tc>
                  <a:txBody>
                    <a:bodyPr/>
                    <a:lstStyle/>
                    <a:p>
                      <a:pPr algn="l" fontAlgn="t"/>
                      <a:r>
                        <a:rPr lang="en-US" sz="1200">
                          <a:effectLst/>
                        </a:rPr>
                        <a:t>The century</a:t>
                      </a:r>
                    </a:p>
                  </a:txBody>
                  <a:tcPr marL="17433" marR="17433" marT="8716" marB="8716"/>
                </a:tc>
                <a:tc>
                  <a:txBody>
                    <a:bodyPr/>
                    <a:lstStyle/>
                    <a:p>
                      <a:pPr algn="l" fontAlgn="t"/>
                      <a:r>
                        <a:rPr lang="en-US" sz="1200">
                          <a:effectLst/>
                        </a:rPr>
                        <a:t>The number of centuries</a:t>
                      </a:r>
                    </a:p>
                  </a:txBody>
                  <a:tcPr marL="17433" marR="17433" marT="8716" marB="8716"/>
                </a:tc>
                <a:extLst>
                  <a:ext uri="{0D108BD9-81ED-4DB2-BD59-A6C34878D82A}">
                    <a16:rowId xmlns:a16="http://schemas.microsoft.com/office/drawing/2014/main" val="1412753289"/>
                  </a:ext>
                </a:extLst>
              </a:tr>
              <a:tr h="233966">
                <a:tc>
                  <a:txBody>
                    <a:bodyPr/>
                    <a:lstStyle/>
                    <a:p>
                      <a:pPr algn="l" fontAlgn="t"/>
                      <a:r>
                        <a:rPr lang="en-US" sz="1200">
                          <a:effectLst/>
                        </a:rPr>
                        <a:t>DAY</a:t>
                      </a:r>
                    </a:p>
                  </a:txBody>
                  <a:tcPr marL="17433" marR="17433" marT="8716" marB="8716"/>
                </a:tc>
                <a:tc>
                  <a:txBody>
                    <a:bodyPr/>
                    <a:lstStyle/>
                    <a:p>
                      <a:pPr algn="l" fontAlgn="t"/>
                      <a:r>
                        <a:rPr lang="en-US" sz="1200">
                          <a:effectLst/>
                        </a:rPr>
                        <a:t>The day of the month (1-31)</a:t>
                      </a:r>
                    </a:p>
                  </a:txBody>
                  <a:tcPr marL="17433" marR="17433" marT="8716" marB="8716"/>
                </a:tc>
                <a:tc>
                  <a:txBody>
                    <a:bodyPr/>
                    <a:lstStyle/>
                    <a:p>
                      <a:pPr algn="l" fontAlgn="t"/>
                      <a:r>
                        <a:rPr lang="en-US" sz="1200">
                          <a:effectLst/>
                        </a:rPr>
                        <a:t>The number of days</a:t>
                      </a:r>
                    </a:p>
                  </a:txBody>
                  <a:tcPr marL="17433" marR="17433" marT="8716" marB="8716"/>
                </a:tc>
                <a:extLst>
                  <a:ext uri="{0D108BD9-81ED-4DB2-BD59-A6C34878D82A}">
                    <a16:rowId xmlns:a16="http://schemas.microsoft.com/office/drawing/2014/main" val="1221165100"/>
                  </a:ext>
                </a:extLst>
              </a:tr>
              <a:tr h="233966">
                <a:tc>
                  <a:txBody>
                    <a:bodyPr/>
                    <a:lstStyle/>
                    <a:p>
                      <a:pPr algn="l" fontAlgn="t"/>
                      <a:r>
                        <a:rPr lang="en-US" sz="1200">
                          <a:effectLst/>
                        </a:rPr>
                        <a:t>DECADE</a:t>
                      </a:r>
                    </a:p>
                  </a:txBody>
                  <a:tcPr marL="17433" marR="17433" marT="8716" marB="8716"/>
                </a:tc>
                <a:tc>
                  <a:txBody>
                    <a:bodyPr/>
                    <a:lstStyle/>
                    <a:p>
                      <a:pPr algn="l" fontAlgn="t"/>
                      <a:r>
                        <a:rPr lang="en-US" sz="1200">
                          <a:effectLst/>
                        </a:rPr>
                        <a:t>The decade that is the year divided by 10</a:t>
                      </a:r>
                    </a:p>
                  </a:txBody>
                  <a:tcPr marL="17433" marR="17433" marT="8716" marB="8716"/>
                </a:tc>
                <a:tc>
                  <a:txBody>
                    <a:bodyPr/>
                    <a:lstStyle/>
                    <a:p>
                      <a:pPr algn="l" fontAlgn="t"/>
                      <a:r>
                        <a:rPr lang="en-US" sz="1200">
                          <a:effectLst/>
                        </a:rPr>
                        <a:t>Sames as TIMESTAMP</a:t>
                      </a:r>
                    </a:p>
                  </a:txBody>
                  <a:tcPr marL="17433" marR="17433" marT="8716" marB="8716"/>
                </a:tc>
                <a:extLst>
                  <a:ext uri="{0D108BD9-81ED-4DB2-BD59-A6C34878D82A}">
                    <a16:rowId xmlns:a16="http://schemas.microsoft.com/office/drawing/2014/main" val="2135996139"/>
                  </a:ext>
                </a:extLst>
              </a:tr>
              <a:tr h="233966">
                <a:tc>
                  <a:txBody>
                    <a:bodyPr/>
                    <a:lstStyle/>
                    <a:p>
                      <a:pPr algn="l" fontAlgn="t"/>
                      <a:r>
                        <a:rPr lang="en-US" sz="1200">
                          <a:effectLst/>
                        </a:rPr>
                        <a:t>DOW</a:t>
                      </a:r>
                    </a:p>
                  </a:txBody>
                  <a:tcPr marL="17433" marR="17433" marT="8716" marB="8716"/>
                </a:tc>
                <a:tc>
                  <a:txBody>
                    <a:bodyPr/>
                    <a:lstStyle/>
                    <a:p>
                      <a:pPr algn="l" fontAlgn="t"/>
                      <a:r>
                        <a:rPr lang="en-US" sz="1200">
                          <a:effectLst/>
                        </a:rPr>
                        <a:t>The day of week Sunday (0) to Saturday (6)</a:t>
                      </a:r>
                    </a:p>
                  </a:txBody>
                  <a:tcPr marL="17433" marR="17433" marT="8716" marB="8716"/>
                </a:tc>
                <a:tc>
                  <a:txBody>
                    <a:bodyPr/>
                    <a:lstStyle/>
                    <a:p>
                      <a:pPr algn="l" fontAlgn="t"/>
                      <a:r>
                        <a:rPr lang="en-US" sz="1200">
                          <a:effectLst/>
                        </a:rPr>
                        <a:t>N/A</a:t>
                      </a:r>
                    </a:p>
                  </a:txBody>
                  <a:tcPr marL="17433" marR="17433" marT="8716" marB="8716"/>
                </a:tc>
                <a:extLst>
                  <a:ext uri="{0D108BD9-81ED-4DB2-BD59-A6C34878D82A}">
                    <a16:rowId xmlns:a16="http://schemas.microsoft.com/office/drawing/2014/main" val="261391441"/>
                  </a:ext>
                </a:extLst>
              </a:tr>
              <a:tr h="233966">
                <a:tc>
                  <a:txBody>
                    <a:bodyPr/>
                    <a:lstStyle/>
                    <a:p>
                      <a:pPr algn="l" fontAlgn="t"/>
                      <a:r>
                        <a:rPr lang="en-US" sz="1200">
                          <a:effectLst/>
                        </a:rPr>
                        <a:t>DOY</a:t>
                      </a:r>
                    </a:p>
                  </a:txBody>
                  <a:tcPr marL="17433" marR="17433" marT="8716" marB="8716"/>
                </a:tc>
                <a:tc>
                  <a:txBody>
                    <a:bodyPr/>
                    <a:lstStyle/>
                    <a:p>
                      <a:pPr algn="l" fontAlgn="t"/>
                      <a:r>
                        <a:rPr lang="en-US" sz="1200">
                          <a:effectLst/>
                        </a:rPr>
                        <a:t>The day of year that ranges from 1 to 366</a:t>
                      </a:r>
                    </a:p>
                  </a:txBody>
                  <a:tcPr marL="17433" marR="17433" marT="8716" marB="8716"/>
                </a:tc>
                <a:tc>
                  <a:txBody>
                    <a:bodyPr/>
                    <a:lstStyle/>
                    <a:p>
                      <a:pPr algn="l" fontAlgn="t"/>
                      <a:r>
                        <a:rPr lang="en-US" sz="1200">
                          <a:effectLst/>
                        </a:rPr>
                        <a:t>N/A</a:t>
                      </a:r>
                    </a:p>
                  </a:txBody>
                  <a:tcPr marL="17433" marR="17433" marT="8716" marB="8716"/>
                </a:tc>
                <a:extLst>
                  <a:ext uri="{0D108BD9-81ED-4DB2-BD59-A6C34878D82A}">
                    <a16:rowId xmlns:a16="http://schemas.microsoft.com/office/drawing/2014/main" val="1358763651"/>
                  </a:ext>
                </a:extLst>
              </a:tr>
              <a:tr h="233966">
                <a:tc>
                  <a:txBody>
                    <a:bodyPr/>
                    <a:lstStyle/>
                    <a:p>
                      <a:pPr algn="l" fontAlgn="t"/>
                      <a:r>
                        <a:rPr lang="en-US" sz="1200">
                          <a:effectLst/>
                        </a:rPr>
                        <a:t>EPOCH</a:t>
                      </a:r>
                    </a:p>
                  </a:txBody>
                  <a:tcPr marL="17433" marR="17433" marT="8716" marB="8716"/>
                </a:tc>
                <a:tc>
                  <a:txBody>
                    <a:bodyPr/>
                    <a:lstStyle/>
                    <a:p>
                      <a:pPr algn="l" fontAlgn="t"/>
                      <a:r>
                        <a:rPr lang="en-US" sz="1200">
                          <a:effectLst/>
                        </a:rPr>
                        <a:t>The number of seconds since 1970-01-01 00:00:00 UTC</a:t>
                      </a:r>
                    </a:p>
                  </a:txBody>
                  <a:tcPr marL="17433" marR="17433" marT="8716" marB="8716"/>
                </a:tc>
                <a:tc>
                  <a:txBody>
                    <a:bodyPr/>
                    <a:lstStyle/>
                    <a:p>
                      <a:pPr algn="l" fontAlgn="t"/>
                      <a:r>
                        <a:rPr lang="en-US" sz="1200">
                          <a:effectLst/>
                        </a:rPr>
                        <a:t>The total number of seconds in the interval</a:t>
                      </a:r>
                    </a:p>
                  </a:txBody>
                  <a:tcPr marL="17433" marR="17433" marT="8716" marB="8716"/>
                </a:tc>
                <a:extLst>
                  <a:ext uri="{0D108BD9-81ED-4DB2-BD59-A6C34878D82A}">
                    <a16:rowId xmlns:a16="http://schemas.microsoft.com/office/drawing/2014/main" val="4080768597"/>
                  </a:ext>
                </a:extLst>
              </a:tr>
              <a:tr h="233966">
                <a:tc>
                  <a:txBody>
                    <a:bodyPr/>
                    <a:lstStyle/>
                    <a:p>
                      <a:pPr algn="l" fontAlgn="t"/>
                      <a:r>
                        <a:rPr lang="en-US" sz="1200">
                          <a:effectLst/>
                        </a:rPr>
                        <a:t>HOUR</a:t>
                      </a:r>
                    </a:p>
                  </a:txBody>
                  <a:tcPr marL="17433" marR="17433" marT="8716" marB="8716"/>
                </a:tc>
                <a:tc>
                  <a:txBody>
                    <a:bodyPr/>
                    <a:lstStyle/>
                    <a:p>
                      <a:pPr algn="l" fontAlgn="t"/>
                      <a:r>
                        <a:rPr lang="en-US" sz="1200" dirty="0">
                          <a:effectLst/>
                        </a:rPr>
                        <a:t>The hour (0-23)</a:t>
                      </a:r>
                    </a:p>
                  </a:txBody>
                  <a:tcPr marL="17433" marR="17433" marT="8716" marB="8716"/>
                </a:tc>
                <a:tc>
                  <a:txBody>
                    <a:bodyPr/>
                    <a:lstStyle/>
                    <a:p>
                      <a:pPr algn="l" fontAlgn="t"/>
                      <a:r>
                        <a:rPr lang="en-US" sz="1200">
                          <a:effectLst/>
                        </a:rPr>
                        <a:t>The number of hours</a:t>
                      </a:r>
                    </a:p>
                  </a:txBody>
                  <a:tcPr marL="17433" marR="17433" marT="8716" marB="8716"/>
                </a:tc>
                <a:extLst>
                  <a:ext uri="{0D108BD9-81ED-4DB2-BD59-A6C34878D82A}">
                    <a16:rowId xmlns:a16="http://schemas.microsoft.com/office/drawing/2014/main" val="1761223336"/>
                  </a:ext>
                </a:extLst>
              </a:tr>
              <a:tr h="233966">
                <a:tc>
                  <a:txBody>
                    <a:bodyPr/>
                    <a:lstStyle/>
                    <a:p>
                      <a:pPr algn="l" fontAlgn="t"/>
                      <a:r>
                        <a:rPr lang="en-US" sz="1200">
                          <a:effectLst/>
                        </a:rPr>
                        <a:t>ISODOW</a:t>
                      </a:r>
                    </a:p>
                  </a:txBody>
                  <a:tcPr marL="17433" marR="17433" marT="8716" marB="8716"/>
                </a:tc>
                <a:tc>
                  <a:txBody>
                    <a:bodyPr/>
                    <a:lstStyle/>
                    <a:p>
                      <a:pPr algn="l" fontAlgn="t"/>
                      <a:r>
                        <a:rPr lang="en-US" sz="1200">
                          <a:effectLst/>
                        </a:rPr>
                        <a:t>Day of week based on ISO 8601 Monday (1) to Sunday (7)</a:t>
                      </a:r>
                    </a:p>
                  </a:txBody>
                  <a:tcPr marL="17433" marR="17433" marT="8716" marB="8716"/>
                </a:tc>
                <a:tc>
                  <a:txBody>
                    <a:bodyPr/>
                    <a:lstStyle/>
                    <a:p>
                      <a:pPr algn="l" fontAlgn="t"/>
                      <a:r>
                        <a:rPr lang="en-US" sz="1200">
                          <a:effectLst/>
                        </a:rPr>
                        <a:t>N/A</a:t>
                      </a:r>
                    </a:p>
                  </a:txBody>
                  <a:tcPr marL="17433" marR="17433" marT="8716" marB="8716"/>
                </a:tc>
                <a:extLst>
                  <a:ext uri="{0D108BD9-81ED-4DB2-BD59-A6C34878D82A}">
                    <a16:rowId xmlns:a16="http://schemas.microsoft.com/office/drawing/2014/main" val="2168786404"/>
                  </a:ext>
                </a:extLst>
              </a:tr>
              <a:tr h="233966">
                <a:tc>
                  <a:txBody>
                    <a:bodyPr/>
                    <a:lstStyle/>
                    <a:p>
                      <a:pPr algn="l" fontAlgn="t"/>
                      <a:r>
                        <a:rPr lang="en-US" sz="1200" dirty="0">
                          <a:effectLst/>
                        </a:rPr>
                        <a:t>ISOYEAR*</a:t>
                      </a:r>
                    </a:p>
                  </a:txBody>
                  <a:tcPr marL="17433" marR="17433" marT="8716" marB="8716"/>
                </a:tc>
                <a:tc>
                  <a:txBody>
                    <a:bodyPr/>
                    <a:lstStyle/>
                    <a:p>
                      <a:pPr algn="l" fontAlgn="t"/>
                      <a:r>
                        <a:rPr lang="en-US" sz="1200" dirty="0">
                          <a:effectLst/>
                        </a:rPr>
                        <a:t>ISO 8601 week number of year</a:t>
                      </a:r>
                    </a:p>
                  </a:txBody>
                  <a:tcPr marL="17433" marR="17433" marT="8716" marB="8716"/>
                </a:tc>
                <a:tc>
                  <a:txBody>
                    <a:bodyPr/>
                    <a:lstStyle/>
                    <a:p>
                      <a:pPr algn="l" fontAlgn="t"/>
                      <a:r>
                        <a:rPr lang="en-US" sz="1200">
                          <a:effectLst/>
                        </a:rPr>
                        <a:t>N/A</a:t>
                      </a:r>
                    </a:p>
                  </a:txBody>
                  <a:tcPr marL="17433" marR="17433" marT="8716" marB="8716"/>
                </a:tc>
                <a:extLst>
                  <a:ext uri="{0D108BD9-81ED-4DB2-BD59-A6C34878D82A}">
                    <a16:rowId xmlns:a16="http://schemas.microsoft.com/office/drawing/2014/main" val="3961958948"/>
                  </a:ext>
                </a:extLst>
              </a:tr>
              <a:tr h="233966">
                <a:tc>
                  <a:txBody>
                    <a:bodyPr/>
                    <a:lstStyle/>
                    <a:p>
                      <a:pPr algn="l" fontAlgn="t"/>
                      <a:r>
                        <a:rPr lang="en-US" sz="1200" dirty="0">
                          <a:effectLst/>
                        </a:rPr>
                        <a:t>MICROSECONDS</a:t>
                      </a:r>
                    </a:p>
                  </a:txBody>
                  <a:tcPr marL="17433" marR="17433" marT="8716" marB="8716"/>
                </a:tc>
                <a:tc>
                  <a:txBody>
                    <a:bodyPr/>
                    <a:lstStyle/>
                    <a:p>
                      <a:pPr algn="l" fontAlgn="t"/>
                      <a:r>
                        <a:rPr lang="en-US" sz="1200">
                          <a:effectLst/>
                        </a:rPr>
                        <a:t>The seconds field, including fractional parts, multiplied by 1000000</a:t>
                      </a:r>
                    </a:p>
                  </a:txBody>
                  <a:tcPr marL="17433" marR="17433" marT="8716" marB="8716"/>
                </a:tc>
                <a:tc>
                  <a:txBody>
                    <a:bodyPr/>
                    <a:lstStyle/>
                    <a:p>
                      <a:pPr algn="l" fontAlgn="t"/>
                      <a:r>
                        <a:rPr lang="en-US" sz="1200">
                          <a:effectLst/>
                        </a:rPr>
                        <a:t>Sames as TIMESTAMP</a:t>
                      </a:r>
                    </a:p>
                  </a:txBody>
                  <a:tcPr marL="17433" marR="17433" marT="8716" marB="8716"/>
                </a:tc>
                <a:extLst>
                  <a:ext uri="{0D108BD9-81ED-4DB2-BD59-A6C34878D82A}">
                    <a16:rowId xmlns:a16="http://schemas.microsoft.com/office/drawing/2014/main" val="1174617542"/>
                  </a:ext>
                </a:extLst>
              </a:tr>
              <a:tr h="233966">
                <a:tc>
                  <a:txBody>
                    <a:bodyPr/>
                    <a:lstStyle/>
                    <a:p>
                      <a:pPr algn="l" fontAlgn="t"/>
                      <a:r>
                        <a:rPr lang="en-US" sz="1200">
                          <a:effectLst/>
                        </a:rPr>
                        <a:t>MILLENNIUM</a:t>
                      </a:r>
                    </a:p>
                  </a:txBody>
                  <a:tcPr marL="17433" marR="17433" marT="8716" marB="8716"/>
                </a:tc>
                <a:tc>
                  <a:txBody>
                    <a:bodyPr/>
                    <a:lstStyle/>
                    <a:p>
                      <a:pPr algn="l" fontAlgn="t"/>
                      <a:r>
                        <a:rPr lang="en-US" sz="1200">
                          <a:effectLst/>
                        </a:rPr>
                        <a:t>The millennium</a:t>
                      </a:r>
                    </a:p>
                  </a:txBody>
                  <a:tcPr marL="17433" marR="17433" marT="8716" marB="8716"/>
                </a:tc>
                <a:tc>
                  <a:txBody>
                    <a:bodyPr/>
                    <a:lstStyle/>
                    <a:p>
                      <a:pPr algn="l" fontAlgn="t"/>
                      <a:r>
                        <a:rPr lang="en-US" sz="1200">
                          <a:effectLst/>
                        </a:rPr>
                        <a:t>The number of millennium</a:t>
                      </a:r>
                    </a:p>
                  </a:txBody>
                  <a:tcPr marL="17433" marR="17433" marT="8716" marB="8716"/>
                </a:tc>
                <a:extLst>
                  <a:ext uri="{0D108BD9-81ED-4DB2-BD59-A6C34878D82A}">
                    <a16:rowId xmlns:a16="http://schemas.microsoft.com/office/drawing/2014/main" val="1222177372"/>
                  </a:ext>
                </a:extLst>
              </a:tr>
              <a:tr h="233966">
                <a:tc>
                  <a:txBody>
                    <a:bodyPr/>
                    <a:lstStyle/>
                    <a:p>
                      <a:pPr algn="l" fontAlgn="t"/>
                      <a:r>
                        <a:rPr lang="en-US" sz="1200">
                          <a:effectLst/>
                        </a:rPr>
                        <a:t>MILLISECONDS</a:t>
                      </a:r>
                    </a:p>
                  </a:txBody>
                  <a:tcPr marL="17433" marR="17433" marT="8716" marB="8716"/>
                </a:tc>
                <a:tc>
                  <a:txBody>
                    <a:bodyPr/>
                    <a:lstStyle/>
                    <a:p>
                      <a:pPr algn="l" fontAlgn="t"/>
                      <a:r>
                        <a:rPr lang="en-US" sz="1200">
                          <a:effectLst/>
                        </a:rPr>
                        <a:t>The seconds field, including fractional parts, multiplied by 1000</a:t>
                      </a:r>
                    </a:p>
                  </a:txBody>
                  <a:tcPr marL="17433" marR="17433" marT="8716" marB="8716"/>
                </a:tc>
                <a:tc>
                  <a:txBody>
                    <a:bodyPr/>
                    <a:lstStyle/>
                    <a:p>
                      <a:pPr algn="l" fontAlgn="t"/>
                      <a:r>
                        <a:rPr lang="en-US" sz="1200">
                          <a:effectLst/>
                        </a:rPr>
                        <a:t>Sames as TIMESTAMP</a:t>
                      </a:r>
                    </a:p>
                  </a:txBody>
                  <a:tcPr marL="17433" marR="17433" marT="8716" marB="8716"/>
                </a:tc>
                <a:extLst>
                  <a:ext uri="{0D108BD9-81ED-4DB2-BD59-A6C34878D82A}">
                    <a16:rowId xmlns:a16="http://schemas.microsoft.com/office/drawing/2014/main" val="1653473352"/>
                  </a:ext>
                </a:extLst>
              </a:tr>
              <a:tr h="233966">
                <a:tc>
                  <a:txBody>
                    <a:bodyPr/>
                    <a:lstStyle/>
                    <a:p>
                      <a:pPr algn="l" fontAlgn="t"/>
                      <a:r>
                        <a:rPr lang="en-US" sz="1200">
                          <a:effectLst/>
                        </a:rPr>
                        <a:t>MINUTE</a:t>
                      </a:r>
                    </a:p>
                  </a:txBody>
                  <a:tcPr marL="17433" marR="17433" marT="8716" marB="8716"/>
                </a:tc>
                <a:tc>
                  <a:txBody>
                    <a:bodyPr/>
                    <a:lstStyle/>
                    <a:p>
                      <a:pPr algn="l" fontAlgn="t"/>
                      <a:r>
                        <a:rPr lang="en-US" sz="1200">
                          <a:effectLst/>
                        </a:rPr>
                        <a:t>The minute (0-59)</a:t>
                      </a:r>
                    </a:p>
                  </a:txBody>
                  <a:tcPr marL="17433" marR="17433" marT="8716" marB="8716"/>
                </a:tc>
                <a:tc>
                  <a:txBody>
                    <a:bodyPr/>
                    <a:lstStyle/>
                    <a:p>
                      <a:pPr algn="l" fontAlgn="t"/>
                      <a:r>
                        <a:rPr lang="en-US" sz="1200">
                          <a:effectLst/>
                        </a:rPr>
                        <a:t>The number of minutes</a:t>
                      </a:r>
                    </a:p>
                  </a:txBody>
                  <a:tcPr marL="17433" marR="17433" marT="8716" marB="8716"/>
                </a:tc>
                <a:extLst>
                  <a:ext uri="{0D108BD9-81ED-4DB2-BD59-A6C34878D82A}">
                    <a16:rowId xmlns:a16="http://schemas.microsoft.com/office/drawing/2014/main" val="1657483012"/>
                  </a:ext>
                </a:extLst>
              </a:tr>
              <a:tr h="233966">
                <a:tc>
                  <a:txBody>
                    <a:bodyPr/>
                    <a:lstStyle/>
                    <a:p>
                      <a:pPr algn="l" fontAlgn="t"/>
                      <a:r>
                        <a:rPr lang="en-US" sz="1200">
                          <a:effectLst/>
                        </a:rPr>
                        <a:t>MONTH</a:t>
                      </a:r>
                    </a:p>
                  </a:txBody>
                  <a:tcPr marL="17433" marR="17433" marT="8716" marB="8716"/>
                </a:tc>
                <a:tc>
                  <a:txBody>
                    <a:bodyPr/>
                    <a:lstStyle/>
                    <a:p>
                      <a:pPr algn="l" fontAlgn="t"/>
                      <a:r>
                        <a:rPr lang="en-US" sz="1200" dirty="0">
                          <a:effectLst/>
                        </a:rPr>
                        <a:t>Month, 1-12</a:t>
                      </a:r>
                    </a:p>
                  </a:txBody>
                  <a:tcPr marL="17433" marR="17433" marT="8716" marB="8716"/>
                </a:tc>
                <a:tc>
                  <a:txBody>
                    <a:bodyPr/>
                    <a:lstStyle/>
                    <a:p>
                      <a:pPr algn="l" fontAlgn="t"/>
                      <a:r>
                        <a:rPr lang="en-US" sz="1200">
                          <a:effectLst/>
                        </a:rPr>
                        <a:t>The number of months, modulo (0-11)</a:t>
                      </a:r>
                    </a:p>
                  </a:txBody>
                  <a:tcPr marL="17433" marR="17433" marT="8716" marB="8716"/>
                </a:tc>
                <a:extLst>
                  <a:ext uri="{0D108BD9-81ED-4DB2-BD59-A6C34878D82A}">
                    <a16:rowId xmlns:a16="http://schemas.microsoft.com/office/drawing/2014/main" val="2439863366"/>
                  </a:ext>
                </a:extLst>
              </a:tr>
              <a:tr h="233966">
                <a:tc>
                  <a:txBody>
                    <a:bodyPr/>
                    <a:lstStyle/>
                    <a:p>
                      <a:pPr algn="l" fontAlgn="t"/>
                      <a:r>
                        <a:rPr lang="en-US" sz="1200">
                          <a:effectLst/>
                        </a:rPr>
                        <a:t>QUARTER</a:t>
                      </a:r>
                    </a:p>
                  </a:txBody>
                  <a:tcPr marL="17433" marR="17433" marT="8716" marB="8716"/>
                </a:tc>
                <a:tc>
                  <a:txBody>
                    <a:bodyPr/>
                    <a:lstStyle/>
                    <a:p>
                      <a:pPr algn="l" fontAlgn="t"/>
                      <a:r>
                        <a:rPr lang="en-US" sz="1200">
                          <a:effectLst/>
                        </a:rPr>
                        <a:t>Quarter of the year</a:t>
                      </a:r>
                    </a:p>
                  </a:txBody>
                  <a:tcPr marL="17433" marR="17433" marT="8716" marB="8716"/>
                </a:tc>
                <a:tc>
                  <a:txBody>
                    <a:bodyPr/>
                    <a:lstStyle/>
                    <a:p>
                      <a:pPr algn="l" fontAlgn="t"/>
                      <a:r>
                        <a:rPr lang="en-US" sz="1200" dirty="0">
                          <a:effectLst/>
                        </a:rPr>
                        <a:t>The number of quarters</a:t>
                      </a:r>
                    </a:p>
                  </a:txBody>
                  <a:tcPr marL="17433" marR="17433" marT="8716" marB="8716"/>
                </a:tc>
                <a:extLst>
                  <a:ext uri="{0D108BD9-81ED-4DB2-BD59-A6C34878D82A}">
                    <a16:rowId xmlns:a16="http://schemas.microsoft.com/office/drawing/2014/main" val="1454754825"/>
                  </a:ext>
                </a:extLst>
              </a:tr>
              <a:tr h="233966">
                <a:tc>
                  <a:txBody>
                    <a:bodyPr/>
                    <a:lstStyle/>
                    <a:p>
                      <a:pPr algn="l" fontAlgn="t"/>
                      <a:r>
                        <a:rPr lang="en-US" sz="1200">
                          <a:effectLst/>
                        </a:rPr>
                        <a:t>SECOND</a:t>
                      </a:r>
                    </a:p>
                  </a:txBody>
                  <a:tcPr marL="17433" marR="17433" marT="8716" marB="8716"/>
                </a:tc>
                <a:tc>
                  <a:txBody>
                    <a:bodyPr/>
                    <a:lstStyle/>
                    <a:p>
                      <a:pPr algn="l" fontAlgn="t"/>
                      <a:r>
                        <a:rPr lang="en-US" sz="1200">
                          <a:effectLst/>
                        </a:rPr>
                        <a:t>The second</a:t>
                      </a:r>
                    </a:p>
                  </a:txBody>
                  <a:tcPr marL="17433" marR="17433" marT="8716" marB="8716"/>
                </a:tc>
                <a:tc>
                  <a:txBody>
                    <a:bodyPr/>
                    <a:lstStyle/>
                    <a:p>
                      <a:pPr algn="l" fontAlgn="t"/>
                      <a:r>
                        <a:rPr lang="en-US" sz="1200" dirty="0">
                          <a:effectLst/>
                        </a:rPr>
                        <a:t>The number of seconds in given minute</a:t>
                      </a:r>
                    </a:p>
                  </a:txBody>
                  <a:tcPr marL="17433" marR="17433" marT="8716" marB="8716"/>
                </a:tc>
                <a:extLst>
                  <a:ext uri="{0D108BD9-81ED-4DB2-BD59-A6C34878D82A}">
                    <a16:rowId xmlns:a16="http://schemas.microsoft.com/office/drawing/2014/main" val="1021393123"/>
                  </a:ext>
                </a:extLst>
              </a:tr>
              <a:tr h="233966">
                <a:tc>
                  <a:txBody>
                    <a:bodyPr/>
                    <a:lstStyle/>
                    <a:p>
                      <a:pPr algn="l" fontAlgn="t"/>
                      <a:r>
                        <a:rPr lang="en-US" sz="1200">
                          <a:effectLst/>
                        </a:rPr>
                        <a:t>TIMEZONE</a:t>
                      </a:r>
                    </a:p>
                  </a:txBody>
                  <a:tcPr marL="17433" marR="17433" marT="8716" marB="8716"/>
                </a:tc>
                <a:tc>
                  <a:txBody>
                    <a:bodyPr/>
                    <a:lstStyle/>
                    <a:p>
                      <a:pPr algn="l" fontAlgn="t"/>
                      <a:r>
                        <a:rPr lang="en-US" sz="1200" dirty="0">
                          <a:effectLst/>
                        </a:rPr>
                        <a:t>The </a:t>
                      </a:r>
                      <a:r>
                        <a:rPr lang="en-US" sz="1200" dirty="0" err="1">
                          <a:effectLst/>
                        </a:rPr>
                        <a:t>timezone</a:t>
                      </a:r>
                      <a:r>
                        <a:rPr lang="en-US" sz="1200" dirty="0">
                          <a:effectLst/>
                        </a:rPr>
                        <a:t> offset from UTC, measured in seconds</a:t>
                      </a:r>
                    </a:p>
                  </a:txBody>
                  <a:tcPr marL="17433" marR="17433" marT="8716" marB="8716"/>
                </a:tc>
                <a:tc>
                  <a:txBody>
                    <a:bodyPr/>
                    <a:lstStyle/>
                    <a:p>
                      <a:pPr algn="l" fontAlgn="t"/>
                      <a:r>
                        <a:rPr lang="en-US" sz="1200">
                          <a:effectLst/>
                        </a:rPr>
                        <a:t>N/A</a:t>
                      </a:r>
                    </a:p>
                  </a:txBody>
                  <a:tcPr marL="17433" marR="17433" marT="8716" marB="8716"/>
                </a:tc>
                <a:extLst>
                  <a:ext uri="{0D108BD9-81ED-4DB2-BD59-A6C34878D82A}">
                    <a16:rowId xmlns:a16="http://schemas.microsoft.com/office/drawing/2014/main" val="2292192588"/>
                  </a:ext>
                </a:extLst>
              </a:tr>
              <a:tr h="233966">
                <a:tc>
                  <a:txBody>
                    <a:bodyPr/>
                    <a:lstStyle/>
                    <a:p>
                      <a:pPr algn="l" fontAlgn="t"/>
                      <a:r>
                        <a:rPr lang="en-US" sz="1200">
                          <a:effectLst/>
                        </a:rPr>
                        <a:t>TIMEZONE_HOUR</a:t>
                      </a:r>
                    </a:p>
                  </a:txBody>
                  <a:tcPr marL="17433" marR="17433" marT="8716" marB="8716"/>
                </a:tc>
                <a:tc>
                  <a:txBody>
                    <a:bodyPr/>
                    <a:lstStyle/>
                    <a:p>
                      <a:pPr algn="l" fontAlgn="t"/>
                      <a:r>
                        <a:rPr lang="en-US" sz="1200">
                          <a:effectLst/>
                        </a:rPr>
                        <a:t>The hour component of the time zone offset</a:t>
                      </a:r>
                    </a:p>
                  </a:txBody>
                  <a:tcPr marL="17433" marR="17433" marT="8716" marB="8716"/>
                </a:tc>
                <a:tc>
                  <a:txBody>
                    <a:bodyPr/>
                    <a:lstStyle/>
                    <a:p>
                      <a:pPr algn="l" fontAlgn="t"/>
                      <a:r>
                        <a:rPr lang="en-US" sz="1200">
                          <a:effectLst/>
                        </a:rPr>
                        <a:t>N/A</a:t>
                      </a:r>
                    </a:p>
                  </a:txBody>
                  <a:tcPr marL="17433" marR="17433" marT="8716" marB="8716"/>
                </a:tc>
                <a:extLst>
                  <a:ext uri="{0D108BD9-81ED-4DB2-BD59-A6C34878D82A}">
                    <a16:rowId xmlns:a16="http://schemas.microsoft.com/office/drawing/2014/main" val="465983057"/>
                  </a:ext>
                </a:extLst>
              </a:tr>
              <a:tr h="233966">
                <a:tc>
                  <a:txBody>
                    <a:bodyPr/>
                    <a:lstStyle/>
                    <a:p>
                      <a:pPr algn="l" fontAlgn="t"/>
                      <a:r>
                        <a:rPr lang="en-US" sz="1200">
                          <a:effectLst/>
                        </a:rPr>
                        <a:t>TIMEZONE_MINUTE</a:t>
                      </a:r>
                    </a:p>
                  </a:txBody>
                  <a:tcPr marL="17433" marR="17433" marT="8716" marB="8716"/>
                </a:tc>
                <a:tc>
                  <a:txBody>
                    <a:bodyPr/>
                    <a:lstStyle/>
                    <a:p>
                      <a:pPr algn="l" fontAlgn="t"/>
                      <a:r>
                        <a:rPr lang="en-US" sz="1200">
                          <a:effectLst/>
                        </a:rPr>
                        <a:t>The minute component of the time zone offset</a:t>
                      </a:r>
                    </a:p>
                  </a:txBody>
                  <a:tcPr marL="17433" marR="17433" marT="8716" marB="8716"/>
                </a:tc>
                <a:tc>
                  <a:txBody>
                    <a:bodyPr/>
                    <a:lstStyle/>
                    <a:p>
                      <a:pPr algn="l" fontAlgn="t"/>
                      <a:r>
                        <a:rPr lang="en-US" sz="1200">
                          <a:effectLst/>
                        </a:rPr>
                        <a:t>N/A</a:t>
                      </a:r>
                    </a:p>
                  </a:txBody>
                  <a:tcPr marL="17433" marR="17433" marT="8716" marB="8716"/>
                </a:tc>
                <a:extLst>
                  <a:ext uri="{0D108BD9-81ED-4DB2-BD59-A6C34878D82A}">
                    <a16:rowId xmlns:a16="http://schemas.microsoft.com/office/drawing/2014/main" val="3284147774"/>
                  </a:ext>
                </a:extLst>
              </a:tr>
              <a:tr h="233966">
                <a:tc>
                  <a:txBody>
                    <a:bodyPr/>
                    <a:lstStyle/>
                    <a:p>
                      <a:pPr algn="l" fontAlgn="t"/>
                      <a:r>
                        <a:rPr lang="en-US" sz="1200">
                          <a:effectLst/>
                        </a:rPr>
                        <a:t>WEEK</a:t>
                      </a:r>
                    </a:p>
                  </a:txBody>
                  <a:tcPr marL="17433" marR="17433" marT="8716" marB="8716"/>
                </a:tc>
                <a:tc>
                  <a:txBody>
                    <a:bodyPr/>
                    <a:lstStyle/>
                    <a:p>
                      <a:pPr algn="l" fontAlgn="t"/>
                      <a:r>
                        <a:rPr lang="en-US" sz="1200">
                          <a:effectLst/>
                        </a:rPr>
                        <a:t>The number of the ISO 8601 week-numbering week of the year</a:t>
                      </a:r>
                    </a:p>
                  </a:txBody>
                  <a:tcPr marL="17433" marR="17433" marT="8716" marB="8716"/>
                </a:tc>
                <a:tc>
                  <a:txBody>
                    <a:bodyPr/>
                    <a:lstStyle/>
                    <a:p>
                      <a:pPr algn="l" fontAlgn="t"/>
                      <a:r>
                        <a:rPr lang="en-US" sz="1200">
                          <a:effectLst/>
                        </a:rPr>
                        <a:t>N/A</a:t>
                      </a:r>
                    </a:p>
                  </a:txBody>
                  <a:tcPr marL="17433" marR="17433" marT="8716" marB="8716"/>
                </a:tc>
                <a:extLst>
                  <a:ext uri="{0D108BD9-81ED-4DB2-BD59-A6C34878D82A}">
                    <a16:rowId xmlns:a16="http://schemas.microsoft.com/office/drawing/2014/main" val="2026681727"/>
                  </a:ext>
                </a:extLst>
              </a:tr>
              <a:tr h="233966">
                <a:tc>
                  <a:txBody>
                    <a:bodyPr/>
                    <a:lstStyle/>
                    <a:p>
                      <a:pPr algn="l" fontAlgn="t"/>
                      <a:r>
                        <a:rPr lang="en-US" sz="1200">
                          <a:effectLst/>
                        </a:rPr>
                        <a:t>YEAR</a:t>
                      </a:r>
                    </a:p>
                  </a:txBody>
                  <a:tcPr marL="17433" marR="17433" marT="8716" marB="8716"/>
                </a:tc>
                <a:tc>
                  <a:txBody>
                    <a:bodyPr/>
                    <a:lstStyle/>
                    <a:p>
                      <a:pPr algn="l" fontAlgn="t"/>
                      <a:r>
                        <a:rPr lang="en-US" sz="1200">
                          <a:effectLst/>
                        </a:rPr>
                        <a:t>The year</a:t>
                      </a:r>
                    </a:p>
                  </a:txBody>
                  <a:tcPr marL="17433" marR="17433" marT="8716" marB="8716"/>
                </a:tc>
                <a:tc>
                  <a:txBody>
                    <a:bodyPr/>
                    <a:lstStyle/>
                    <a:p>
                      <a:pPr algn="l" fontAlgn="t"/>
                      <a:r>
                        <a:rPr lang="en-US" sz="1200" dirty="0">
                          <a:effectLst/>
                        </a:rPr>
                        <a:t>Same as TIMESTAMP</a:t>
                      </a:r>
                    </a:p>
                  </a:txBody>
                  <a:tcPr marL="17433" marR="17433" marT="8716" marB="8716"/>
                </a:tc>
                <a:extLst>
                  <a:ext uri="{0D108BD9-81ED-4DB2-BD59-A6C34878D82A}">
                    <a16:rowId xmlns:a16="http://schemas.microsoft.com/office/drawing/2014/main" val="3022873429"/>
                  </a:ext>
                </a:extLst>
              </a:tr>
            </a:tbl>
          </a:graphicData>
        </a:graphic>
      </p:graphicFrame>
      <p:sp>
        <p:nvSpPr>
          <p:cNvPr id="5" name="TextBox 4">
            <a:extLst>
              <a:ext uri="{FF2B5EF4-FFF2-40B4-BE49-F238E27FC236}">
                <a16:creationId xmlns:a16="http://schemas.microsoft.com/office/drawing/2014/main" id="{7B77241C-BB41-40F3-8E6E-3F02CED0F180}"/>
              </a:ext>
            </a:extLst>
          </p:cNvPr>
          <p:cNvSpPr txBox="1"/>
          <p:nvPr/>
        </p:nvSpPr>
        <p:spPr>
          <a:xfrm>
            <a:off x="643466" y="6187440"/>
            <a:ext cx="7725192" cy="553998"/>
          </a:xfrm>
          <a:prstGeom prst="rect">
            <a:avLst/>
          </a:prstGeom>
          <a:noFill/>
        </p:spPr>
        <p:txBody>
          <a:bodyPr wrap="none" rtlCol="0">
            <a:spAutoFit/>
          </a:bodyPr>
          <a:lstStyle/>
          <a:p>
            <a:r>
              <a:rPr lang="en-US" sz="1000" dirty="0"/>
              <a:t>ISOYEAR* -&gt; An </a:t>
            </a:r>
            <a:r>
              <a:rPr lang="en-US" sz="1000" b="1" dirty="0"/>
              <a:t>ISO</a:t>
            </a:r>
            <a:r>
              <a:rPr lang="en-US" sz="1000" dirty="0"/>
              <a:t> week-numbering </a:t>
            </a:r>
            <a:r>
              <a:rPr lang="en-US" sz="1000" b="1" dirty="0"/>
              <a:t>year</a:t>
            </a:r>
            <a:r>
              <a:rPr lang="en-US" sz="1000" dirty="0"/>
              <a:t> (also called </a:t>
            </a:r>
            <a:r>
              <a:rPr lang="en-US" sz="1000" b="1" dirty="0"/>
              <a:t>ISO year</a:t>
            </a:r>
            <a:r>
              <a:rPr lang="en-US" sz="1000" dirty="0"/>
              <a:t> informally) has 52 or 53 full weeks. </a:t>
            </a:r>
          </a:p>
          <a:p>
            <a:r>
              <a:rPr lang="en-US" sz="1000" dirty="0"/>
              <a:t>That is 364 or 371 days instead of the usual 365 or 366 days.</a:t>
            </a:r>
          </a:p>
          <a:p>
            <a:r>
              <a:rPr lang="en-US" sz="1000" dirty="0"/>
              <a:t>The extra week is sometimes referred to as a leap week, although </a:t>
            </a:r>
            <a:r>
              <a:rPr lang="en-US" sz="1000" b="1" dirty="0"/>
              <a:t>ISO</a:t>
            </a:r>
            <a:r>
              <a:rPr lang="en-US" sz="1000" dirty="0"/>
              <a:t> 8601 does not use this term</a:t>
            </a:r>
          </a:p>
        </p:txBody>
      </p:sp>
    </p:spTree>
    <p:extLst>
      <p:ext uri="{BB962C8B-B14F-4D97-AF65-F5344CB8AC3E}">
        <p14:creationId xmlns:p14="http://schemas.microsoft.com/office/powerpoint/2010/main" val="17499822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77F6D-93C0-4A95-A536-490459BE701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8D1D10-3276-4D4B-86F4-5FA0716F4C33}"/>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641250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E11A-783B-4DBF-A651-13A3F9410667}"/>
              </a:ext>
            </a:extLst>
          </p:cNvPr>
          <p:cNvSpPr>
            <a:spLocks noGrp="1"/>
          </p:cNvSpPr>
          <p:nvPr>
            <p:ph type="title"/>
          </p:nvPr>
        </p:nvSpPr>
        <p:spPr/>
        <p:txBody>
          <a:bodyPr/>
          <a:lstStyle/>
          <a:p>
            <a:r>
              <a:rPr lang="en-US" dirty="0"/>
              <a:t>DATE YYYY-MM-DD IOS</a:t>
            </a:r>
          </a:p>
        </p:txBody>
      </p:sp>
      <p:sp>
        <p:nvSpPr>
          <p:cNvPr id="3" name="Content Placeholder 2">
            <a:extLst>
              <a:ext uri="{FF2B5EF4-FFF2-40B4-BE49-F238E27FC236}">
                <a16:creationId xmlns:a16="http://schemas.microsoft.com/office/drawing/2014/main" id="{205CAA97-126D-498B-ACE9-2C9D9DC996AF}"/>
              </a:ext>
            </a:extLst>
          </p:cNvPr>
          <p:cNvSpPr>
            <a:spLocks noGrp="1"/>
          </p:cNvSpPr>
          <p:nvPr>
            <p:ph idx="1"/>
          </p:nvPr>
        </p:nvSpPr>
        <p:spPr/>
        <p:txBody>
          <a:bodyPr>
            <a:normAutofit fontScale="70000" lnSpcReduction="20000"/>
          </a:bodyPr>
          <a:lstStyle/>
          <a:p>
            <a:r>
              <a:rPr lang="en-US" dirty="0">
                <a:latin typeface="Courier New" panose="02070309020205020404" pitchFamily="49" charset="0"/>
                <a:cs typeface="Courier New" panose="02070309020205020404" pitchFamily="49" charset="0"/>
              </a:rPr>
              <a:t>The </a:t>
            </a:r>
            <a:r>
              <a:rPr lang="en-US" u="sng" dirty="0">
                <a:latin typeface="Courier New" panose="02070309020205020404" pitchFamily="49" charset="0"/>
                <a:cs typeface="Courier New" panose="02070309020205020404" pitchFamily="49" charset="0"/>
                <a:hlinkClick r:id="rId2"/>
              </a:rPr>
              <a:t>International Organization for Standardization</a:t>
            </a:r>
            <a:r>
              <a:rPr lang="en-US" dirty="0">
                <a:latin typeface="Courier New" panose="02070309020205020404" pitchFamily="49" charset="0"/>
                <a:cs typeface="Courier New" panose="02070309020205020404" pitchFamily="49" charset="0"/>
              </a:rPr>
              <a:t> (ISO) date format is a standard way to express a numeric calendar date that eliminates ambiguity. </a:t>
            </a:r>
          </a:p>
          <a:p>
            <a:r>
              <a:rPr lang="en-US" dirty="0">
                <a:latin typeface="Courier New" panose="02070309020205020404" pitchFamily="49" charset="0"/>
                <a:cs typeface="Courier New" panose="02070309020205020404" pitchFamily="49" charset="0"/>
              </a:rPr>
              <a:t>North Americans usually write the month before the date. Europeans write the date before the month as in "30.3.1998" for March 30, 1998. The separators used between numbers also vary between countries. The question of how to express a date in numbers that precedes "1/1/1" also arises (how to express a date that is "B.C."). ISO 8601 provides a standard cross-national approach that says:</a:t>
            </a:r>
          </a:p>
          <a:p>
            <a:r>
              <a:rPr lang="en-US" dirty="0">
                <a:latin typeface="Courier New" panose="02070309020205020404" pitchFamily="49" charset="0"/>
                <a:cs typeface="Courier New" panose="02070309020205020404" pitchFamily="49" charset="0"/>
              </a:rPr>
              <a:t>A general-to-specific approach, forming a date that is easier to process - thus, the year first, followed by month, then day</a:t>
            </a:r>
          </a:p>
          <a:p>
            <a:r>
              <a:rPr lang="en-US" dirty="0">
                <a:latin typeface="Courier New" panose="02070309020205020404" pitchFamily="49" charset="0"/>
                <a:cs typeface="Courier New" panose="02070309020205020404" pitchFamily="49" charset="0"/>
              </a:rPr>
              <a:t>With each separated by a hyphen ("-")</a:t>
            </a:r>
          </a:p>
          <a:p>
            <a:r>
              <a:rPr lang="en-US" dirty="0">
                <a:latin typeface="Courier New" panose="02070309020205020404" pitchFamily="49" charset="0"/>
                <a:cs typeface="Courier New" panose="02070309020205020404" pitchFamily="49" charset="0"/>
              </a:rPr>
              <a:t>Numbers less than 10 preceded by a leading zero</a:t>
            </a:r>
          </a:p>
          <a:p>
            <a:r>
              <a:rPr lang="en-US" dirty="0">
                <a:latin typeface="Courier New" panose="02070309020205020404" pitchFamily="49" charset="0"/>
                <a:cs typeface="Courier New" panose="02070309020205020404" pitchFamily="49" charset="0"/>
              </a:rPr>
              <a:t>Years expressed as "0" prior to year 1 and as "-1" for the year prior to year 0 (and so forth)</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3601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E6F33-FD94-45CC-95E5-56216FBB0357}"/>
              </a:ext>
            </a:extLst>
          </p:cNvPr>
          <p:cNvSpPr>
            <a:spLocks noGrp="1"/>
          </p:cNvSpPr>
          <p:nvPr>
            <p:ph type="title"/>
          </p:nvPr>
        </p:nvSpPr>
        <p:spPr>
          <a:xfrm>
            <a:off x="838200" y="311860"/>
            <a:ext cx="10515600" cy="1325563"/>
          </a:xfrm>
        </p:spPr>
        <p:txBody>
          <a:bodyPr/>
          <a:lstStyle/>
          <a:p>
            <a:r>
              <a:rPr lang="en-US" dirty="0"/>
              <a:t>What’s in a timestamp?</a:t>
            </a:r>
          </a:p>
        </p:txBody>
      </p:sp>
      <p:pic>
        <p:nvPicPr>
          <p:cNvPr id="5" name="Picture 4">
            <a:extLst>
              <a:ext uri="{FF2B5EF4-FFF2-40B4-BE49-F238E27FC236}">
                <a16:creationId xmlns:a16="http://schemas.microsoft.com/office/drawing/2014/main" id="{95EC7DE6-CE2E-46F0-8234-B24E95F20ACD}"/>
              </a:ext>
            </a:extLst>
          </p:cNvPr>
          <p:cNvPicPr>
            <a:picLocks noChangeAspect="1"/>
          </p:cNvPicPr>
          <p:nvPr/>
        </p:nvPicPr>
        <p:blipFill>
          <a:blip r:embed="rId2"/>
          <a:stretch>
            <a:fillRect/>
          </a:stretch>
        </p:blipFill>
        <p:spPr>
          <a:xfrm>
            <a:off x="838200" y="3359867"/>
            <a:ext cx="10514125" cy="1325563"/>
          </a:xfrm>
          <a:prstGeom prst="rect">
            <a:avLst/>
          </a:prstGeom>
        </p:spPr>
      </p:pic>
      <p:sp>
        <p:nvSpPr>
          <p:cNvPr id="9" name="Left Brace 8">
            <a:extLst>
              <a:ext uri="{FF2B5EF4-FFF2-40B4-BE49-F238E27FC236}">
                <a16:creationId xmlns:a16="http://schemas.microsoft.com/office/drawing/2014/main" id="{74A9D872-FB93-4772-B527-BA17808884B2}"/>
              </a:ext>
            </a:extLst>
          </p:cNvPr>
          <p:cNvSpPr/>
          <p:nvPr/>
        </p:nvSpPr>
        <p:spPr>
          <a:xfrm rot="5400000">
            <a:off x="7856235" y="-64470"/>
            <a:ext cx="375343" cy="6212891"/>
          </a:xfrm>
          <a:prstGeom prst="leftBrace">
            <a:avLst/>
          </a:prstGeom>
          <a:ln w="38100">
            <a:solidFill>
              <a:srgbClr val="336699"/>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Left Brace 9">
            <a:extLst>
              <a:ext uri="{FF2B5EF4-FFF2-40B4-BE49-F238E27FC236}">
                <a16:creationId xmlns:a16="http://schemas.microsoft.com/office/drawing/2014/main" id="{A7D38A62-9396-4130-9D9A-FE01A972BF2D}"/>
              </a:ext>
            </a:extLst>
          </p:cNvPr>
          <p:cNvSpPr/>
          <p:nvPr/>
        </p:nvSpPr>
        <p:spPr>
          <a:xfrm rot="16200000">
            <a:off x="1561228" y="4198068"/>
            <a:ext cx="375343" cy="1438179"/>
          </a:xfrm>
          <a:prstGeom prst="leftBrace">
            <a:avLst/>
          </a:prstGeom>
          <a:ln w="38100">
            <a:solidFill>
              <a:srgbClr val="336699"/>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49300BFB-C22F-4A76-B60C-3680ACA8BD0C}"/>
              </a:ext>
            </a:extLst>
          </p:cNvPr>
          <p:cNvSpPr txBox="1"/>
          <p:nvPr/>
        </p:nvSpPr>
        <p:spPr>
          <a:xfrm>
            <a:off x="1380849" y="5393193"/>
            <a:ext cx="736099" cy="369332"/>
          </a:xfrm>
          <a:prstGeom prst="rect">
            <a:avLst/>
          </a:prstGeom>
          <a:noFill/>
        </p:spPr>
        <p:txBody>
          <a:bodyPr wrap="none" rtlCol="0">
            <a:spAutoFit/>
          </a:bodyPr>
          <a:lstStyle/>
          <a:p>
            <a:r>
              <a:rPr lang="en-US" b="1" dirty="0"/>
              <a:t>YEAR</a:t>
            </a:r>
          </a:p>
        </p:txBody>
      </p:sp>
      <p:sp>
        <p:nvSpPr>
          <p:cNvPr id="12" name="TextBox 11">
            <a:extLst>
              <a:ext uri="{FF2B5EF4-FFF2-40B4-BE49-F238E27FC236}">
                <a16:creationId xmlns:a16="http://schemas.microsoft.com/office/drawing/2014/main" id="{67E07022-24B0-4481-B20C-5490A7CB8F19}"/>
              </a:ext>
            </a:extLst>
          </p:cNvPr>
          <p:cNvSpPr txBox="1"/>
          <p:nvPr/>
        </p:nvSpPr>
        <p:spPr>
          <a:xfrm>
            <a:off x="2746657" y="5404752"/>
            <a:ext cx="918467" cy="369332"/>
          </a:xfrm>
          <a:prstGeom prst="rect">
            <a:avLst/>
          </a:prstGeom>
          <a:noFill/>
        </p:spPr>
        <p:txBody>
          <a:bodyPr wrap="square" rtlCol="0">
            <a:spAutoFit/>
          </a:bodyPr>
          <a:lstStyle/>
          <a:p>
            <a:r>
              <a:rPr lang="en-US" b="1" dirty="0"/>
              <a:t>MONTH</a:t>
            </a:r>
          </a:p>
        </p:txBody>
      </p:sp>
      <p:sp>
        <p:nvSpPr>
          <p:cNvPr id="13" name="TextBox 12">
            <a:extLst>
              <a:ext uri="{FF2B5EF4-FFF2-40B4-BE49-F238E27FC236}">
                <a16:creationId xmlns:a16="http://schemas.microsoft.com/office/drawing/2014/main" id="{9815E314-6CAF-4959-822E-83D96A108C3C}"/>
              </a:ext>
            </a:extLst>
          </p:cNvPr>
          <p:cNvSpPr txBox="1"/>
          <p:nvPr/>
        </p:nvSpPr>
        <p:spPr>
          <a:xfrm>
            <a:off x="3891139" y="5404752"/>
            <a:ext cx="598241" cy="369332"/>
          </a:xfrm>
          <a:prstGeom prst="rect">
            <a:avLst/>
          </a:prstGeom>
          <a:noFill/>
        </p:spPr>
        <p:txBody>
          <a:bodyPr wrap="none" rtlCol="0">
            <a:spAutoFit/>
          </a:bodyPr>
          <a:lstStyle/>
          <a:p>
            <a:r>
              <a:rPr lang="en-US" b="1" dirty="0"/>
              <a:t>DAY</a:t>
            </a:r>
          </a:p>
        </p:txBody>
      </p:sp>
      <p:sp>
        <p:nvSpPr>
          <p:cNvPr id="15" name="Left Brace 14">
            <a:extLst>
              <a:ext uri="{FF2B5EF4-FFF2-40B4-BE49-F238E27FC236}">
                <a16:creationId xmlns:a16="http://schemas.microsoft.com/office/drawing/2014/main" id="{13E3D8BA-FEBE-4048-A689-F2AB55DA1E21}"/>
              </a:ext>
            </a:extLst>
          </p:cNvPr>
          <p:cNvSpPr/>
          <p:nvPr/>
        </p:nvSpPr>
        <p:spPr>
          <a:xfrm rot="16200000">
            <a:off x="3045044" y="4556740"/>
            <a:ext cx="333278" cy="678770"/>
          </a:xfrm>
          <a:prstGeom prst="leftBrace">
            <a:avLst/>
          </a:prstGeom>
          <a:ln w="38100">
            <a:solidFill>
              <a:srgbClr val="336699"/>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eft Brace 15">
            <a:extLst>
              <a:ext uri="{FF2B5EF4-FFF2-40B4-BE49-F238E27FC236}">
                <a16:creationId xmlns:a16="http://schemas.microsoft.com/office/drawing/2014/main" id="{15A4A77E-8315-478B-AE72-26A5034B9F9B}"/>
              </a:ext>
            </a:extLst>
          </p:cNvPr>
          <p:cNvSpPr/>
          <p:nvPr/>
        </p:nvSpPr>
        <p:spPr>
          <a:xfrm rot="16200000">
            <a:off x="4002589" y="4517662"/>
            <a:ext cx="375343" cy="798990"/>
          </a:xfrm>
          <a:prstGeom prst="leftBrace">
            <a:avLst/>
          </a:prstGeom>
          <a:ln w="38100">
            <a:solidFill>
              <a:srgbClr val="336699"/>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Left Brace 16">
            <a:extLst>
              <a:ext uri="{FF2B5EF4-FFF2-40B4-BE49-F238E27FC236}">
                <a16:creationId xmlns:a16="http://schemas.microsoft.com/office/drawing/2014/main" id="{6890B552-BB7E-449B-8605-ABBEB8A231B6}"/>
              </a:ext>
            </a:extLst>
          </p:cNvPr>
          <p:cNvSpPr/>
          <p:nvPr/>
        </p:nvSpPr>
        <p:spPr>
          <a:xfrm rot="16200000">
            <a:off x="5069386" y="4528019"/>
            <a:ext cx="375343" cy="798990"/>
          </a:xfrm>
          <a:prstGeom prst="leftBrace">
            <a:avLst/>
          </a:prstGeom>
          <a:ln w="38100">
            <a:solidFill>
              <a:srgbClr val="336699"/>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e 17">
            <a:extLst>
              <a:ext uri="{FF2B5EF4-FFF2-40B4-BE49-F238E27FC236}">
                <a16:creationId xmlns:a16="http://schemas.microsoft.com/office/drawing/2014/main" id="{3A7EAC65-B341-4BB9-93CE-AD5BC3E4001B}"/>
              </a:ext>
            </a:extLst>
          </p:cNvPr>
          <p:cNvSpPr/>
          <p:nvPr/>
        </p:nvSpPr>
        <p:spPr>
          <a:xfrm rot="16200000">
            <a:off x="6124356" y="4528187"/>
            <a:ext cx="375343" cy="798990"/>
          </a:xfrm>
          <a:prstGeom prst="leftBrace">
            <a:avLst/>
          </a:prstGeom>
          <a:ln w="38100">
            <a:solidFill>
              <a:srgbClr val="336699"/>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Left Brace 18">
            <a:extLst>
              <a:ext uri="{FF2B5EF4-FFF2-40B4-BE49-F238E27FC236}">
                <a16:creationId xmlns:a16="http://schemas.microsoft.com/office/drawing/2014/main" id="{9446ECE5-ED76-4603-B100-1A127BC854B3}"/>
              </a:ext>
            </a:extLst>
          </p:cNvPr>
          <p:cNvSpPr/>
          <p:nvPr/>
        </p:nvSpPr>
        <p:spPr>
          <a:xfrm rot="16200000">
            <a:off x="7179326" y="4528019"/>
            <a:ext cx="375343" cy="798990"/>
          </a:xfrm>
          <a:prstGeom prst="leftBrace">
            <a:avLst/>
          </a:prstGeom>
          <a:ln w="38100">
            <a:solidFill>
              <a:srgbClr val="336699"/>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e 19">
            <a:extLst>
              <a:ext uri="{FF2B5EF4-FFF2-40B4-BE49-F238E27FC236}">
                <a16:creationId xmlns:a16="http://schemas.microsoft.com/office/drawing/2014/main" id="{FDC74842-96CB-4DCB-AC63-6EAD0B5CE9A1}"/>
              </a:ext>
            </a:extLst>
          </p:cNvPr>
          <p:cNvSpPr/>
          <p:nvPr/>
        </p:nvSpPr>
        <p:spPr>
          <a:xfrm rot="16200000">
            <a:off x="8826133" y="3936183"/>
            <a:ext cx="375343" cy="1982664"/>
          </a:xfrm>
          <a:prstGeom prst="leftBrace">
            <a:avLst/>
          </a:prstGeom>
          <a:ln w="38100">
            <a:solidFill>
              <a:srgbClr val="336699"/>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Left Brace 20">
            <a:extLst>
              <a:ext uri="{FF2B5EF4-FFF2-40B4-BE49-F238E27FC236}">
                <a16:creationId xmlns:a16="http://schemas.microsoft.com/office/drawing/2014/main" id="{EACEF992-0674-4BEB-9F52-DE2AF7A150DA}"/>
              </a:ext>
            </a:extLst>
          </p:cNvPr>
          <p:cNvSpPr/>
          <p:nvPr/>
        </p:nvSpPr>
        <p:spPr>
          <a:xfrm rot="16200000">
            <a:off x="10634960" y="4534685"/>
            <a:ext cx="375343" cy="785658"/>
          </a:xfrm>
          <a:prstGeom prst="leftBrace">
            <a:avLst/>
          </a:prstGeom>
          <a:ln w="38100">
            <a:solidFill>
              <a:srgbClr val="336699"/>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Left Brace 21">
            <a:extLst>
              <a:ext uri="{FF2B5EF4-FFF2-40B4-BE49-F238E27FC236}">
                <a16:creationId xmlns:a16="http://schemas.microsoft.com/office/drawing/2014/main" id="{B552E302-7ACE-438A-B127-9930AC744B33}"/>
              </a:ext>
            </a:extLst>
          </p:cNvPr>
          <p:cNvSpPr/>
          <p:nvPr/>
        </p:nvSpPr>
        <p:spPr>
          <a:xfrm rot="5400000">
            <a:off x="2605828" y="1256077"/>
            <a:ext cx="375343" cy="3592512"/>
          </a:xfrm>
          <a:prstGeom prst="leftBrace">
            <a:avLst/>
          </a:prstGeom>
          <a:ln w="38100">
            <a:solidFill>
              <a:srgbClr val="336699"/>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FCEFEBD1-DBCA-44BF-AB6E-655A5E042F31}"/>
              </a:ext>
            </a:extLst>
          </p:cNvPr>
          <p:cNvSpPr txBox="1"/>
          <p:nvPr/>
        </p:nvSpPr>
        <p:spPr>
          <a:xfrm>
            <a:off x="4937461" y="5404752"/>
            <a:ext cx="736099" cy="369332"/>
          </a:xfrm>
          <a:prstGeom prst="rect">
            <a:avLst/>
          </a:prstGeom>
          <a:noFill/>
        </p:spPr>
        <p:txBody>
          <a:bodyPr wrap="none" rtlCol="0">
            <a:spAutoFit/>
          </a:bodyPr>
          <a:lstStyle/>
          <a:p>
            <a:r>
              <a:rPr lang="en-US" b="1" dirty="0"/>
              <a:t>HOUR</a:t>
            </a:r>
          </a:p>
        </p:txBody>
      </p:sp>
      <p:sp>
        <p:nvSpPr>
          <p:cNvPr id="24" name="TextBox 23">
            <a:extLst>
              <a:ext uri="{FF2B5EF4-FFF2-40B4-BE49-F238E27FC236}">
                <a16:creationId xmlns:a16="http://schemas.microsoft.com/office/drawing/2014/main" id="{A25642FD-43C1-4A63-87DD-A3C24CE10742}"/>
              </a:ext>
            </a:extLst>
          </p:cNvPr>
          <p:cNvSpPr txBox="1"/>
          <p:nvPr/>
        </p:nvSpPr>
        <p:spPr>
          <a:xfrm>
            <a:off x="5806119" y="5393193"/>
            <a:ext cx="1011815" cy="369332"/>
          </a:xfrm>
          <a:prstGeom prst="rect">
            <a:avLst/>
          </a:prstGeom>
          <a:noFill/>
        </p:spPr>
        <p:txBody>
          <a:bodyPr wrap="none" rtlCol="0">
            <a:spAutoFit/>
          </a:bodyPr>
          <a:lstStyle/>
          <a:p>
            <a:r>
              <a:rPr lang="en-US" b="1" dirty="0"/>
              <a:t>MINUTE</a:t>
            </a:r>
          </a:p>
        </p:txBody>
      </p:sp>
      <p:sp>
        <p:nvSpPr>
          <p:cNvPr id="25" name="TextBox 24">
            <a:extLst>
              <a:ext uri="{FF2B5EF4-FFF2-40B4-BE49-F238E27FC236}">
                <a16:creationId xmlns:a16="http://schemas.microsoft.com/office/drawing/2014/main" id="{72F3A93F-9294-47D4-AB75-40049A2C884F}"/>
              </a:ext>
            </a:extLst>
          </p:cNvPr>
          <p:cNvSpPr txBox="1"/>
          <p:nvPr/>
        </p:nvSpPr>
        <p:spPr>
          <a:xfrm>
            <a:off x="6861089" y="5393193"/>
            <a:ext cx="1011815" cy="369332"/>
          </a:xfrm>
          <a:prstGeom prst="rect">
            <a:avLst/>
          </a:prstGeom>
          <a:noFill/>
        </p:spPr>
        <p:txBody>
          <a:bodyPr wrap="none" rtlCol="0">
            <a:spAutoFit/>
          </a:bodyPr>
          <a:lstStyle/>
          <a:p>
            <a:r>
              <a:rPr lang="en-US" b="1" dirty="0"/>
              <a:t>SECOND</a:t>
            </a:r>
          </a:p>
        </p:txBody>
      </p:sp>
      <p:sp>
        <p:nvSpPr>
          <p:cNvPr id="26" name="TextBox 25">
            <a:extLst>
              <a:ext uri="{FF2B5EF4-FFF2-40B4-BE49-F238E27FC236}">
                <a16:creationId xmlns:a16="http://schemas.microsoft.com/office/drawing/2014/main" id="{B12497B3-05C4-4202-B258-A37AF7A04CFC}"/>
              </a:ext>
            </a:extLst>
          </p:cNvPr>
          <p:cNvSpPr txBox="1"/>
          <p:nvPr/>
        </p:nvSpPr>
        <p:spPr>
          <a:xfrm>
            <a:off x="8163250" y="5393193"/>
            <a:ext cx="1701107" cy="369332"/>
          </a:xfrm>
          <a:prstGeom prst="rect">
            <a:avLst/>
          </a:prstGeom>
          <a:noFill/>
        </p:spPr>
        <p:txBody>
          <a:bodyPr wrap="none" rtlCol="0">
            <a:spAutoFit/>
          </a:bodyPr>
          <a:lstStyle/>
          <a:p>
            <a:r>
              <a:rPr lang="en-US" b="1" dirty="0"/>
              <a:t>MICROSECOND</a:t>
            </a:r>
          </a:p>
        </p:txBody>
      </p:sp>
      <p:sp>
        <p:nvSpPr>
          <p:cNvPr id="27" name="TextBox 26">
            <a:extLst>
              <a:ext uri="{FF2B5EF4-FFF2-40B4-BE49-F238E27FC236}">
                <a16:creationId xmlns:a16="http://schemas.microsoft.com/office/drawing/2014/main" id="{280D324C-2D86-4E51-ADE7-249FFA8317AF}"/>
              </a:ext>
            </a:extLst>
          </p:cNvPr>
          <p:cNvSpPr txBox="1"/>
          <p:nvPr/>
        </p:nvSpPr>
        <p:spPr>
          <a:xfrm>
            <a:off x="10109936" y="5393193"/>
            <a:ext cx="1425390" cy="369332"/>
          </a:xfrm>
          <a:prstGeom prst="rect">
            <a:avLst/>
          </a:prstGeom>
          <a:noFill/>
        </p:spPr>
        <p:txBody>
          <a:bodyPr wrap="none" rtlCol="0">
            <a:spAutoFit/>
          </a:bodyPr>
          <a:lstStyle/>
          <a:p>
            <a:r>
              <a:rPr lang="en-US" b="1" dirty="0"/>
              <a:t>TIME ZONE</a:t>
            </a:r>
          </a:p>
        </p:txBody>
      </p:sp>
      <p:sp>
        <p:nvSpPr>
          <p:cNvPr id="28" name="TextBox 27">
            <a:extLst>
              <a:ext uri="{FF2B5EF4-FFF2-40B4-BE49-F238E27FC236}">
                <a16:creationId xmlns:a16="http://schemas.microsoft.com/office/drawing/2014/main" id="{5D77AC93-B672-4BE7-944F-638C3FCC6A34}"/>
              </a:ext>
            </a:extLst>
          </p:cNvPr>
          <p:cNvSpPr txBox="1"/>
          <p:nvPr/>
        </p:nvSpPr>
        <p:spPr>
          <a:xfrm>
            <a:off x="2425449" y="2167525"/>
            <a:ext cx="736099" cy="369332"/>
          </a:xfrm>
          <a:prstGeom prst="rect">
            <a:avLst/>
          </a:prstGeom>
          <a:noFill/>
        </p:spPr>
        <p:txBody>
          <a:bodyPr wrap="none" rtlCol="0">
            <a:spAutoFit/>
          </a:bodyPr>
          <a:lstStyle/>
          <a:p>
            <a:r>
              <a:rPr lang="en-US" b="1" dirty="0"/>
              <a:t>DATE</a:t>
            </a:r>
          </a:p>
        </p:txBody>
      </p:sp>
      <p:sp>
        <p:nvSpPr>
          <p:cNvPr id="29" name="TextBox 28">
            <a:extLst>
              <a:ext uri="{FF2B5EF4-FFF2-40B4-BE49-F238E27FC236}">
                <a16:creationId xmlns:a16="http://schemas.microsoft.com/office/drawing/2014/main" id="{63292DB6-59CB-4B51-8CAF-EE8C5EEA912D}"/>
              </a:ext>
            </a:extLst>
          </p:cNvPr>
          <p:cNvSpPr txBox="1"/>
          <p:nvPr/>
        </p:nvSpPr>
        <p:spPr>
          <a:xfrm>
            <a:off x="7654422" y="2164296"/>
            <a:ext cx="736099" cy="369332"/>
          </a:xfrm>
          <a:prstGeom prst="rect">
            <a:avLst/>
          </a:prstGeom>
          <a:noFill/>
        </p:spPr>
        <p:txBody>
          <a:bodyPr wrap="none" rtlCol="0">
            <a:spAutoFit/>
          </a:bodyPr>
          <a:lstStyle/>
          <a:p>
            <a:r>
              <a:rPr lang="en-US" b="1" dirty="0"/>
              <a:t>TIME</a:t>
            </a:r>
          </a:p>
        </p:txBody>
      </p:sp>
    </p:spTree>
    <p:extLst>
      <p:ext uri="{BB962C8B-B14F-4D97-AF65-F5344CB8AC3E}">
        <p14:creationId xmlns:p14="http://schemas.microsoft.com/office/powerpoint/2010/main" val="925638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C1428-A827-4FFD-B2FF-9D03A77A30B7}"/>
              </a:ext>
            </a:extLst>
          </p:cNvPr>
          <p:cNvSpPr>
            <a:spLocks noGrp="1"/>
          </p:cNvSpPr>
          <p:nvPr>
            <p:ph type="title"/>
          </p:nvPr>
        </p:nvSpPr>
        <p:spPr/>
        <p:txBody>
          <a:bodyPr/>
          <a:lstStyle/>
          <a:p>
            <a:r>
              <a:rPr lang="en-US" dirty="0"/>
              <a:t>Time zones are weird</a:t>
            </a:r>
          </a:p>
        </p:txBody>
      </p:sp>
      <p:pic>
        <p:nvPicPr>
          <p:cNvPr id="4" name="Content Placeholder 3">
            <a:extLst>
              <a:ext uri="{FF2B5EF4-FFF2-40B4-BE49-F238E27FC236}">
                <a16:creationId xmlns:a16="http://schemas.microsoft.com/office/drawing/2014/main" id="{F9424D96-F5D0-45F0-A071-89E36DF35CEC}"/>
              </a:ext>
            </a:extLst>
          </p:cNvPr>
          <p:cNvPicPr>
            <a:picLocks noGrp="1" noChangeAspect="1"/>
          </p:cNvPicPr>
          <p:nvPr>
            <p:ph idx="1"/>
          </p:nvPr>
        </p:nvPicPr>
        <p:blipFill>
          <a:blip r:embed="rId2"/>
          <a:stretch>
            <a:fillRect/>
          </a:stretch>
        </p:blipFill>
        <p:spPr>
          <a:xfrm>
            <a:off x="838200" y="1897121"/>
            <a:ext cx="10515600" cy="703146"/>
          </a:xfrm>
          <a:prstGeom prst="rect">
            <a:avLst/>
          </a:prstGeom>
        </p:spPr>
      </p:pic>
    </p:spTree>
    <p:extLst>
      <p:ext uri="{BB962C8B-B14F-4D97-AF65-F5344CB8AC3E}">
        <p14:creationId xmlns:p14="http://schemas.microsoft.com/office/powerpoint/2010/main" val="3163463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31A33F6-EE00-4A7F-9800-3B484D9E54F9}"/>
              </a:ext>
            </a:extLst>
          </p:cNvPr>
          <p:cNvGraphicFramePr>
            <a:graphicFrameLocks noGrp="1"/>
          </p:cNvGraphicFramePr>
          <p:nvPr>
            <p:ph idx="1"/>
            <p:extLst>
              <p:ext uri="{D42A27DB-BD31-4B8C-83A1-F6EECF244321}">
                <p14:modId xmlns:p14="http://schemas.microsoft.com/office/powerpoint/2010/main" val="145519527"/>
              </p:ext>
            </p:extLst>
          </p:nvPr>
        </p:nvGraphicFramePr>
        <p:xfrm>
          <a:off x="66675" y="657225"/>
          <a:ext cx="12039600" cy="5602830"/>
        </p:xfrm>
        <a:graphic>
          <a:graphicData uri="http://schemas.openxmlformats.org/drawingml/2006/table">
            <a:tbl>
              <a:tblPr/>
              <a:tblGrid>
                <a:gridCol w="2407920">
                  <a:extLst>
                    <a:ext uri="{9D8B030D-6E8A-4147-A177-3AD203B41FA5}">
                      <a16:colId xmlns:a16="http://schemas.microsoft.com/office/drawing/2014/main" val="1977416005"/>
                    </a:ext>
                  </a:extLst>
                </a:gridCol>
                <a:gridCol w="2407920">
                  <a:extLst>
                    <a:ext uri="{9D8B030D-6E8A-4147-A177-3AD203B41FA5}">
                      <a16:colId xmlns:a16="http://schemas.microsoft.com/office/drawing/2014/main" val="2929003169"/>
                    </a:ext>
                  </a:extLst>
                </a:gridCol>
                <a:gridCol w="2407920">
                  <a:extLst>
                    <a:ext uri="{9D8B030D-6E8A-4147-A177-3AD203B41FA5}">
                      <a16:colId xmlns:a16="http://schemas.microsoft.com/office/drawing/2014/main" val="1027129500"/>
                    </a:ext>
                  </a:extLst>
                </a:gridCol>
                <a:gridCol w="2407920">
                  <a:extLst>
                    <a:ext uri="{9D8B030D-6E8A-4147-A177-3AD203B41FA5}">
                      <a16:colId xmlns:a16="http://schemas.microsoft.com/office/drawing/2014/main" val="597576748"/>
                    </a:ext>
                  </a:extLst>
                </a:gridCol>
                <a:gridCol w="2407920">
                  <a:extLst>
                    <a:ext uri="{9D8B030D-6E8A-4147-A177-3AD203B41FA5}">
                      <a16:colId xmlns:a16="http://schemas.microsoft.com/office/drawing/2014/main" val="2718103443"/>
                    </a:ext>
                  </a:extLst>
                </a:gridCol>
              </a:tblGrid>
              <a:tr h="143143">
                <a:tc>
                  <a:txBody>
                    <a:bodyPr/>
                    <a:lstStyle/>
                    <a:p>
                      <a:pPr algn="l"/>
                      <a:r>
                        <a:rPr lang="en-US" sz="1200">
                          <a:effectLst/>
                        </a:rPr>
                        <a:t>Year</a:t>
                      </a:r>
                    </a:p>
                  </a:txBody>
                  <a:tcPr marL="12385" marR="12385" marT="6881" marB="688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en-US" sz="1200">
                          <a:effectLst/>
                        </a:rPr>
                        <a:t>Date &amp; Time</a:t>
                      </a:r>
                    </a:p>
                  </a:txBody>
                  <a:tcPr marL="12385" marR="12385" marT="6881" marB="688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en-US" sz="1200">
                          <a:effectLst/>
                        </a:rPr>
                        <a:t>Abbreviation</a:t>
                      </a:r>
                    </a:p>
                  </a:txBody>
                  <a:tcPr marL="12385" marR="12385" marT="6881" marB="688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en-US" sz="1200">
                          <a:effectLst/>
                        </a:rPr>
                        <a:t>Time Change</a:t>
                      </a:r>
                    </a:p>
                  </a:txBody>
                  <a:tcPr marL="12385" marR="12385" marT="6881" marB="688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en-US" sz="1200">
                          <a:effectLst/>
                        </a:rPr>
                        <a:t>Offset After</a:t>
                      </a:r>
                    </a:p>
                  </a:txBody>
                  <a:tcPr marL="12385" marR="12385" marT="6881" marB="688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330983724"/>
                  </a:ext>
                </a:extLst>
              </a:tr>
              <a:tr h="268830">
                <a:tc>
                  <a:txBody>
                    <a:bodyPr/>
                    <a:lstStyle/>
                    <a:p>
                      <a:pPr algn="r"/>
                      <a:r>
                        <a:rPr lang="en-US" sz="1200">
                          <a:effectLst/>
                        </a:rPr>
                        <a:t>1980</a:t>
                      </a:r>
                    </a:p>
                  </a:txBody>
                  <a:tcPr marL="12385" marR="12385" marT="6881" marB="688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da-DK" sz="1200">
                          <a:effectLst/>
                        </a:rPr>
                        <a:t>Sun, Apr 27 at 2:00 am</a:t>
                      </a:r>
                    </a:p>
                  </a:txBody>
                  <a:tcPr marL="12385" marR="12385" marT="6881" marB="6881">
                    <a:lnL w="7620" cap="flat" cmpd="sng" algn="ctr">
                      <a:solidFill>
                        <a:srgbClr val="CCCCCC"/>
                      </a:solidFill>
                      <a:prstDash val="solid"/>
                      <a:round/>
                      <a:headEnd type="none" w="med" len="med"/>
                      <a:tailEnd type="none" w="med" len="med"/>
                    </a:lnL>
                    <a:lnR>
                      <a:noFill/>
                    </a:lnR>
                    <a:lnT w="7620" cap="flat" cmpd="sng" algn="ctr">
                      <a:solidFill>
                        <a:srgbClr val="CCCCCC"/>
                      </a:solidFill>
                      <a:prstDash val="solid"/>
                      <a:round/>
                      <a:headEnd type="none" w="med" len="med"/>
                      <a:tailEnd type="none" w="med" len="med"/>
                    </a:lnT>
                    <a:lnB>
                      <a:noFill/>
                    </a:lnB>
                    <a:solidFill>
                      <a:srgbClr val="FFFFFF"/>
                    </a:solidFill>
                  </a:tcPr>
                </a:tc>
                <a:tc>
                  <a:txBody>
                    <a:bodyPr/>
                    <a:lstStyle/>
                    <a:p>
                      <a:pPr fontAlgn="t"/>
                      <a:r>
                        <a:rPr lang="en-US" sz="1200" u="none" strike="noStrike">
                          <a:solidFill>
                            <a:srgbClr val="556BB5"/>
                          </a:solidFill>
                          <a:effectLst/>
                          <a:hlinkClick r:id="rId2" tooltip="Eastern Standard Time"/>
                        </a:rPr>
                        <a:t>EST</a:t>
                      </a:r>
                      <a:r>
                        <a:rPr lang="en-US" sz="1200">
                          <a:effectLst/>
                        </a:rPr>
                        <a:t> → </a:t>
                      </a:r>
                      <a:r>
                        <a:rPr lang="en-US" sz="1200" u="none" strike="noStrike">
                          <a:solidFill>
                            <a:srgbClr val="556BB5"/>
                          </a:solidFill>
                          <a:effectLst/>
                          <a:hlinkClick r:id="rId3" tooltip="Eastern Daylight Time"/>
                        </a:rPr>
                        <a:t>EDT</a:t>
                      </a:r>
                      <a:endParaRPr lang="en-US" sz="1200">
                        <a:effectLst/>
                      </a:endParaRPr>
                    </a:p>
                  </a:txBody>
                  <a:tcPr marL="12385" marR="12385" marT="6881" marB="6881">
                    <a:lnL>
                      <a:noFill/>
                    </a:lnL>
                    <a:lnR>
                      <a:noFill/>
                    </a:lnR>
                    <a:lnT w="7620" cap="flat" cmpd="sng" algn="ctr">
                      <a:solidFill>
                        <a:srgbClr val="CCCCCC"/>
                      </a:solidFill>
                      <a:prstDash val="solid"/>
                      <a:round/>
                      <a:headEnd type="none" w="med" len="med"/>
                      <a:tailEnd type="none" w="med" len="med"/>
                    </a:lnT>
                    <a:lnB>
                      <a:noFill/>
                    </a:lnB>
                    <a:solidFill>
                      <a:srgbClr val="FFFFFF"/>
                    </a:solidFill>
                  </a:tcPr>
                </a:tc>
                <a:tc>
                  <a:txBody>
                    <a:bodyPr/>
                    <a:lstStyle/>
                    <a:p>
                      <a:pPr fontAlgn="t"/>
                      <a:r>
                        <a:rPr lang="en-US" sz="1200">
                          <a:effectLst/>
                        </a:rPr>
                        <a:t>+1 hour (DST start)</a:t>
                      </a:r>
                    </a:p>
                  </a:txBody>
                  <a:tcPr marL="12385" marR="12385" marT="6881" marB="6881">
                    <a:lnL>
                      <a:noFill/>
                    </a:lnL>
                    <a:lnR>
                      <a:noFill/>
                    </a:lnR>
                    <a:lnT w="7620" cap="flat" cmpd="sng" algn="ctr">
                      <a:solidFill>
                        <a:srgbClr val="CCCCCC"/>
                      </a:solidFill>
                      <a:prstDash val="solid"/>
                      <a:round/>
                      <a:headEnd type="none" w="med" len="med"/>
                      <a:tailEnd type="none" w="med" len="med"/>
                    </a:lnT>
                    <a:lnB>
                      <a:noFill/>
                    </a:lnB>
                    <a:solidFill>
                      <a:srgbClr val="FFFFFF"/>
                    </a:solidFill>
                  </a:tcPr>
                </a:tc>
                <a:tc>
                  <a:txBody>
                    <a:bodyPr/>
                    <a:lstStyle/>
                    <a:p>
                      <a:pPr fontAlgn="t"/>
                      <a:r>
                        <a:rPr lang="en-US" sz="1200">
                          <a:effectLst/>
                        </a:rPr>
                        <a:t>UTC-4h</a:t>
                      </a:r>
                    </a:p>
                  </a:txBody>
                  <a:tcPr marL="12385" marR="12385" marT="6881" marB="6881">
                    <a:lnL>
                      <a:noFill/>
                    </a:lnL>
                    <a:lnR>
                      <a:noFill/>
                    </a:lnR>
                    <a:lnT w="7620" cap="flat" cmpd="sng" algn="ctr">
                      <a:solidFill>
                        <a:srgbClr val="CCCCCC"/>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398344841"/>
                  </a:ext>
                </a:extLst>
              </a:tr>
              <a:tr h="268830">
                <a:tc>
                  <a:txBody>
                    <a:bodyPr/>
                    <a:lstStyle/>
                    <a:p>
                      <a:pPr algn="r"/>
                      <a:r>
                        <a:rPr lang="en-US" sz="1200">
                          <a:effectLst/>
                        </a:rPr>
                        <a:t> </a:t>
                      </a:r>
                    </a:p>
                  </a:txBody>
                  <a:tcPr marL="12385" marR="12385" marT="6881" marB="688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DDDDDD"/>
                      </a:solidFill>
                      <a:prstDash val="solid"/>
                      <a:round/>
                      <a:headEnd type="none" w="med" len="med"/>
                      <a:tailEnd type="none" w="med" len="med"/>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a:effectLst/>
                        </a:rPr>
                        <a:t>Sun, Oct 26 at 2:00 am</a:t>
                      </a:r>
                    </a:p>
                  </a:txBody>
                  <a:tcPr marL="12385" marR="12385" marT="6881" marB="6881">
                    <a:lnL w="7620" cap="flat" cmpd="sng" algn="ctr">
                      <a:solidFill>
                        <a:srgbClr val="CCCCCC"/>
                      </a:solidFill>
                      <a:prstDash val="solid"/>
                      <a:round/>
                      <a:headEnd type="none" w="med" len="med"/>
                      <a:tailEnd type="none" w="med" len="med"/>
                    </a:lnL>
                    <a:lnR>
                      <a:noFill/>
                    </a:lnR>
                    <a:lnT>
                      <a:noFill/>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u="none" strike="noStrike">
                          <a:solidFill>
                            <a:srgbClr val="556BB5"/>
                          </a:solidFill>
                          <a:effectLst/>
                          <a:hlinkClick r:id="rId3" tooltip="Eastern Daylight Time"/>
                        </a:rPr>
                        <a:t>EDT</a:t>
                      </a:r>
                      <a:r>
                        <a:rPr lang="en-US" sz="1200">
                          <a:effectLst/>
                        </a:rPr>
                        <a:t> → </a:t>
                      </a:r>
                      <a:r>
                        <a:rPr lang="en-US" sz="1200" u="none" strike="noStrike">
                          <a:solidFill>
                            <a:srgbClr val="556BB5"/>
                          </a:solidFill>
                          <a:effectLst/>
                          <a:hlinkClick r:id="rId2" tooltip="Eastern Standard Time"/>
                        </a:rPr>
                        <a:t>EST</a:t>
                      </a:r>
                      <a:endParaRPr lang="en-US" sz="1200">
                        <a:effectLst/>
                      </a:endParaRPr>
                    </a:p>
                  </a:txBody>
                  <a:tcPr marL="12385" marR="12385" marT="6881" marB="6881">
                    <a:lnL>
                      <a:noFill/>
                    </a:lnL>
                    <a:lnR>
                      <a:noFill/>
                    </a:lnR>
                    <a:lnT>
                      <a:noFill/>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a:effectLst/>
                        </a:rPr>
                        <a:t>-1 hour (DST end)</a:t>
                      </a:r>
                    </a:p>
                  </a:txBody>
                  <a:tcPr marL="12385" marR="12385" marT="6881" marB="6881">
                    <a:lnL>
                      <a:noFill/>
                    </a:lnL>
                    <a:lnR>
                      <a:noFill/>
                    </a:lnR>
                    <a:lnT>
                      <a:noFill/>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a:effectLst/>
                        </a:rPr>
                        <a:t>UTC-5h</a:t>
                      </a:r>
                    </a:p>
                  </a:txBody>
                  <a:tcPr marL="12385" marR="12385" marT="6881" marB="6881">
                    <a:lnL>
                      <a:noFill/>
                    </a:lnL>
                    <a:lnR>
                      <a:noFill/>
                    </a:lnR>
                    <a:lnT>
                      <a:noFill/>
                    </a:lnT>
                    <a:lnB w="15240" cap="flat" cmpd="sng" algn="ctr">
                      <a:solidFill>
                        <a:srgbClr val="AAAAAA"/>
                      </a:solidFill>
                      <a:prstDash val="solid"/>
                      <a:round/>
                      <a:headEnd type="none" w="med" len="med"/>
                      <a:tailEnd type="none" w="med" len="med"/>
                    </a:lnB>
                    <a:solidFill>
                      <a:srgbClr val="F7F7F7"/>
                    </a:solidFill>
                  </a:tcPr>
                </a:tc>
                <a:extLst>
                  <a:ext uri="{0D108BD9-81ED-4DB2-BD59-A6C34878D82A}">
                    <a16:rowId xmlns:a16="http://schemas.microsoft.com/office/drawing/2014/main" val="2008371269"/>
                  </a:ext>
                </a:extLst>
              </a:tr>
              <a:tr h="268830">
                <a:tc>
                  <a:txBody>
                    <a:bodyPr/>
                    <a:lstStyle/>
                    <a:p>
                      <a:pPr algn="r"/>
                      <a:r>
                        <a:rPr lang="en-US" sz="1200">
                          <a:effectLst/>
                        </a:rPr>
                        <a:t>1981</a:t>
                      </a:r>
                    </a:p>
                  </a:txBody>
                  <a:tcPr marL="12385" marR="12385" marT="6881" marB="688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15240" cap="flat" cmpd="sng" algn="ctr">
                      <a:solidFill>
                        <a:srgbClr val="AAAAAA"/>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da-DK" sz="1200">
                          <a:effectLst/>
                        </a:rPr>
                        <a:t>Sun, Apr 26 at 2:00 am</a:t>
                      </a:r>
                    </a:p>
                  </a:txBody>
                  <a:tcPr marL="12385" marR="12385" marT="6881" marB="6881">
                    <a:lnL w="7620" cap="flat" cmpd="sng" algn="ctr">
                      <a:solidFill>
                        <a:srgbClr val="CCCCCC"/>
                      </a:solidFill>
                      <a:prstDash val="solid"/>
                      <a:round/>
                      <a:headEnd type="none" w="med" len="med"/>
                      <a:tailEnd type="none" w="med" len="med"/>
                    </a:lnL>
                    <a:lnR>
                      <a:noFill/>
                    </a:lnR>
                    <a:lnT w="15240" cap="flat" cmpd="sng" algn="ctr">
                      <a:solidFill>
                        <a:srgbClr val="AAAAAA"/>
                      </a:solidFill>
                      <a:prstDash val="solid"/>
                      <a:round/>
                      <a:headEnd type="none" w="med" len="med"/>
                      <a:tailEnd type="none" w="med" len="med"/>
                    </a:lnT>
                    <a:lnB>
                      <a:noFill/>
                    </a:lnB>
                    <a:solidFill>
                      <a:srgbClr val="FFFFFF"/>
                    </a:solidFill>
                  </a:tcPr>
                </a:tc>
                <a:tc>
                  <a:txBody>
                    <a:bodyPr/>
                    <a:lstStyle/>
                    <a:p>
                      <a:pPr fontAlgn="t"/>
                      <a:r>
                        <a:rPr lang="en-US" sz="1200" u="none" strike="noStrike">
                          <a:solidFill>
                            <a:srgbClr val="556BB5"/>
                          </a:solidFill>
                          <a:effectLst/>
                          <a:hlinkClick r:id="rId2" tooltip="Eastern Standard Time"/>
                        </a:rPr>
                        <a:t>EST</a:t>
                      </a:r>
                      <a:r>
                        <a:rPr lang="en-US" sz="1200">
                          <a:effectLst/>
                        </a:rPr>
                        <a:t> → </a:t>
                      </a:r>
                      <a:r>
                        <a:rPr lang="en-US" sz="1200" u="none" strike="noStrike">
                          <a:solidFill>
                            <a:srgbClr val="556BB5"/>
                          </a:solidFill>
                          <a:effectLst/>
                          <a:hlinkClick r:id="rId3" tooltip="Eastern Daylight Time"/>
                        </a:rPr>
                        <a:t>EDT</a:t>
                      </a:r>
                      <a:endParaRPr lang="en-US" sz="1200">
                        <a:effectLst/>
                      </a:endParaRPr>
                    </a:p>
                  </a:txBody>
                  <a:tcPr marL="12385" marR="12385" marT="6881" marB="6881">
                    <a:lnL>
                      <a:noFill/>
                    </a:lnL>
                    <a:lnR>
                      <a:noFill/>
                    </a:lnR>
                    <a:lnT w="15240" cap="flat" cmpd="sng" algn="ctr">
                      <a:solidFill>
                        <a:srgbClr val="AAAAAA"/>
                      </a:solidFill>
                      <a:prstDash val="solid"/>
                      <a:round/>
                      <a:headEnd type="none" w="med" len="med"/>
                      <a:tailEnd type="none" w="med" len="med"/>
                    </a:lnT>
                    <a:lnB>
                      <a:noFill/>
                    </a:lnB>
                    <a:solidFill>
                      <a:srgbClr val="FFFFFF"/>
                    </a:solidFill>
                  </a:tcPr>
                </a:tc>
                <a:tc>
                  <a:txBody>
                    <a:bodyPr/>
                    <a:lstStyle/>
                    <a:p>
                      <a:pPr fontAlgn="t"/>
                      <a:r>
                        <a:rPr lang="en-US" sz="1200">
                          <a:effectLst/>
                        </a:rPr>
                        <a:t>+1 hour (DST start)</a:t>
                      </a:r>
                    </a:p>
                  </a:txBody>
                  <a:tcPr marL="12385" marR="12385" marT="6881" marB="6881">
                    <a:lnL>
                      <a:noFill/>
                    </a:lnL>
                    <a:lnR>
                      <a:noFill/>
                    </a:lnR>
                    <a:lnT w="15240" cap="flat" cmpd="sng" algn="ctr">
                      <a:solidFill>
                        <a:srgbClr val="AAAAAA"/>
                      </a:solidFill>
                      <a:prstDash val="solid"/>
                      <a:round/>
                      <a:headEnd type="none" w="med" len="med"/>
                      <a:tailEnd type="none" w="med" len="med"/>
                    </a:lnT>
                    <a:lnB>
                      <a:noFill/>
                    </a:lnB>
                    <a:solidFill>
                      <a:srgbClr val="FFFFFF"/>
                    </a:solidFill>
                  </a:tcPr>
                </a:tc>
                <a:tc>
                  <a:txBody>
                    <a:bodyPr/>
                    <a:lstStyle/>
                    <a:p>
                      <a:pPr fontAlgn="t"/>
                      <a:r>
                        <a:rPr lang="en-US" sz="1200">
                          <a:effectLst/>
                        </a:rPr>
                        <a:t>UTC-4h</a:t>
                      </a:r>
                    </a:p>
                  </a:txBody>
                  <a:tcPr marL="12385" marR="12385" marT="6881" marB="6881">
                    <a:lnL>
                      <a:noFill/>
                    </a:lnL>
                    <a:lnR>
                      <a:noFill/>
                    </a:lnR>
                    <a:lnT w="15240" cap="flat" cmpd="sng" algn="ctr">
                      <a:solidFill>
                        <a:srgbClr val="AAAAAA"/>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158166943"/>
                  </a:ext>
                </a:extLst>
              </a:tr>
              <a:tr h="268830">
                <a:tc>
                  <a:txBody>
                    <a:bodyPr/>
                    <a:lstStyle/>
                    <a:p>
                      <a:pPr algn="r"/>
                      <a:r>
                        <a:rPr lang="en-US" sz="1200">
                          <a:effectLst/>
                        </a:rPr>
                        <a:t> </a:t>
                      </a:r>
                    </a:p>
                  </a:txBody>
                  <a:tcPr marL="12385" marR="12385" marT="6881" marB="688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DDDDDD"/>
                      </a:solidFill>
                      <a:prstDash val="solid"/>
                      <a:round/>
                      <a:headEnd type="none" w="med" len="med"/>
                      <a:tailEnd type="none" w="med" len="med"/>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a:effectLst/>
                        </a:rPr>
                        <a:t>Sun, Oct 25 at 2:00 am</a:t>
                      </a:r>
                    </a:p>
                  </a:txBody>
                  <a:tcPr marL="12385" marR="12385" marT="6881" marB="6881">
                    <a:lnL w="7620" cap="flat" cmpd="sng" algn="ctr">
                      <a:solidFill>
                        <a:srgbClr val="CCCCCC"/>
                      </a:solidFill>
                      <a:prstDash val="solid"/>
                      <a:round/>
                      <a:headEnd type="none" w="med" len="med"/>
                      <a:tailEnd type="none" w="med" len="med"/>
                    </a:lnL>
                    <a:lnR>
                      <a:noFill/>
                    </a:lnR>
                    <a:lnT>
                      <a:noFill/>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u="none" strike="noStrike">
                          <a:solidFill>
                            <a:srgbClr val="556BB5"/>
                          </a:solidFill>
                          <a:effectLst/>
                          <a:hlinkClick r:id="rId3" tooltip="Eastern Daylight Time"/>
                        </a:rPr>
                        <a:t>EDT</a:t>
                      </a:r>
                      <a:r>
                        <a:rPr lang="en-US" sz="1200">
                          <a:effectLst/>
                        </a:rPr>
                        <a:t> → </a:t>
                      </a:r>
                      <a:r>
                        <a:rPr lang="en-US" sz="1200" u="none" strike="noStrike">
                          <a:solidFill>
                            <a:srgbClr val="556BB5"/>
                          </a:solidFill>
                          <a:effectLst/>
                          <a:hlinkClick r:id="rId2" tooltip="Eastern Standard Time"/>
                        </a:rPr>
                        <a:t>EST</a:t>
                      </a:r>
                      <a:endParaRPr lang="en-US" sz="1200">
                        <a:effectLst/>
                      </a:endParaRPr>
                    </a:p>
                  </a:txBody>
                  <a:tcPr marL="12385" marR="12385" marT="6881" marB="6881">
                    <a:lnL>
                      <a:noFill/>
                    </a:lnL>
                    <a:lnR>
                      <a:noFill/>
                    </a:lnR>
                    <a:lnT>
                      <a:noFill/>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a:effectLst/>
                        </a:rPr>
                        <a:t>-1 hour (DST end)</a:t>
                      </a:r>
                    </a:p>
                  </a:txBody>
                  <a:tcPr marL="12385" marR="12385" marT="6881" marB="6881">
                    <a:lnL>
                      <a:noFill/>
                    </a:lnL>
                    <a:lnR>
                      <a:noFill/>
                    </a:lnR>
                    <a:lnT>
                      <a:noFill/>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a:effectLst/>
                        </a:rPr>
                        <a:t>UTC-5h</a:t>
                      </a:r>
                    </a:p>
                  </a:txBody>
                  <a:tcPr marL="12385" marR="12385" marT="6881" marB="6881">
                    <a:lnL>
                      <a:noFill/>
                    </a:lnL>
                    <a:lnR>
                      <a:noFill/>
                    </a:lnR>
                    <a:lnT>
                      <a:noFill/>
                    </a:lnT>
                    <a:lnB w="15240" cap="flat" cmpd="sng" algn="ctr">
                      <a:solidFill>
                        <a:srgbClr val="AAAAAA"/>
                      </a:solidFill>
                      <a:prstDash val="solid"/>
                      <a:round/>
                      <a:headEnd type="none" w="med" len="med"/>
                      <a:tailEnd type="none" w="med" len="med"/>
                    </a:lnB>
                    <a:solidFill>
                      <a:srgbClr val="F7F7F7"/>
                    </a:solidFill>
                  </a:tcPr>
                </a:tc>
                <a:extLst>
                  <a:ext uri="{0D108BD9-81ED-4DB2-BD59-A6C34878D82A}">
                    <a16:rowId xmlns:a16="http://schemas.microsoft.com/office/drawing/2014/main" val="1173275021"/>
                  </a:ext>
                </a:extLst>
              </a:tr>
              <a:tr h="268830">
                <a:tc>
                  <a:txBody>
                    <a:bodyPr/>
                    <a:lstStyle/>
                    <a:p>
                      <a:pPr algn="r"/>
                      <a:r>
                        <a:rPr lang="en-US" sz="1200">
                          <a:effectLst/>
                        </a:rPr>
                        <a:t>1982</a:t>
                      </a:r>
                    </a:p>
                  </a:txBody>
                  <a:tcPr marL="12385" marR="12385" marT="6881" marB="688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15240" cap="flat" cmpd="sng" algn="ctr">
                      <a:solidFill>
                        <a:srgbClr val="AAAAAA"/>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da-DK" sz="1200">
                          <a:effectLst/>
                        </a:rPr>
                        <a:t>Sun, Apr 25 at 2:00 am</a:t>
                      </a:r>
                    </a:p>
                  </a:txBody>
                  <a:tcPr marL="12385" marR="12385" marT="6881" marB="6881">
                    <a:lnL w="7620" cap="flat" cmpd="sng" algn="ctr">
                      <a:solidFill>
                        <a:srgbClr val="CCCCCC"/>
                      </a:solidFill>
                      <a:prstDash val="solid"/>
                      <a:round/>
                      <a:headEnd type="none" w="med" len="med"/>
                      <a:tailEnd type="none" w="med" len="med"/>
                    </a:lnL>
                    <a:lnR>
                      <a:noFill/>
                    </a:lnR>
                    <a:lnT w="15240" cap="flat" cmpd="sng" algn="ctr">
                      <a:solidFill>
                        <a:srgbClr val="AAAAAA"/>
                      </a:solidFill>
                      <a:prstDash val="solid"/>
                      <a:round/>
                      <a:headEnd type="none" w="med" len="med"/>
                      <a:tailEnd type="none" w="med" len="med"/>
                    </a:lnT>
                    <a:lnB>
                      <a:noFill/>
                    </a:lnB>
                    <a:solidFill>
                      <a:srgbClr val="FFFFFF"/>
                    </a:solidFill>
                  </a:tcPr>
                </a:tc>
                <a:tc>
                  <a:txBody>
                    <a:bodyPr/>
                    <a:lstStyle/>
                    <a:p>
                      <a:pPr fontAlgn="t"/>
                      <a:r>
                        <a:rPr lang="en-US" sz="1200" u="none" strike="noStrike">
                          <a:solidFill>
                            <a:srgbClr val="556BB5"/>
                          </a:solidFill>
                          <a:effectLst/>
                          <a:hlinkClick r:id="rId2" tooltip="Eastern Standard Time"/>
                        </a:rPr>
                        <a:t>EST</a:t>
                      </a:r>
                      <a:r>
                        <a:rPr lang="en-US" sz="1200">
                          <a:effectLst/>
                        </a:rPr>
                        <a:t> → </a:t>
                      </a:r>
                      <a:r>
                        <a:rPr lang="en-US" sz="1200" u="none" strike="noStrike">
                          <a:solidFill>
                            <a:srgbClr val="556BB5"/>
                          </a:solidFill>
                          <a:effectLst/>
                          <a:hlinkClick r:id="rId3" tooltip="Eastern Daylight Time"/>
                        </a:rPr>
                        <a:t>EDT</a:t>
                      </a:r>
                      <a:endParaRPr lang="en-US" sz="1200">
                        <a:effectLst/>
                      </a:endParaRPr>
                    </a:p>
                  </a:txBody>
                  <a:tcPr marL="12385" marR="12385" marT="6881" marB="6881">
                    <a:lnL>
                      <a:noFill/>
                    </a:lnL>
                    <a:lnR>
                      <a:noFill/>
                    </a:lnR>
                    <a:lnT w="15240" cap="flat" cmpd="sng" algn="ctr">
                      <a:solidFill>
                        <a:srgbClr val="AAAAAA"/>
                      </a:solidFill>
                      <a:prstDash val="solid"/>
                      <a:round/>
                      <a:headEnd type="none" w="med" len="med"/>
                      <a:tailEnd type="none" w="med" len="med"/>
                    </a:lnT>
                    <a:lnB>
                      <a:noFill/>
                    </a:lnB>
                    <a:solidFill>
                      <a:srgbClr val="FFFFFF"/>
                    </a:solidFill>
                  </a:tcPr>
                </a:tc>
                <a:tc>
                  <a:txBody>
                    <a:bodyPr/>
                    <a:lstStyle/>
                    <a:p>
                      <a:pPr fontAlgn="t"/>
                      <a:r>
                        <a:rPr lang="en-US" sz="1200">
                          <a:effectLst/>
                        </a:rPr>
                        <a:t>+1 hour (DST start)</a:t>
                      </a:r>
                    </a:p>
                  </a:txBody>
                  <a:tcPr marL="12385" marR="12385" marT="6881" marB="6881">
                    <a:lnL>
                      <a:noFill/>
                    </a:lnL>
                    <a:lnR>
                      <a:noFill/>
                    </a:lnR>
                    <a:lnT w="15240" cap="flat" cmpd="sng" algn="ctr">
                      <a:solidFill>
                        <a:srgbClr val="AAAAAA"/>
                      </a:solidFill>
                      <a:prstDash val="solid"/>
                      <a:round/>
                      <a:headEnd type="none" w="med" len="med"/>
                      <a:tailEnd type="none" w="med" len="med"/>
                    </a:lnT>
                    <a:lnB>
                      <a:noFill/>
                    </a:lnB>
                    <a:solidFill>
                      <a:srgbClr val="FFFFFF"/>
                    </a:solidFill>
                  </a:tcPr>
                </a:tc>
                <a:tc>
                  <a:txBody>
                    <a:bodyPr/>
                    <a:lstStyle/>
                    <a:p>
                      <a:pPr fontAlgn="t"/>
                      <a:r>
                        <a:rPr lang="en-US" sz="1200">
                          <a:effectLst/>
                        </a:rPr>
                        <a:t>UTC-4h</a:t>
                      </a:r>
                    </a:p>
                  </a:txBody>
                  <a:tcPr marL="12385" marR="12385" marT="6881" marB="6881">
                    <a:lnL>
                      <a:noFill/>
                    </a:lnL>
                    <a:lnR>
                      <a:noFill/>
                    </a:lnR>
                    <a:lnT w="15240" cap="flat" cmpd="sng" algn="ctr">
                      <a:solidFill>
                        <a:srgbClr val="AAAAAA"/>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428624559"/>
                  </a:ext>
                </a:extLst>
              </a:tr>
              <a:tr h="268830">
                <a:tc>
                  <a:txBody>
                    <a:bodyPr/>
                    <a:lstStyle/>
                    <a:p>
                      <a:pPr algn="r"/>
                      <a:r>
                        <a:rPr lang="en-US" sz="1200">
                          <a:effectLst/>
                        </a:rPr>
                        <a:t> </a:t>
                      </a:r>
                    </a:p>
                  </a:txBody>
                  <a:tcPr marL="12385" marR="12385" marT="6881" marB="688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DDDDDD"/>
                      </a:solidFill>
                      <a:prstDash val="solid"/>
                      <a:round/>
                      <a:headEnd type="none" w="med" len="med"/>
                      <a:tailEnd type="none" w="med" len="med"/>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a:effectLst/>
                        </a:rPr>
                        <a:t>Sun, Oct 31 at 2:00 am</a:t>
                      </a:r>
                    </a:p>
                  </a:txBody>
                  <a:tcPr marL="12385" marR="12385" marT="6881" marB="6881">
                    <a:lnL w="7620" cap="flat" cmpd="sng" algn="ctr">
                      <a:solidFill>
                        <a:srgbClr val="CCCCCC"/>
                      </a:solidFill>
                      <a:prstDash val="solid"/>
                      <a:round/>
                      <a:headEnd type="none" w="med" len="med"/>
                      <a:tailEnd type="none" w="med" len="med"/>
                    </a:lnL>
                    <a:lnR>
                      <a:noFill/>
                    </a:lnR>
                    <a:lnT>
                      <a:noFill/>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u="none" strike="noStrike">
                          <a:solidFill>
                            <a:srgbClr val="556BB5"/>
                          </a:solidFill>
                          <a:effectLst/>
                          <a:hlinkClick r:id="rId3" tooltip="Eastern Daylight Time"/>
                        </a:rPr>
                        <a:t>EDT</a:t>
                      </a:r>
                      <a:r>
                        <a:rPr lang="en-US" sz="1200">
                          <a:effectLst/>
                        </a:rPr>
                        <a:t> → </a:t>
                      </a:r>
                      <a:r>
                        <a:rPr lang="en-US" sz="1200" u="none" strike="noStrike">
                          <a:solidFill>
                            <a:srgbClr val="556BB5"/>
                          </a:solidFill>
                          <a:effectLst/>
                          <a:hlinkClick r:id="rId2" tooltip="Eastern Standard Time"/>
                        </a:rPr>
                        <a:t>EST</a:t>
                      </a:r>
                      <a:endParaRPr lang="en-US" sz="1200">
                        <a:effectLst/>
                      </a:endParaRPr>
                    </a:p>
                  </a:txBody>
                  <a:tcPr marL="12385" marR="12385" marT="6881" marB="6881">
                    <a:lnL>
                      <a:noFill/>
                    </a:lnL>
                    <a:lnR>
                      <a:noFill/>
                    </a:lnR>
                    <a:lnT>
                      <a:noFill/>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a:effectLst/>
                        </a:rPr>
                        <a:t>-1 hour (DST end)</a:t>
                      </a:r>
                    </a:p>
                  </a:txBody>
                  <a:tcPr marL="12385" marR="12385" marT="6881" marB="6881">
                    <a:lnL>
                      <a:noFill/>
                    </a:lnL>
                    <a:lnR>
                      <a:noFill/>
                    </a:lnR>
                    <a:lnT>
                      <a:noFill/>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a:effectLst/>
                        </a:rPr>
                        <a:t>UTC-5h</a:t>
                      </a:r>
                    </a:p>
                  </a:txBody>
                  <a:tcPr marL="12385" marR="12385" marT="6881" marB="6881">
                    <a:lnL>
                      <a:noFill/>
                    </a:lnL>
                    <a:lnR>
                      <a:noFill/>
                    </a:lnR>
                    <a:lnT>
                      <a:noFill/>
                    </a:lnT>
                    <a:lnB w="15240" cap="flat" cmpd="sng" algn="ctr">
                      <a:solidFill>
                        <a:srgbClr val="AAAAAA"/>
                      </a:solidFill>
                      <a:prstDash val="solid"/>
                      <a:round/>
                      <a:headEnd type="none" w="med" len="med"/>
                      <a:tailEnd type="none" w="med" len="med"/>
                    </a:lnB>
                    <a:solidFill>
                      <a:srgbClr val="F7F7F7"/>
                    </a:solidFill>
                  </a:tcPr>
                </a:tc>
                <a:extLst>
                  <a:ext uri="{0D108BD9-81ED-4DB2-BD59-A6C34878D82A}">
                    <a16:rowId xmlns:a16="http://schemas.microsoft.com/office/drawing/2014/main" val="3410332087"/>
                  </a:ext>
                </a:extLst>
              </a:tr>
              <a:tr h="268830">
                <a:tc>
                  <a:txBody>
                    <a:bodyPr/>
                    <a:lstStyle/>
                    <a:p>
                      <a:pPr algn="r"/>
                      <a:r>
                        <a:rPr lang="en-US" sz="1200">
                          <a:effectLst/>
                        </a:rPr>
                        <a:t>1983</a:t>
                      </a:r>
                    </a:p>
                  </a:txBody>
                  <a:tcPr marL="12385" marR="12385" marT="6881" marB="688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15240" cap="flat" cmpd="sng" algn="ctr">
                      <a:solidFill>
                        <a:srgbClr val="AAAAAA"/>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da-DK" sz="1200">
                          <a:effectLst/>
                        </a:rPr>
                        <a:t>Sun, Apr 24 at 2:00 am</a:t>
                      </a:r>
                    </a:p>
                  </a:txBody>
                  <a:tcPr marL="12385" marR="12385" marT="6881" marB="6881">
                    <a:lnL w="7620" cap="flat" cmpd="sng" algn="ctr">
                      <a:solidFill>
                        <a:srgbClr val="CCCCCC"/>
                      </a:solidFill>
                      <a:prstDash val="solid"/>
                      <a:round/>
                      <a:headEnd type="none" w="med" len="med"/>
                      <a:tailEnd type="none" w="med" len="med"/>
                    </a:lnL>
                    <a:lnR>
                      <a:noFill/>
                    </a:lnR>
                    <a:lnT w="15240" cap="flat" cmpd="sng" algn="ctr">
                      <a:solidFill>
                        <a:srgbClr val="AAAAAA"/>
                      </a:solidFill>
                      <a:prstDash val="solid"/>
                      <a:round/>
                      <a:headEnd type="none" w="med" len="med"/>
                      <a:tailEnd type="none" w="med" len="med"/>
                    </a:lnT>
                    <a:lnB>
                      <a:noFill/>
                    </a:lnB>
                    <a:solidFill>
                      <a:srgbClr val="FFFFFF"/>
                    </a:solidFill>
                  </a:tcPr>
                </a:tc>
                <a:tc>
                  <a:txBody>
                    <a:bodyPr/>
                    <a:lstStyle/>
                    <a:p>
                      <a:pPr fontAlgn="t"/>
                      <a:r>
                        <a:rPr lang="en-US" sz="1200" u="none" strike="noStrike">
                          <a:solidFill>
                            <a:srgbClr val="556BB5"/>
                          </a:solidFill>
                          <a:effectLst/>
                          <a:hlinkClick r:id="rId2" tooltip="Eastern Standard Time"/>
                        </a:rPr>
                        <a:t>EST</a:t>
                      </a:r>
                      <a:r>
                        <a:rPr lang="en-US" sz="1200">
                          <a:effectLst/>
                        </a:rPr>
                        <a:t> → </a:t>
                      </a:r>
                      <a:r>
                        <a:rPr lang="en-US" sz="1200" u="none" strike="noStrike">
                          <a:solidFill>
                            <a:srgbClr val="556BB5"/>
                          </a:solidFill>
                          <a:effectLst/>
                          <a:hlinkClick r:id="rId3" tooltip="Eastern Daylight Time"/>
                        </a:rPr>
                        <a:t>EDT</a:t>
                      </a:r>
                      <a:endParaRPr lang="en-US" sz="1200">
                        <a:effectLst/>
                      </a:endParaRPr>
                    </a:p>
                  </a:txBody>
                  <a:tcPr marL="12385" marR="12385" marT="6881" marB="6881">
                    <a:lnL>
                      <a:noFill/>
                    </a:lnL>
                    <a:lnR>
                      <a:noFill/>
                    </a:lnR>
                    <a:lnT w="15240" cap="flat" cmpd="sng" algn="ctr">
                      <a:solidFill>
                        <a:srgbClr val="AAAAAA"/>
                      </a:solidFill>
                      <a:prstDash val="solid"/>
                      <a:round/>
                      <a:headEnd type="none" w="med" len="med"/>
                      <a:tailEnd type="none" w="med" len="med"/>
                    </a:lnT>
                    <a:lnB>
                      <a:noFill/>
                    </a:lnB>
                    <a:solidFill>
                      <a:srgbClr val="FFFFFF"/>
                    </a:solidFill>
                  </a:tcPr>
                </a:tc>
                <a:tc>
                  <a:txBody>
                    <a:bodyPr/>
                    <a:lstStyle/>
                    <a:p>
                      <a:pPr fontAlgn="t"/>
                      <a:r>
                        <a:rPr lang="en-US" sz="1200">
                          <a:effectLst/>
                        </a:rPr>
                        <a:t>+1 hour (DST start)</a:t>
                      </a:r>
                    </a:p>
                  </a:txBody>
                  <a:tcPr marL="12385" marR="12385" marT="6881" marB="6881">
                    <a:lnL>
                      <a:noFill/>
                    </a:lnL>
                    <a:lnR>
                      <a:noFill/>
                    </a:lnR>
                    <a:lnT w="15240" cap="flat" cmpd="sng" algn="ctr">
                      <a:solidFill>
                        <a:srgbClr val="AAAAAA"/>
                      </a:solidFill>
                      <a:prstDash val="solid"/>
                      <a:round/>
                      <a:headEnd type="none" w="med" len="med"/>
                      <a:tailEnd type="none" w="med" len="med"/>
                    </a:lnT>
                    <a:lnB>
                      <a:noFill/>
                    </a:lnB>
                    <a:solidFill>
                      <a:srgbClr val="FFFFFF"/>
                    </a:solidFill>
                  </a:tcPr>
                </a:tc>
                <a:tc>
                  <a:txBody>
                    <a:bodyPr/>
                    <a:lstStyle/>
                    <a:p>
                      <a:pPr fontAlgn="t"/>
                      <a:r>
                        <a:rPr lang="en-US" sz="1200">
                          <a:effectLst/>
                        </a:rPr>
                        <a:t>UTC-4h</a:t>
                      </a:r>
                    </a:p>
                  </a:txBody>
                  <a:tcPr marL="12385" marR="12385" marT="6881" marB="6881">
                    <a:lnL>
                      <a:noFill/>
                    </a:lnL>
                    <a:lnR>
                      <a:noFill/>
                    </a:lnR>
                    <a:lnT w="15240" cap="flat" cmpd="sng" algn="ctr">
                      <a:solidFill>
                        <a:srgbClr val="AAAAAA"/>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4083140041"/>
                  </a:ext>
                </a:extLst>
              </a:tr>
              <a:tr h="268830">
                <a:tc>
                  <a:txBody>
                    <a:bodyPr/>
                    <a:lstStyle/>
                    <a:p>
                      <a:pPr algn="r"/>
                      <a:r>
                        <a:rPr lang="en-US" sz="1200">
                          <a:effectLst/>
                        </a:rPr>
                        <a:t> </a:t>
                      </a:r>
                    </a:p>
                  </a:txBody>
                  <a:tcPr marL="12385" marR="12385" marT="6881" marB="688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DDDDDD"/>
                      </a:solidFill>
                      <a:prstDash val="solid"/>
                      <a:round/>
                      <a:headEnd type="none" w="med" len="med"/>
                      <a:tailEnd type="none" w="med" len="med"/>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a:effectLst/>
                        </a:rPr>
                        <a:t>Sun, Oct 30 at 2:00 am</a:t>
                      </a:r>
                    </a:p>
                  </a:txBody>
                  <a:tcPr marL="12385" marR="12385" marT="6881" marB="6881">
                    <a:lnL w="7620" cap="flat" cmpd="sng" algn="ctr">
                      <a:solidFill>
                        <a:srgbClr val="CCCCCC"/>
                      </a:solidFill>
                      <a:prstDash val="solid"/>
                      <a:round/>
                      <a:headEnd type="none" w="med" len="med"/>
                      <a:tailEnd type="none" w="med" len="med"/>
                    </a:lnL>
                    <a:lnR>
                      <a:noFill/>
                    </a:lnR>
                    <a:lnT>
                      <a:noFill/>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u="none" strike="noStrike">
                          <a:solidFill>
                            <a:srgbClr val="556BB5"/>
                          </a:solidFill>
                          <a:effectLst/>
                          <a:hlinkClick r:id="rId3" tooltip="Eastern Daylight Time"/>
                        </a:rPr>
                        <a:t>EDT</a:t>
                      </a:r>
                      <a:r>
                        <a:rPr lang="en-US" sz="1200">
                          <a:effectLst/>
                        </a:rPr>
                        <a:t> → </a:t>
                      </a:r>
                      <a:r>
                        <a:rPr lang="en-US" sz="1200" u="none" strike="noStrike">
                          <a:solidFill>
                            <a:srgbClr val="556BB5"/>
                          </a:solidFill>
                          <a:effectLst/>
                          <a:hlinkClick r:id="rId2" tooltip="Eastern Standard Time"/>
                        </a:rPr>
                        <a:t>EST</a:t>
                      </a:r>
                      <a:endParaRPr lang="en-US" sz="1200">
                        <a:effectLst/>
                      </a:endParaRPr>
                    </a:p>
                  </a:txBody>
                  <a:tcPr marL="12385" marR="12385" marT="6881" marB="6881">
                    <a:lnL>
                      <a:noFill/>
                    </a:lnL>
                    <a:lnR>
                      <a:noFill/>
                    </a:lnR>
                    <a:lnT>
                      <a:noFill/>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a:effectLst/>
                        </a:rPr>
                        <a:t>-1 hour (DST end)</a:t>
                      </a:r>
                    </a:p>
                  </a:txBody>
                  <a:tcPr marL="12385" marR="12385" marT="6881" marB="6881">
                    <a:lnL>
                      <a:noFill/>
                    </a:lnL>
                    <a:lnR>
                      <a:noFill/>
                    </a:lnR>
                    <a:lnT>
                      <a:noFill/>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a:effectLst/>
                        </a:rPr>
                        <a:t>UTC-5h</a:t>
                      </a:r>
                    </a:p>
                  </a:txBody>
                  <a:tcPr marL="12385" marR="12385" marT="6881" marB="6881">
                    <a:lnL>
                      <a:noFill/>
                    </a:lnL>
                    <a:lnR>
                      <a:noFill/>
                    </a:lnR>
                    <a:lnT>
                      <a:noFill/>
                    </a:lnT>
                    <a:lnB w="15240" cap="flat" cmpd="sng" algn="ctr">
                      <a:solidFill>
                        <a:srgbClr val="AAAAAA"/>
                      </a:solidFill>
                      <a:prstDash val="solid"/>
                      <a:round/>
                      <a:headEnd type="none" w="med" len="med"/>
                      <a:tailEnd type="none" w="med" len="med"/>
                    </a:lnB>
                    <a:solidFill>
                      <a:srgbClr val="F7F7F7"/>
                    </a:solidFill>
                  </a:tcPr>
                </a:tc>
                <a:extLst>
                  <a:ext uri="{0D108BD9-81ED-4DB2-BD59-A6C34878D82A}">
                    <a16:rowId xmlns:a16="http://schemas.microsoft.com/office/drawing/2014/main" val="1990880177"/>
                  </a:ext>
                </a:extLst>
              </a:tr>
              <a:tr h="268830">
                <a:tc>
                  <a:txBody>
                    <a:bodyPr/>
                    <a:lstStyle/>
                    <a:p>
                      <a:pPr algn="r"/>
                      <a:r>
                        <a:rPr lang="en-US" sz="1200">
                          <a:effectLst/>
                        </a:rPr>
                        <a:t>1984</a:t>
                      </a:r>
                    </a:p>
                  </a:txBody>
                  <a:tcPr marL="12385" marR="12385" marT="6881" marB="688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15240" cap="flat" cmpd="sng" algn="ctr">
                      <a:solidFill>
                        <a:srgbClr val="AAAAAA"/>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da-DK" sz="1200">
                          <a:effectLst/>
                        </a:rPr>
                        <a:t>Sun, Apr 29 at 2:00 am</a:t>
                      </a:r>
                    </a:p>
                  </a:txBody>
                  <a:tcPr marL="12385" marR="12385" marT="6881" marB="6881">
                    <a:lnL w="7620" cap="flat" cmpd="sng" algn="ctr">
                      <a:solidFill>
                        <a:srgbClr val="CCCCCC"/>
                      </a:solidFill>
                      <a:prstDash val="solid"/>
                      <a:round/>
                      <a:headEnd type="none" w="med" len="med"/>
                      <a:tailEnd type="none" w="med" len="med"/>
                    </a:lnL>
                    <a:lnR>
                      <a:noFill/>
                    </a:lnR>
                    <a:lnT w="15240" cap="flat" cmpd="sng" algn="ctr">
                      <a:solidFill>
                        <a:srgbClr val="AAAAAA"/>
                      </a:solidFill>
                      <a:prstDash val="solid"/>
                      <a:round/>
                      <a:headEnd type="none" w="med" len="med"/>
                      <a:tailEnd type="none" w="med" len="med"/>
                    </a:lnT>
                    <a:lnB>
                      <a:noFill/>
                    </a:lnB>
                    <a:solidFill>
                      <a:srgbClr val="FFFFFF"/>
                    </a:solidFill>
                  </a:tcPr>
                </a:tc>
                <a:tc>
                  <a:txBody>
                    <a:bodyPr/>
                    <a:lstStyle/>
                    <a:p>
                      <a:pPr fontAlgn="t"/>
                      <a:r>
                        <a:rPr lang="en-US" sz="1200" u="none" strike="noStrike">
                          <a:solidFill>
                            <a:srgbClr val="556BB5"/>
                          </a:solidFill>
                          <a:effectLst/>
                          <a:hlinkClick r:id="rId2" tooltip="Eastern Standard Time"/>
                        </a:rPr>
                        <a:t>EST</a:t>
                      </a:r>
                      <a:r>
                        <a:rPr lang="en-US" sz="1200">
                          <a:effectLst/>
                        </a:rPr>
                        <a:t> → </a:t>
                      </a:r>
                      <a:r>
                        <a:rPr lang="en-US" sz="1200" u="none" strike="noStrike">
                          <a:solidFill>
                            <a:srgbClr val="556BB5"/>
                          </a:solidFill>
                          <a:effectLst/>
                          <a:hlinkClick r:id="rId3" tooltip="Eastern Daylight Time"/>
                        </a:rPr>
                        <a:t>EDT</a:t>
                      </a:r>
                      <a:endParaRPr lang="en-US" sz="1200">
                        <a:effectLst/>
                      </a:endParaRPr>
                    </a:p>
                  </a:txBody>
                  <a:tcPr marL="12385" marR="12385" marT="6881" marB="6881">
                    <a:lnL>
                      <a:noFill/>
                    </a:lnL>
                    <a:lnR>
                      <a:noFill/>
                    </a:lnR>
                    <a:lnT w="15240" cap="flat" cmpd="sng" algn="ctr">
                      <a:solidFill>
                        <a:srgbClr val="AAAAAA"/>
                      </a:solidFill>
                      <a:prstDash val="solid"/>
                      <a:round/>
                      <a:headEnd type="none" w="med" len="med"/>
                      <a:tailEnd type="none" w="med" len="med"/>
                    </a:lnT>
                    <a:lnB>
                      <a:noFill/>
                    </a:lnB>
                    <a:solidFill>
                      <a:srgbClr val="FFFFFF"/>
                    </a:solidFill>
                  </a:tcPr>
                </a:tc>
                <a:tc>
                  <a:txBody>
                    <a:bodyPr/>
                    <a:lstStyle/>
                    <a:p>
                      <a:pPr fontAlgn="t"/>
                      <a:r>
                        <a:rPr lang="en-US" sz="1200">
                          <a:effectLst/>
                        </a:rPr>
                        <a:t>+1 hour (DST start)</a:t>
                      </a:r>
                    </a:p>
                  </a:txBody>
                  <a:tcPr marL="12385" marR="12385" marT="6881" marB="6881">
                    <a:lnL>
                      <a:noFill/>
                    </a:lnL>
                    <a:lnR>
                      <a:noFill/>
                    </a:lnR>
                    <a:lnT w="15240" cap="flat" cmpd="sng" algn="ctr">
                      <a:solidFill>
                        <a:srgbClr val="AAAAAA"/>
                      </a:solidFill>
                      <a:prstDash val="solid"/>
                      <a:round/>
                      <a:headEnd type="none" w="med" len="med"/>
                      <a:tailEnd type="none" w="med" len="med"/>
                    </a:lnT>
                    <a:lnB>
                      <a:noFill/>
                    </a:lnB>
                    <a:solidFill>
                      <a:srgbClr val="FFFFFF"/>
                    </a:solidFill>
                  </a:tcPr>
                </a:tc>
                <a:tc>
                  <a:txBody>
                    <a:bodyPr/>
                    <a:lstStyle/>
                    <a:p>
                      <a:pPr fontAlgn="t"/>
                      <a:r>
                        <a:rPr lang="en-US" sz="1200">
                          <a:effectLst/>
                        </a:rPr>
                        <a:t>UTC-4h</a:t>
                      </a:r>
                    </a:p>
                  </a:txBody>
                  <a:tcPr marL="12385" marR="12385" marT="6881" marB="6881">
                    <a:lnL>
                      <a:noFill/>
                    </a:lnL>
                    <a:lnR>
                      <a:noFill/>
                    </a:lnR>
                    <a:lnT w="15240" cap="flat" cmpd="sng" algn="ctr">
                      <a:solidFill>
                        <a:srgbClr val="AAAAAA"/>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082973818"/>
                  </a:ext>
                </a:extLst>
              </a:tr>
              <a:tr h="268830">
                <a:tc>
                  <a:txBody>
                    <a:bodyPr/>
                    <a:lstStyle/>
                    <a:p>
                      <a:pPr algn="r"/>
                      <a:r>
                        <a:rPr lang="en-US" sz="1200">
                          <a:effectLst/>
                        </a:rPr>
                        <a:t> </a:t>
                      </a:r>
                    </a:p>
                  </a:txBody>
                  <a:tcPr marL="12385" marR="12385" marT="6881" marB="688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DDDDDD"/>
                      </a:solidFill>
                      <a:prstDash val="solid"/>
                      <a:round/>
                      <a:headEnd type="none" w="med" len="med"/>
                      <a:tailEnd type="none" w="med" len="med"/>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a:effectLst/>
                        </a:rPr>
                        <a:t>Sun, Oct 28 at 2:00 am</a:t>
                      </a:r>
                    </a:p>
                  </a:txBody>
                  <a:tcPr marL="12385" marR="12385" marT="6881" marB="6881">
                    <a:lnL w="7620" cap="flat" cmpd="sng" algn="ctr">
                      <a:solidFill>
                        <a:srgbClr val="CCCCCC"/>
                      </a:solidFill>
                      <a:prstDash val="solid"/>
                      <a:round/>
                      <a:headEnd type="none" w="med" len="med"/>
                      <a:tailEnd type="none" w="med" len="med"/>
                    </a:lnL>
                    <a:lnR>
                      <a:noFill/>
                    </a:lnR>
                    <a:lnT>
                      <a:noFill/>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u="none" strike="noStrike">
                          <a:solidFill>
                            <a:srgbClr val="556BB5"/>
                          </a:solidFill>
                          <a:effectLst/>
                          <a:hlinkClick r:id="rId3" tooltip="Eastern Daylight Time"/>
                        </a:rPr>
                        <a:t>EDT</a:t>
                      </a:r>
                      <a:r>
                        <a:rPr lang="en-US" sz="1200">
                          <a:effectLst/>
                        </a:rPr>
                        <a:t> → </a:t>
                      </a:r>
                      <a:r>
                        <a:rPr lang="en-US" sz="1200" u="none" strike="noStrike">
                          <a:solidFill>
                            <a:srgbClr val="556BB5"/>
                          </a:solidFill>
                          <a:effectLst/>
                          <a:hlinkClick r:id="rId2" tooltip="Eastern Standard Time"/>
                        </a:rPr>
                        <a:t>EST</a:t>
                      </a:r>
                      <a:endParaRPr lang="en-US" sz="1200">
                        <a:effectLst/>
                      </a:endParaRPr>
                    </a:p>
                  </a:txBody>
                  <a:tcPr marL="12385" marR="12385" marT="6881" marB="6881">
                    <a:lnL>
                      <a:noFill/>
                    </a:lnL>
                    <a:lnR>
                      <a:noFill/>
                    </a:lnR>
                    <a:lnT>
                      <a:noFill/>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a:effectLst/>
                        </a:rPr>
                        <a:t>-1 hour (DST end)</a:t>
                      </a:r>
                    </a:p>
                  </a:txBody>
                  <a:tcPr marL="12385" marR="12385" marT="6881" marB="6881">
                    <a:lnL>
                      <a:noFill/>
                    </a:lnL>
                    <a:lnR>
                      <a:noFill/>
                    </a:lnR>
                    <a:lnT>
                      <a:noFill/>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a:effectLst/>
                        </a:rPr>
                        <a:t>UTC-5h</a:t>
                      </a:r>
                    </a:p>
                  </a:txBody>
                  <a:tcPr marL="12385" marR="12385" marT="6881" marB="6881">
                    <a:lnL>
                      <a:noFill/>
                    </a:lnL>
                    <a:lnR>
                      <a:noFill/>
                    </a:lnR>
                    <a:lnT>
                      <a:noFill/>
                    </a:lnT>
                    <a:lnB w="15240" cap="flat" cmpd="sng" algn="ctr">
                      <a:solidFill>
                        <a:srgbClr val="AAAAAA"/>
                      </a:solidFill>
                      <a:prstDash val="solid"/>
                      <a:round/>
                      <a:headEnd type="none" w="med" len="med"/>
                      <a:tailEnd type="none" w="med" len="med"/>
                    </a:lnB>
                    <a:solidFill>
                      <a:srgbClr val="F7F7F7"/>
                    </a:solidFill>
                  </a:tcPr>
                </a:tc>
                <a:extLst>
                  <a:ext uri="{0D108BD9-81ED-4DB2-BD59-A6C34878D82A}">
                    <a16:rowId xmlns:a16="http://schemas.microsoft.com/office/drawing/2014/main" val="3610499667"/>
                  </a:ext>
                </a:extLst>
              </a:tr>
              <a:tr h="268830">
                <a:tc>
                  <a:txBody>
                    <a:bodyPr/>
                    <a:lstStyle/>
                    <a:p>
                      <a:pPr algn="r"/>
                      <a:r>
                        <a:rPr lang="en-US" sz="1200">
                          <a:effectLst/>
                        </a:rPr>
                        <a:t>1985</a:t>
                      </a:r>
                    </a:p>
                  </a:txBody>
                  <a:tcPr marL="12385" marR="12385" marT="6881" marB="688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15240" cap="flat" cmpd="sng" algn="ctr">
                      <a:solidFill>
                        <a:srgbClr val="AAAAAA"/>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da-DK" sz="1200">
                          <a:effectLst/>
                        </a:rPr>
                        <a:t>Sun, Apr 28 at 2:00 am</a:t>
                      </a:r>
                    </a:p>
                  </a:txBody>
                  <a:tcPr marL="12385" marR="12385" marT="6881" marB="6881">
                    <a:lnL w="7620" cap="flat" cmpd="sng" algn="ctr">
                      <a:solidFill>
                        <a:srgbClr val="CCCCCC"/>
                      </a:solidFill>
                      <a:prstDash val="solid"/>
                      <a:round/>
                      <a:headEnd type="none" w="med" len="med"/>
                      <a:tailEnd type="none" w="med" len="med"/>
                    </a:lnL>
                    <a:lnR>
                      <a:noFill/>
                    </a:lnR>
                    <a:lnT w="15240" cap="flat" cmpd="sng" algn="ctr">
                      <a:solidFill>
                        <a:srgbClr val="AAAAAA"/>
                      </a:solidFill>
                      <a:prstDash val="solid"/>
                      <a:round/>
                      <a:headEnd type="none" w="med" len="med"/>
                      <a:tailEnd type="none" w="med" len="med"/>
                    </a:lnT>
                    <a:lnB>
                      <a:noFill/>
                    </a:lnB>
                    <a:solidFill>
                      <a:srgbClr val="FFFFFF"/>
                    </a:solidFill>
                  </a:tcPr>
                </a:tc>
                <a:tc>
                  <a:txBody>
                    <a:bodyPr/>
                    <a:lstStyle/>
                    <a:p>
                      <a:pPr fontAlgn="t"/>
                      <a:r>
                        <a:rPr lang="en-US" sz="1200" u="none" strike="noStrike">
                          <a:solidFill>
                            <a:srgbClr val="556BB5"/>
                          </a:solidFill>
                          <a:effectLst/>
                          <a:hlinkClick r:id="rId2" tooltip="Eastern Standard Time"/>
                        </a:rPr>
                        <a:t>EST</a:t>
                      </a:r>
                      <a:r>
                        <a:rPr lang="en-US" sz="1200">
                          <a:effectLst/>
                        </a:rPr>
                        <a:t> → </a:t>
                      </a:r>
                      <a:r>
                        <a:rPr lang="en-US" sz="1200" u="none" strike="noStrike">
                          <a:solidFill>
                            <a:srgbClr val="556BB5"/>
                          </a:solidFill>
                          <a:effectLst/>
                          <a:hlinkClick r:id="rId3" tooltip="Eastern Daylight Time"/>
                        </a:rPr>
                        <a:t>EDT</a:t>
                      </a:r>
                      <a:endParaRPr lang="en-US" sz="1200">
                        <a:effectLst/>
                      </a:endParaRPr>
                    </a:p>
                  </a:txBody>
                  <a:tcPr marL="12385" marR="12385" marT="6881" marB="6881">
                    <a:lnL>
                      <a:noFill/>
                    </a:lnL>
                    <a:lnR>
                      <a:noFill/>
                    </a:lnR>
                    <a:lnT w="15240" cap="flat" cmpd="sng" algn="ctr">
                      <a:solidFill>
                        <a:srgbClr val="AAAAAA"/>
                      </a:solidFill>
                      <a:prstDash val="solid"/>
                      <a:round/>
                      <a:headEnd type="none" w="med" len="med"/>
                      <a:tailEnd type="none" w="med" len="med"/>
                    </a:lnT>
                    <a:lnB>
                      <a:noFill/>
                    </a:lnB>
                    <a:solidFill>
                      <a:srgbClr val="FFFFFF"/>
                    </a:solidFill>
                  </a:tcPr>
                </a:tc>
                <a:tc>
                  <a:txBody>
                    <a:bodyPr/>
                    <a:lstStyle/>
                    <a:p>
                      <a:pPr fontAlgn="t"/>
                      <a:r>
                        <a:rPr lang="en-US" sz="1200">
                          <a:effectLst/>
                        </a:rPr>
                        <a:t>+1 hour (DST start)</a:t>
                      </a:r>
                    </a:p>
                  </a:txBody>
                  <a:tcPr marL="12385" marR="12385" marT="6881" marB="6881">
                    <a:lnL>
                      <a:noFill/>
                    </a:lnL>
                    <a:lnR>
                      <a:noFill/>
                    </a:lnR>
                    <a:lnT w="15240" cap="flat" cmpd="sng" algn="ctr">
                      <a:solidFill>
                        <a:srgbClr val="AAAAAA"/>
                      </a:solidFill>
                      <a:prstDash val="solid"/>
                      <a:round/>
                      <a:headEnd type="none" w="med" len="med"/>
                      <a:tailEnd type="none" w="med" len="med"/>
                    </a:lnT>
                    <a:lnB>
                      <a:noFill/>
                    </a:lnB>
                    <a:solidFill>
                      <a:srgbClr val="FFFFFF"/>
                    </a:solidFill>
                  </a:tcPr>
                </a:tc>
                <a:tc>
                  <a:txBody>
                    <a:bodyPr/>
                    <a:lstStyle/>
                    <a:p>
                      <a:pPr fontAlgn="t"/>
                      <a:r>
                        <a:rPr lang="en-US" sz="1200" dirty="0">
                          <a:effectLst/>
                        </a:rPr>
                        <a:t>UTC-4h</a:t>
                      </a:r>
                    </a:p>
                  </a:txBody>
                  <a:tcPr marL="12385" marR="12385" marT="6881" marB="6881">
                    <a:lnL>
                      <a:noFill/>
                    </a:lnL>
                    <a:lnR>
                      <a:noFill/>
                    </a:lnR>
                    <a:lnT w="15240" cap="flat" cmpd="sng" algn="ctr">
                      <a:solidFill>
                        <a:srgbClr val="AAAAAA"/>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4292706620"/>
                  </a:ext>
                </a:extLst>
              </a:tr>
              <a:tr h="268830">
                <a:tc>
                  <a:txBody>
                    <a:bodyPr/>
                    <a:lstStyle/>
                    <a:p>
                      <a:pPr algn="r"/>
                      <a:r>
                        <a:rPr lang="en-US" sz="1200">
                          <a:effectLst/>
                        </a:rPr>
                        <a:t> </a:t>
                      </a:r>
                    </a:p>
                  </a:txBody>
                  <a:tcPr marL="12385" marR="12385" marT="6881" marB="688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DDDDDD"/>
                      </a:solidFill>
                      <a:prstDash val="solid"/>
                      <a:round/>
                      <a:headEnd type="none" w="med" len="med"/>
                      <a:tailEnd type="none" w="med" len="med"/>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a:effectLst/>
                        </a:rPr>
                        <a:t>Sun, Oct 27 at 2:00 am</a:t>
                      </a:r>
                    </a:p>
                  </a:txBody>
                  <a:tcPr marL="12385" marR="12385" marT="6881" marB="6881">
                    <a:lnL w="7620" cap="flat" cmpd="sng" algn="ctr">
                      <a:solidFill>
                        <a:srgbClr val="CCCCCC"/>
                      </a:solidFill>
                      <a:prstDash val="solid"/>
                      <a:round/>
                      <a:headEnd type="none" w="med" len="med"/>
                      <a:tailEnd type="none" w="med" len="med"/>
                    </a:lnL>
                    <a:lnR>
                      <a:noFill/>
                    </a:lnR>
                    <a:lnT>
                      <a:noFill/>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u="none" strike="noStrike">
                          <a:solidFill>
                            <a:srgbClr val="556BB5"/>
                          </a:solidFill>
                          <a:effectLst/>
                          <a:hlinkClick r:id="rId3" tooltip="Eastern Daylight Time"/>
                        </a:rPr>
                        <a:t>EDT</a:t>
                      </a:r>
                      <a:r>
                        <a:rPr lang="en-US" sz="1200">
                          <a:effectLst/>
                        </a:rPr>
                        <a:t> → </a:t>
                      </a:r>
                      <a:r>
                        <a:rPr lang="en-US" sz="1200" u="none" strike="noStrike">
                          <a:solidFill>
                            <a:srgbClr val="556BB5"/>
                          </a:solidFill>
                          <a:effectLst/>
                          <a:hlinkClick r:id="rId2" tooltip="Eastern Standard Time"/>
                        </a:rPr>
                        <a:t>EST</a:t>
                      </a:r>
                      <a:endParaRPr lang="en-US" sz="1200">
                        <a:effectLst/>
                      </a:endParaRPr>
                    </a:p>
                  </a:txBody>
                  <a:tcPr marL="12385" marR="12385" marT="6881" marB="6881">
                    <a:lnL>
                      <a:noFill/>
                    </a:lnL>
                    <a:lnR>
                      <a:noFill/>
                    </a:lnR>
                    <a:lnT>
                      <a:noFill/>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a:effectLst/>
                        </a:rPr>
                        <a:t>-1 hour (DST end)</a:t>
                      </a:r>
                    </a:p>
                  </a:txBody>
                  <a:tcPr marL="12385" marR="12385" marT="6881" marB="6881">
                    <a:lnL>
                      <a:noFill/>
                    </a:lnL>
                    <a:lnR>
                      <a:noFill/>
                    </a:lnR>
                    <a:lnT>
                      <a:noFill/>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a:effectLst/>
                        </a:rPr>
                        <a:t>UTC-5h</a:t>
                      </a:r>
                    </a:p>
                  </a:txBody>
                  <a:tcPr marL="12385" marR="12385" marT="6881" marB="6881">
                    <a:lnL>
                      <a:noFill/>
                    </a:lnL>
                    <a:lnR>
                      <a:noFill/>
                    </a:lnR>
                    <a:lnT>
                      <a:noFill/>
                    </a:lnT>
                    <a:lnB w="15240" cap="flat" cmpd="sng" algn="ctr">
                      <a:solidFill>
                        <a:srgbClr val="AAAAAA"/>
                      </a:solidFill>
                      <a:prstDash val="solid"/>
                      <a:round/>
                      <a:headEnd type="none" w="med" len="med"/>
                      <a:tailEnd type="none" w="med" len="med"/>
                    </a:lnB>
                    <a:solidFill>
                      <a:srgbClr val="F7F7F7"/>
                    </a:solidFill>
                  </a:tcPr>
                </a:tc>
                <a:extLst>
                  <a:ext uri="{0D108BD9-81ED-4DB2-BD59-A6C34878D82A}">
                    <a16:rowId xmlns:a16="http://schemas.microsoft.com/office/drawing/2014/main" val="2322843380"/>
                  </a:ext>
                </a:extLst>
              </a:tr>
              <a:tr h="268830">
                <a:tc>
                  <a:txBody>
                    <a:bodyPr/>
                    <a:lstStyle/>
                    <a:p>
                      <a:pPr algn="r"/>
                      <a:r>
                        <a:rPr lang="en-US" sz="1200">
                          <a:effectLst/>
                        </a:rPr>
                        <a:t>1986</a:t>
                      </a:r>
                    </a:p>
                  </a:txBody>
                  <a:tcPr marL="12385" marR="12385" marT="6881" marB="688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15240" cap="flat" cmpd="sng" algn="ctr">
                      <a:solidFill>
                        <a:srgbClr val="AAAAAA"/>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da-DK" sz="1200">
                          <a:effectLst/>
                        </a:rPr>
                        <a:t>Sun, Apr 27 at 2:00 am</a:t>
                      </a:r>
                    </a:p>
                  </a:txBody>
                  <a:tcPr marL="12385" marR="12385" marT="6881" marB="6881">
                    <a:lnL w="7620" cap="flat" cmpd="sng" algn="ctr">
                      <a:solidFill>
                        <a:srgbClr val="CCCCCC"/>
                      </a:solidFill>
                      <a:prstDash val="solid"/>
                      <a:round/>
                      <a:headEnd type="none" w="med" len="med"/>
                      <a:tailEnd type="none" w="med" len="med"/>
                    </a:lnL>
                    <a:lnR>
                      <a:noFill/>
                    </a:lnR>
                    <a:lnT w="15240" cap="flat" cmpd="sng" algn="ctr">
                      <a:solidFill>
                        <a:srgbClr val="AAAAAA"/>
                      </a:solidFill>
                      <a:prstDash val="solid"/>
                      <a:round/>
                      <a:headEnd type="none" w="med" len="med"/>
                      <a:tailEnd type="none" w="med" len="med"/>
                    </a:lnT>
                    <a:lnB>
                      <a:noFill/>
                    </a:lnB>
                    <a:solidFill>
                      <a:srgbClr val="FFFFFF"/>
                    </a:solidFill>
                  </a:tcPr>
                </a:tc>
                <a:tc>
                  <a:txBody>
                    <a:bodyPr/>
                    <a:lstStyle/>
                    <a:p>
                      <a:pPr fontAlgn="t"/>
                      <a:r>
                        <a:rPr lang="en-US" sz="1200" u="none" strike="noStrike">
                          <a:solidFill>
                            <a:srgbClr val="556BB5"/>
                          </a:solidFill>
                          <a:effectLst/>
                          <a:hlinkClick r:id="rId2" tooltip="Eastern Standard Time"/>
                        </a:rPr>
                        <a:t>EST</a:t>
                      </a:r>
                      <a:r>
                        <a:rPr lang="en-US" sz="1200">
                          <a:effectLst/>
                        </a:rPr>
                        <a:t> → </a:t>
                      </a:r>
                      <a:r>
                        <a:rPr lang="en-US" sz="1200" u="none" strike="noStrike">
                          <a:solidFill>
                            <a:srgbClr val="556BB5"/>
                          </a:solidFill>
                          <a:effectLst/>
                          <a:hlinkClick r:id="rId3" tooltip="Eastern Daylight Time"/>
                        </a:rPr>
                        <a:t>EDT</a:t>
                      </a:r>
                      <a:endParaRPr lang="en-US" sz="1200">
                        <a:effectLst/>
                      </a:endParaRPr>
                    </a:p>
                  </a:txBody>
                  <a:tcPr marL="12385" marR="12385" marT="6881" marB="6881">
                    <a:lnL>
                      <a:noFill/>
                    </a:lnL>
                    <a:lnR>
                      <a:noFill/>
                    </a:lnR>
                    <a:lnT w="15240" cap="flat" cmpd="sng" algn="ctr">
                      <a:solidFill>
                        <a:srgbClr val="AAAAAA"/>
                      </a:solidFill>
                      <a:prstDash val="solid"/>
                      <a:round/>
                      <a:headEnd type="none" w="med" len="med"/>
                      <a:tailEnd type="none" w="med" len="med"/>
                    </a:lnT>
                    <a:lnB>
                      <a:noFill/>
                    </a:lnB>
                    <a:solidFill>
                      <a:srgbClr val="FFFFFF"/>
                    </a:solidFill>
                  </a:tcPr>
                </a:tc>
                <a:tc>
                  <a:txBody>
                    <a:bodyPr/>
                    <a:lstStyle/>
                    <a:p>
                      <a:pPr fontAlgn="t"/>
                      <a:r>
                        <a:rPr lang="en-US" sz="1200">
                          <a:effectLst/>
                        </a:rPr>
                        <a:t>+1 hour (DST start)</a:t>
                      </a:r>
                    </a:p>
                  </a:txBody>
                  <a:tcPr marL="12385" marR="12385" marT="6881" marB="6881">
                    <a:lnL>
                      <a:noFill/>
                    </a:lnL>
                    <a:lnR>
                      <a:noFill/>
                    </a:lnR>
                    <a:lnT w="15240" cap="flat" cmpd="sng" algn="ctr">
                      <a:solidFill>
                        <a:srgbClr val="AAAAAA"/>
                      </a:solidFill>
                      <a:prstDash val="solid"/>
                      <a:round/>
                      <a:headEnd type="none" w="med" len="med"/>
                      <a:tailEnd type="none" w="med" len="med"/>
                    </a:lnT>
                    <a:lnB>
                      <a:noFill/>
                    </a:lnB>
                    <a:solidFill>
                      <a:srgbClr val="FFFFFF"/>
                    </a:solidFill>
                  </a:tcPr>
                </a:tc>
                <a:tc>
                  <a:txBody>
                    <a:bodyPr/>
                    <a:lstStyle/>
                    <a:p>
                      <a:pPr fontAlgn="t"/>
                      <a:r>
                        <a:rPr lang="en-US" sz="1200">
                          <a:effectLst/>
                        </a:rPr>
                        <a:t>UTC-4h</a:t>
                      </a:r>
                    </a:p>
                  </a:txBody>
                  <a:tcPr marL="12385" marR="12385" marT="6881" marB="6881">
                    <a:lnL>
                      <a:noFill/>
                    </a:lnL>
                    <a:lnR>
                      <a:noFill/>
                    </a:lnR>
                    <a:lnT w="15240" cap="flat" cmpd="sng" algn="ctr">
                      <a:solidFill>
                        <a:srgbClr val="AAAAAA"/>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496310510"/>
                  </a:ext>
                </a:extLst>
              </a:tr>
              <a:tr h="268830">
                <a:tc>
                  <a:txBody>
                    <a:bodyPr/>
                    <a:lstStyle/>
                    <a:p>
                      <a:pPr algn="r"/>
                      <a:r>
                        <a:rPr lang="en-US" sz="1200">
                          <a:effectLst/>
                        </a:rPr>
                        <a:t> </a:t>
                      </a:r>
                    </a:p>
                  </a:txBody>
                  <a:tcPr marL="12385" marR="12385" marT="6881" marB="688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DDDDDD"/>
                      </a:solidFill>
                      <a:prstDash val="solid"/>
                      <a:round/>
                      <a:headEnd type="none" w="med" len="med"/>
                      <a:tailEnd type="none" w="med" len="med"/>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a:effectLst/>
                        </a:rPr>
                        <a:t>Sun, Oct 26 at 2:00 am</a:t>
                      </a:r>
                    </a:p>
                  </a:txBody>
                  <a:tcPr marL="12385" marR="12385" marT="6881" marB="6881">
                    <a:lnL w="7620" cap="flat" cmpd="sng" algn="ctr">
                      <a:solidFill>
                        <a:srgbClr val="CCCCCC"/>
                      </a:solidFill>
                      <a:prstDash val="solid"/>
                      <a:round/>
                      <a:headEnd type="none" w="med" len="med"/>
                      <a:tailEnd type="none" w="med" len="med"/>
                    </a:lnL>
                    <a:lnR>
                      <a:noFill/>
                    </a:lnR>
                    <a:lnT>
                      <a:noFill/>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u="none" strike="noStrike">
                          <a:solidFill>
                            <a:srgbClr val="556BB5"/>
                          </a:solidFill>
                          <a:effectLst/>
                          <a:hlinkClick r:id="rId3" tooltip="Eastern Daylight Time"/>
                        </a:rPr>
                        <a:t>EDT</a:t>
                      </a:r>
                      <a:r>
                        <a:rPr lang="en-US" sz="1200">
                          <a:effectLst/>
                        </a:rPr>
                        <a:t> → </a:t>
                      </a:r>
                      <a:r>
                        <a:rPr lang="en-US" sz="1200" u="none" strike="noStrike">
                          <a:solidFill>
                            <a:srgbClr val="556BB5"/>
                          </a:solidFill>
                          <a:effectLst/>
                          <a:hlinkClick r:id="rId2" tooltip="Eastern Standard Time"/>
                        </a:rPr>
                        <a:t>EST</a:t>
                      </a:r>
                      <a:endParaRPr lang="en-US" sz="1200">
                        <a:effectLst/>
                      </a:endParaRPr>
                    </a:p>
                  </a:txBody>
                  <a:tcPr marL="12385" marR="12385" marT="6881" marB="6881">
                    <a:lnL>
                      <a:noFill/>
                    </a:lnL>
                    <a:lnR>
                      <a:noFill/>
                    </a:lnR>
                    <a:lnT>
                      <a:noFill/>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a:effectLst/>
                        </a:rPr>
                        <a:t>-1 hour (DST end)</a:t>
                      </a:r>
                    </a:p>
                  </a:txBody>
                  <a:tcPr marL="12385" marR="12385" marT="6881" marB="6881">
                    <a:lnL>
                      <a:noFill/>
                    </a:lnL>
                    <a:lnR>
                      <a:noFill/>
                    </a:lnR>
                    <a:lnT>
                      <a:noFill/>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a:effectLst/>
                        </a:rPr>
                        <a:t>UTC-5h</a:t>
                      </a:r>
                    </a:p>
                  </a:txBody>
                  <a:tcPr marL="12385" marR="12385" marT="6881" marB="6881">
                    <a:lnL>
                      <a:noFill/>
                    </a:lnL>
                    <a:lnR>
                      <a:noFill/>
                    </a:lnR>
                    <a:lnT>
                      <a:noFill/>
                    </a:lnT>
                    <a:lnB w="15240" cap="flat" cmpd="sng" algn="ctr">
                      <a:solidFill>
                        <a:srgbClr val="AAAAAA"/>
                      </a:solidFill>
                      <a:prstDash val="solid"/>
                      <a:round/>
                      <a:headEnd type="none" w="med" len="med"/>
                      <a:tailEnd type="none" w="med" len="med"/>
                    </a:lnB>
                    <a:solidFill>
                      <a:srgbClr val="F7F7F7"/>
                    </a:solidFill>
                  </a:tcPr>
                </a:tc>
                <a:extLst>
                  <a:ext uri="{0D108BD9-81ED-4DB2-BD59-A6C34878D82A}">
                    <a16:rowId xmlns:a16="http://schemas.microsoft.com/office/drawing/2014/main" val="1929119006"/>
                  </a:ext>
                </a:extLst>
              </a:tr>
              <a:tr h="268830">
                <a:tc>
                  <a:txBody>
                    <a:bodyPr/>
                    <a:lstStyle/>
                    <a:p>
                      <a:pPr algn="r"/>
                      <a:r>
                        <a:rPr lang="en-US" sz="1200">
                          <a:effectLst/>
                        </a:rPr>
                        <a:t>1987</a:t>
                      </a:r>
                    </a:p>
                  </a:txBody>
                  <a:tcPr marL="12385" marR="12385" marT="6881" marB="688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15240" cap="flat" cmpd="sng" algn="ctr">
                      <a:solidFill>
                        <a:srgbClr val="AAAAAA"/>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da-DK" sz="1200">
                          <a:effectLst/>
                        </a:rPr>
                        <a:t>Sun, Apr 5 at 2:00 am</a:t>
                      </a:r>
                    </a:p>
                  </a:txBody>
                  <a:tcPr marL="12385" marR="12385" marT="6881" marB="6881">
                    <a:lnL w="7620" cap="flat" cmpd="sng" algn="ctr">
                      <a:solidFill>
                        <a:srgbClr val="CCCCCC"/>
                      </a:solidFill>
                      <a:prstDash val="solid"/>
                      <a:round/>
                      <a:headEnd type="none" w="med" len="med"/>
                      <a:tailEnd type="none" w="med" len="med"/>
                    </a:lnL>
                    <a:lnR>
                      <a:noFill/>
                    </a:lnR>
                    <a:lnT w="15240" cap="flat" cmpd="sng" algn="ctr">
                      <a:solidFill>
                        <a:srgbClr val="AAAAAA"/>
                      </a:solidFill>
                      <a:prstDash val="solid"/>
                      <a:round/>
                      <a:headEnd type="none" w="med" len="med"/>
                      <a:tailEnd type="none" w="med" len="med"/>
                    </a:lnT>
                    <a:lnB>
                      <a:noFill/>
                    </a:lnB>
                    <a:solidFill>
                      <a:srgbClr val="FFFFFF"/>
                    </a:solidFill>
                  </a:tcPr>
                </a:tc>
                <a:tc>
                  <a:txBody>
                    <a:bodyPr/>
                    <a:lstStyle/>
                    <a:p>
                      <a:pPr fontAlgn="t"/>
                      <a:r>
                        <a:rPr lang="en-US" sz="1200" u="none" strike="noStrike">
                          <a:solidFill>
                            <a:srgbClr val="556BB5"/>
                          </a:solidFill>
                          <a:effectLst/>
                          <a:hlinkClick r:id="rId2" tooltip="Eastern Standard Time"/>
                        </a:rPr>
                        <a:t>EST</a:t>
                      </a:r>
                      <a:r>
                        <a:rPr lang="en-US" sz="1200">
                          <a:effectLst/>
                        </a:rPr>
                        <a:t> → </a:t>
                      </a:r>
                      <a:r>
                        <a:rPr lang="en-US" sz="1200" u="none" strike="noStrike">
                          <a:solidFill>
                            <a:srgbClr val="556BB5"/>
                          </a:solidFill>
                          <a:effectLst/>
                          <a:hlinkClick r:id="rId3" tooltip="Eastern Daylight Time"/>
                        </a:rPr>
                        <a:t>EDT</a:t>
                      </a:r>
                      <a:endParaRPr lang="en-US" sz="1200">
                        <a:effectLst/>
                      </a:endParaRPr>
                    </a:p>
                  </a:txBody>
                  <a:tcPr marL="12385" marR="12385" marT="6881" marB="6881">
                    <a:lnL>
                      <a:noFill/>
                    </a:lnL>
                    <a:lnR>
                      <a:noFill/>
                    </a:lnR>
                    <a:lnT w="15240" cap="flat" cmpd="sng" algn="ctr">
                      <a:solidFill>
                        <a:srgbClr val="AAAAAA"/>
                      </a:solidFill>
                      <a:prstDash val="solid"/>
                      <a:round/>
                      <a:headEnd type="none" w="med" len="med"/>
                      <a:tailEnd type="none" w="med" len="med"/>
                    </a:lnT>
                    <a:lnB>
                      <a:noFill/>
                    </a:lnB>
                    <a:solidFill>
                      <a:srgbClr val="FFFFFF"/>
                    </a:solidFill>
                  </a:tcPr>
                </a:tc>
                <a:tc>
                  <a:txBody>
                    <a:bodyPr/>
                    <a:lstStyle/>
                    <a:p>
                      <a:pPr fontAlgn="t"/>
                      <a:r>
                        <a:rPr lang="en-US" sz="1200">
                          <a:effectLst/>
                        </a:rPr>
                        <a:t>+1 hour (DST start)</a:t>
                      </a:r>
                    </a:p>
                  </a:txBody>
                  <a:tcPr marL="12385" marR="12385" marT="6881" marB="6881">
                    <a:lnL>
                      <a:noFill/>
                    </a:lnL>
                    <a:lnR>
                      <a:noFill/>
                    </a:lnR>
                    <a:lnT w="15240" cap="flat" cmpd="sng" algn="ctr">
                      <a:solidFill>
                        <a:srgbClr val="AAAAAA"/>
                      </a:solidFill>
                      <a:prstDash val="solid"/>
                      <a:round/>
                      <a:headEnd type="none" w="med" len="med"/>
                      <a:tailEnd type="none" w="med" len="med"/>
                    </a:lnT>
                    <a:lnB>
                      <a:noFill/>
                    </a:lnB>
                    <a:solidFill>
                      <a:srgbClr val="FFFFFF"/>
                    </a:solidFill>
                  </a:tcPr>
                </a:tc>
                <a:tc>
                  <a:txBody>
                    <a:bodyPr/>
                    <a:lstStyle/>
                    <a:p>
                      <a:pPr fontAlgn="t"/>
                      <a:r>
                        <a:rPr lang="en-US" sz="1200">
                          <a:effectLst/>
                        </a:rPr>
                        <a:t>UTC-4h</a:t>
                      </a:r>
                    </a:p>
                  </a:txBody>
                  <a:tcPr marL="12385" marR="12385" marT="6881" marB="6881">
                    <a:lnL>
                      <a:noFill/>
                    </a:lnL>
                    <a:lnR>
                      <a:noFill/>
                    </a:lnR>
                    <a:lnT w="15240" cap="flat" cmpd="sng" algn="ctr">
                      <a:solidFill>
                        <a:srgbClr val="AAAAAA"/>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404527790"/>
                  </a:ext>
                </a:extLst>
              </a:tr>
              <a:tr h="268830">
                <a:tc>
                  <a:txBody>
                    <a:bodyPr/>
                    <a:lstStyle/>
                    <a:p>
                      <a:pPr algn="r"/>
                      <a:r>
                        <a:rPr lang="en-US" sz="1200">
                          <a:effectLst/>
                        </a:rPr>
                        <a:t> </a:t>
                      </a:r>
                    </a:p>
                  </a:txBody>
                  <a:tcPr marL="12385" marR="12385" marT="6881" marB="688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DDDDDD"/>
                      </a:solidFill>
                      <a:prstDash val="solid"/>
                      <a:round/>
                      <a:headEnd type="none" w="med" len="med"/>
                      <a:tailEnd type="none" w="med" len="med"/>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a:effectLst/>
                        </a:rPr>
                        <a:t>Sun, Oct 25 at 2:00 am</a:t>
                      </a:r>
                    </a:p>
                  </a:txBody>
                  <a:tcPr marL="12385" marR="12385" marT="6881" marB="6881">
                    <a:lnL w="7620" cap="flat" cmpd="sng" algn="ctr">
                      <a:solidFill>
                        <a:srgbClr val="CCCCCC"/>
                      </a:solidFill>
                      <a:prstDash val="solid"/>
                      <a:round/>
                      <a:headEnd type="none" w="med" len="med"/>
                      <a:tailEnd type="none" w="med" len="med"/>
                    </a:lnL>
                    <a:lnR>
                      <a:noFill/>
                    </a:lnR>
                    <a:lnT>
                      <a:noFill/>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u="none" strike="noStrike">
                          <a:solidFill>
                            <a:srgbClr val="556BB5"/>
                          </a:solidFill>
                          <a:effectLst/>
                          <a:hlinkClick r:id="rId3" tooltip="Eastern Daylight Time"/>
                        </a:rPr>
                        <a:t>EDT</a:t>
                      </a:r>
                      <a:r>
                        <a:rPr lang="en-US" sz="1200">
                          <a:effectLst/>
                        </a:rPr>
                        <a:t> → </a:t>
                      </a:r>
                      <a:r>
                        <a:rPr lang="en-US" sz="1200" u="none" strike="noStrike">
                          <a:solidFill>
                            <a:srgbClr val="556BB5"/>
                          </a:solidFill>
                          <a:effectLst/>
                          <a:hlinkClick r:id="rId2" tooltip="Eastern Standard Time"/>
                        </a:rPr>
                        <a:t>EST</a:t>
                      </a:r>
                      <a:endParaRPr lang="en-US" sz="1200">
                        <a:effectLst/>
                      </a:endParaRPr>
                    </a:p>
                  </a:txBody>
                  <a:tcPr marL="12385" marR="12385" marT="6881" marB="6881">
                    <a:lnL>
                      <a:noFill/>
                    </a:lnL>
                    <a:lnR>
                      <a:noFill/>
                    </a:lnR>
                    <a:lnT>
                      <a:noFill/>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a:effectLst/>
                        </a:rPr>
                        <a:t>-1 hour (DST end)</a:t>
                      </a:r>
                    </a:p>
                  </a:txBody>
                  <a:tcPr marL="12385" marR="12385" marT="6881" marB="6881">
                    <a:lnL>
                      <a:noFill/>
                    </a:lnL>
                    <a:lnR>
                      <a:noFill/>
                    </a:lnR>
                    <a:lnT>
                      <a:noFill/>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a:effectLst/>
                        </a:rPr>
                        <a:t>UTC-5h</a:t>
                      </a:r>
                    </a:p>
                  </a:txBody>
                  <a:tcPr marL="12385" marR="12385" marT="6881" marB="6881">
                    <a:lnL>
                      <a:noFill/>
                    </a:lnL>
                    <a:lnR>
                      <a:noFill/>
                    </a:lnR>
                    <a:lnT>
                      <a:noFill/>
                    </a:lnT>
                    <a:lnB w="15240" cap="flat" cmpd="sng" algn="ctr">
                      <a:solidFill>
                        <a:srgbClr val="AAAAAA"/>
                      </a:solidFill>
                      <a:prstDash val="solid"/>
                      <a:round/>
                      <a:headEnd type="none" w="med" len="med"/>
                      <a:tailEnd type="none" w="med" len="med"/>
                    </a:lnB>
                    <a:solidFill>
                      <a:srgbClr val="F7F7F7"/>
                    </a:solidFill>
                  </a:tcPr>
                </a:tc>
                <a:extLst>
                  <a:ext uri="{0D108BD9-81ED-4DB2-BD59-A6C34878D82A}">
                    <a16:rowId xmlns:a16="http://schemas.microsoft.com/office/drawing/2014/main" val="3891029368"/>
                  </a:ext>
                </a:extLst>
              </a:tr>
              <a:tr h="268830">
                <a:tc>
                  <a:txBody>
                    <a:bodyPr/>
                    <a:lstStyle/>
                    <a:p>
                      <a:pPr algn="r"/>
                      <a:r>
                        <a:rPr lang="en-US" sz="1200">
                          <a:effectLst/>
                        </a:rPr>
                        <a:t>1988</a:t>
                      </a:r>
                    </a:p>
                  </a:txBody>
                  <a:tcPr marL="12385" marR="12385" marT="6881" marB="688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15240" cap="flat" cmpd="sng" algn="ctr">
                      <a:solidFill>
                        <a:srgbClr val="AAAAAA"/>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da-DK" sz="1200">
                          <a:effectLst/>
                        </a:rPr>
                        <a:t>Sun, Apr 3 at 2:00 am</a:t>
                      </a:r>
                    </a:p>
                  </a:txBody>
                  <a:tcPr marL="12385" marR="12385" marT="6881" marB="6881">
                    <a:lnL w="7620" cap="flat" cmpd="sng" algn="ctr">
                      <a:solidFill>
                        <a:srgbClr val="CCCCCC"/>
                      </a:solidFill>
                      <a:prstDash val="solid"/>
                      <a:round/>
                      <a:headEnd type="none" w="med" len="med"/>
                      <a:tailEnd type="none" w="med" len="med"/>
                    </a:lnL>
                    <a:lnR>
                      <a:noFill/>
                    </a:lnR>
                    <a:lnT w="15240" cap="flat" cmpd="sng" algn="ctr">
                      <a:solidFill>
                        <a:srgbClr val="AAAAAA"/>
                      </a:solidFill>
                      <a:prstDash val="solid"/>
                      <a:round/>
                      <a:headEnd type="none" w="med" len="med"/>
                      <a:tailEnd type="none" w="med" len="med"/>
                    </a:lnT>
                    <a:lnB>
                      <a:noFill/>
                    </a:lnB>
                    <a:solidFill>
                      <a:srgbClr val="FFFFFF"/>
                    </a:solidFill>
                  </a:tcPr>
                </a:tc>
                <a:tc>
                  <a:txBody>
                    <a:bodyPr/>
                    <a:lstStyle/>
                    <a:p>
                      <a:pPr fontAlgn="t"/>
                      <a:r>
                        <a:rPr lang="en-US" sz="1200" u="none" strike="noStrike">
                          <a:solidFill>
                            <a:srgbClr val="556BB5"/>
                          </a:solidFill>
                          <a:effectLst/>
                          <a:hlinkClick r:id="rId2" tooltip="Eastern Standard Time"/>
                        </a:rPr>
                        <a:t>EST</a:t>
                      </a:r>
                      <a:r>
                        <a:rPr lang="en-US" sz="1200">
                          <a:effectLst/>
                        </a:rPr>
                        <a:t> → </a:t>
                      </a:r>
                      <a:r>
                        <a:rPr lang="en-US" sz="1200" u="none" strike="noStrike">
                          <a:solidFill>
                            <a:srgbClr val="556BB5"/>
                          </a:solidFill>
                          <a:effectLst/>
                          <a:hlinkClick r:id="rId3" tooltip="Eastern Daylight Time"/>
                        </a:rPr>
                        <a:t>EDT</a:t>
                      </a:r>
                      <a:endParaRPr lang="en-US" sz="1200">
                        <a:effectLst/>
                      </a:endParaRPr>
                    </a:p>
                  </a:txBody>
                  <a:tcPr marL="12385" marR="12385" marT="6881" marB="6881">
                    <a:lnL>
                      <a:noFill/>
                    </a:lnL>
                    <a:lnR>
                      <a:noFill/>
                    </a:lnR>
                    <a:lnT w="15240" cap="flat" cmpd="sng" algn="ctr">
                      <a:solidFill>
                        <a:srgbClr val="AAAAAA"/>
                      </a:solidFill>
                      <a:prstDash val="solid"/>
                      <a:round/>
                      <a:headEnd type="none" w="med" len="med"/>
                      <a:tailEnd type="none" w="med" len="med"/>
                    </a:lnT>
                    <a:lnB>
                      <a:noFill/>
                    </a:lnB>
                    <a:solidFill>
                      <a:srgbClr val="FFFFFF"/>
                    </a:solidFill>
                  </a:tcPr>
                </a:tc>
                <a:tc>
                  <a:txBody>
                    <a:bodyPr/>
                    <a:lstStyle/>
                    <a:p>
                      <a:pPr fontAlgn="t"/>
                      <a:r>
                        <a:rPr lang="en-US" sz="1200">
                          <a:effectLst/>
                        </a:rPr>
                        <a:t>+1 hour (DST start)</a:t>
                      </a:r>
                    </a:p>
                  </a:txBody>
                  <a:tcPr marL="12385" marR="12385" marT="6881" marB="6881">
                    <a:lnL>
                      <a:noFill/>
                    </a:lnL>
                    <a:lnR>
                      <a:noFill/>
                    </a:lnR>
                    <a:lnT w="15240" cap="flat" cmpd="sng" algn="ctr">
                      <a:solidFill>
                        <a:srgbClr val="AAAAAA"/>
                      </a:solidFill>
                      <a:prstDash val="solid"/>
                      <a:round/>
                      <a:headEnd type="none" w="med" len="med"/>
                      <a:tailEnd type="none" w="med" len="med"/>
                    </a:lnT>
                    <a:lnB>
                      <a:noFill/>
                    </a:lnB>
                    <a:solidFill>
                      <a:srgbClr val="FFFFFF"/>
                    </a:solidFill>
                  </a:tcPr>
                </a:tc>
                <a:tc>
                  <a:txBody>
                    <a:bodyPr/>
                    <a:lstStyle/>
                    <a:p>
                      <a:pPr fontAlgn="t"/>
                      <a:r>
                        <a:rPr lang="en-US" sz="1200">
                          <a:effectLst/>
                        </a:rPr>
                        <a:t>UTC-4h</a:t>
                      </a:r>
                    </a:p>
                  </a:txBody>
                  <a:tcPr marL="12385" marR="12385" marT="6881" marB="6881">
                    <a:lnL>
                      <a:noFill/>
                    </a:lnL>
                    <a:lnR>
                      <a:noFill/>
                    </a:lnR>
                    <a:lnT w="15240" cap="flat" cmpd="sng" algn="ctr">
                      <a:solidFill>
                        <a:srgbClr val="AAAAAA"/>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360805199"/>
                  </a:ext>
                </a:extLst>
              </a:tr>
              <a:tr h="268830">
                <a:tc>
                  <a:txBody>
                    <a:bodyPr/>
                    <a:lstStyle/>
                    <a:p>
                      <a:pPr algn="r"/>
                      <a:r>
                        <a:rPr lang="en-US" sz="1200">
                          <a:effectLst/>
                        </a:rPr>
                        <a:t> </a:t>
                      </a:r>
                    </a:p>
                  </a:txBody>
                  <a:tcPr marL="12385" marR="12385" marT="6881" marB="688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DDDDDD"/>
                      </a:solidFill>
                      <a:prstDash val="solid"/>
                      <a:round/>
                      <a:headEnd type="none" w="med" len="med"/>
                      <a:tailEnd type="none" w="med" len="med"/>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a:effectLst/>
                        </a:rPr>
                        <a:t>Sun, Oct 30 at 2:00 am</a:t>
                      </a:r>
                    </a:p>
                  </a:txBody>
                  <a:tcPr marL="12385" marR="12385" marT="6881" marB="6881">
                    <a:lnL w="7620" cap="flat" cmpd="sng" algn="ctr">
                      <a:solidFill>
                        <a:srgbClr val="CCCCCC"/>
                      </a:solidFill>
                      <a:prstDash val="solid"/>
                      <a:round/>
                      <a:headEnd type="none" w="med" len="med"/>
                      <a:tailEnd type="none" w="med" len="med"/>
                    </a:lnL>
                    <a:lnR>
                      <a:noFill/>
                    </a:lnR>
                    <a:lnT>
                      <a:noFill/>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u="none" strike="noStrike">
                          <a:solidFill>
                            <a:srgbClr val="556BB5"/>
                          </a:solidFill>
                          <a:effectLst/>
                          <a:hlinkClick r:id="rId3" tooltip="Eastern Daylight Time"/>
                        </a:rPr>
                        <a:t>EDT</a:t>
                      </a:r>
                      <a:r>
                        <a:rPr lang="en-US" sz="1200">
                          <a:effectLst/>
                        </a:rPr>
                        <a:t> → </a:t>
                      </a:r>
                      <a:r>
                        <a:rPr lang="en-US" sz="1200" u="none" strike="noStrike">
                          <a:solidFill>
                            <a:srgbClr val="556BB5"/>
                          </a:solidFill>
                          <a:effectLst/>
                          <a:hlinkClick r:id="rId2" tooltip="Eastern Standard Time"/>
                        </a:rPr>
                        <a:t>EST</a:t>
                      </a:r>
                      <a:endParaRPr lang="en-US" sz="1200">
                        <a:effectLst/>
                      </a:endParaRPr>
                    </a:p>
                  </a:txBody>
                  <a:tcPr marL="12385" marR="12385" marT="6881" marB="6881">
                    <a:lnL>
                      <a:noFill/>
                    </a:lnL>
                    <a:lnR>
                      <a:noFill/>
                    </a:lnR>
                    <a:lnT>
                      <a:noFill/>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a:effectLst/>
                        </a:rPr>
                        <a:t>-1 hour (DST end)</a:t>
                      </a:r>
                    </a:p>
                  </a:txBody>
                  <a:tcPr marL="12385" marR="12385" marT="6881" marB="6881">
                    <a:lnL>
                      <a:noFill/>
                    </a:lnL>
                    <a:lnR>
                      <a:noFill/>
                    </a:lnR>
                    <a:lnT>
                      <a:noFill/>
                    </a:lnT>
                    <a:lnB w="15240" cap="flat" cmpd="sng" algn="ctr">
                      <a:solidFill>
                        <a:srgbClr val="AAAAAA"/>
                      </a:solidFill>
                      <a:prstDash val="solid"/>
                      <a:round/>
                      <a:headEnd type="none" w="med" len="med"/>
                      <a:tailEnd type="none" w="med" len="med"/>
                    </a:lnB>
                    <a:solidFill>
                      <a:srgbClr val="F7F7F7"/>
                    </a:solidFill>
                  </a:tcPr>
                </a:tc>
                <a:tc>
                  <a:txBody>
                    <a:bodyPr/>
                    <a:lstStyle/>
                    <a:p>
                      <a:pPr fontAlgn="t"/>
                      <a:r>
                        <a:rPr lang="en-US" sz="1200">
                          <a:effectLst/>
                        </a:rPr>
                        <a:t>UTC-5h</a:t>
                      </a:r>
                    </a:p>
                  </a:txBody>
                  <a:tcPr marL="12385" marR="12385" marT="6881" marB="6881">
                    <a:lnL>
                      <a:noFill/>
                    </a:lnL>
                    <a:lnR>
                      <a:noFill/>
                    </a:lnR>
                    <a:lnT>
                      <a:noFill/>
                    </a:lnT>
                    <a:lnB w="15240" cap="flat" cmpd="sng" algn="ctr">
                      <a:solidFill>
                        <a:srgbClr val="AAAAAA"/>
                      </a:solidFill>
                      <a:prstDash val="solid"/>
                      <a:round/>
                      <a:headEnd type="none" w="med" len="med"/>
                      <a:tailEnd type="none" w="med" len="med"/>
                    </a:lnB>
                    <a:solidFill>
                      <a:srgbClr val="F7F7F7"/>
                    </a:solidFill>
                  </a:tcPr>
                </a:tc>
                <a:extLst>
                  <a:ext uri="{0D108BD9-81ED-4DB2-BD59-A6C34878D82A}">
                    <a16:rowId xmlns:a16="http://schemas.microsoft.com/office/drawing/2014/main" val="3752183439"/>
                  </a:ext>
                </a:extLst>
              </a:tr>
              <a:tr h="298418">
                <a:tc>
                  <a:txBody>
                    <a:bodyPr/>
                    <a:lstStyle/>
                    <a:p>
                      <a:pPr algn="r"/>
                      <a:r>
                        <a:rPr lang="en-US" sz="1200">
                          <a:effectLst/>
                        </a:rPr>
                        <a:t>1989</a:t>
                      </a:r>
                    </a:p>
                  </a:txBody>
                  <a:tcPr marL="12385" marR="12385" marT="6881" marB="688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15240" cap="flat" cmpd="sng" algn="ctr">
                      <a:solidFill>
                        <a:srgbClr val="AAAAAA"/>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da-DK" sz="1200">
                          <a:effectLst/>
                        </a:rPr>
                        <a:t>Sun, Apr 2 at 2:00 am</a:t>
                      </a:r>
                    </a:p>
                  </a:txBody>
                  <a:tcPr marL="12385" marR="12385" marT="6881" marB="6881">
                    <a:lnL w="7620" cap="flat" cmpd="sng" algn="ctr">
                      <a:solidFill>
                        <a:srgbClr val="CCCCCC"/>
                      </a:solidFill>
                      <a:prstDash val="solid"/>
                      <a:round/>
                      <a:headEnd type="none" w="med" len="med"/>
                      <a:tailEnd type="none" w="med" len="med"/>
                    </a:lnL>
                    <a:lnR>
                      <a:noFill/>
                    </a:lnR>
                    <a:lnT w="15240" cap="flat" cmpd="sng" algn="ctr">
                      <a:solidFill>
                        <a:srgbClr val="AAAAAA"/>
                      </a:solidFill>
                      <a:prstDash val="solid"/>
                      <a:round/>
                      <a:headEnd type="none" w="med" len="med"/>
                      <a:tailEnd type="none" w="med" len="med"/>
                    </a:lnT>
                    <a:lnB>
                      <a:noFill/>
                    </a:lnB>
                    <a:solidFill>
                      <a:srgbClr val="FFFFFF"/>
                    </a:solidFill>
                  </a:tcPr>
                </a:tc>
                <a:tc>
                  <a:txBody>
                    <a:bodyPr/>
                    <a:lstStyle/>
                    <a:p>
                      <a:pPr fontAlgn="t"/>
                      <a:r>
                        <a:rPr lang="en-US" sz="1200" u="none" strike="noStrike">
                          <a:solidFill>
                            <a:srgbClr val="556BB5"/>
                          </a:solidFill>
                          <a:effectLst/>
                          <a:hlinkClick r:id="rId2" tooltip="Eastern Standard Time"/>
                        </a:rPr>
                        <a:t>EST</a:t>
                      </a:r>
                      <a:r>
                        <a:rPr lang="en-US" sz="1200">
                          <a:effectLst/>
                        </a:rPr>
                        <a:t> → </a:t>
                      </a:r>
                      <a:r>
                        <a:rPr lang="en-US" sz="1200" u="none" strike="noStrike">
                          <a:solidFill>
                            <a:srgbClr val="556BB5"/>
                          </a:solidFill>
                          <a:effectLst/>
                          <a:hlinkClick r:id="rId3" tooltip="Eastern Daylight Time"/>
                        </a:rPr>
                        <a:t>EDT</a:t>
                      </a:r>
                      <a:endParaRPr lang="en-US" sz="1200">
                        <a:effectLst/>
                      </a:endParaRPr>
                    </a:p>
                  </a:txBody>
                  <a:tcPr marL="12385" marR="12385" marT="6881" marB="6881">
                    <a:lnL>
                      <a:noFill/>
                    </a:lnL>
                    <a:lnR>
                      <a:noFill/>
                    </a:lnR>
                    <a:lnT w="15240" cap="flat" cmpd="sng" algn="ctr">
                      <a:solidFill>
                        <a:srgbClr val="AAAAAA"/>
                      </a:solidFill>
                      <a:prstDash val="solid"/>
                      <a:round/>
                      <a:headEnd type="none" w="med" len="med"/>
                      <a:tailEnd type="none" w="med" len="med"/>
                    </a:lnT>
                    <a:lnB>
                      <a:noFill/>
                    </a:lnB>
                    <a:solidFill>
                      <a:srgbClr val="FFFFFF"/>
                    </a:solidFill>
                  </a:tcPr>
                </a:tc>
                <a:tc>
                  <a:txBody>
                    <a:bodyPr/>
                    <a:lstStyle/>
                    <a:p>
                      <a:pPr fontAlgn="t"/>
                      <a:r>
                        <a:rPr lang="en-US" sz="1200">
                          <a:effectLst/>
                        </a:rPr>
                        <a:t>+1 hour (DST start)</a:t>
                      </a:r>
                    </a:p>
                  </a:txBody>
                  <a:tcPr marL="12385" marR="12385" marT="6881" marB="6881">
                    <a:lnL>
                      <a:noFill/>
                    </a:lnL>
                    <a:lnR>
                      <a:noFill/>
                    </a:lnR>
                    <a:lnT w="15240" cap="flat" cmpd="sng" algn="ctr">
                      <a:solidFill>
                        <a:srgbClr val="AAAAAA"/>
                      </a:solidFill>
                      <a:prstDash val="solid"/>
                      <a:round/>
                      <a:headEnd type="none" w="med" len="med"/>
                      <a:tailEnd type="none" w="med" len="med"/>
                    </a:lnT>
                    <a:lnB>
                      <a:noFill/>
                    </a:lnB>
                    <a:solidFill>
                      <a:srgbClr val="FFFFFF"/>
                    </a:solidFill>
                  </a:tcPr>
                </a:tc>
                <a:tc>
                  <a:txBody>
                    <a:bodyPr/>
                    <a:lstStyle/>
                    <a:p>
                      <a:pPr fontAlgn="t"/>
                      <a:r>
                        <a:rPr lang="en-US" sz="1200" dirty="0">
                          <a:effectLst/>
                        </a:rPr>
                        <a:t>UTC-4h</a:t>
                      </a:r>
                    </a:p>
                  </a:txBody>
                  <a:tcPr marL="12385" marR="12385" marT="6881" marB="6881">
                    <a:lnL>
                      <a:noFill/>
                    </a:lnL>
                    <a:lnR>
                      <a:noFill/>
                    </a:lnR>
                    <a:lnT w="15240" cap="flat" cmpd="sng" algn="ctr">
                      <a:solidFill>
                        <a:srgbClr val="AAAAAA"/>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171162742"/>
                  </a:ext>
                </a:extLst>
              </a:tr>
              <a:tr h="268830">
                <a:tc>
                  <a:txBody>
                    <a:bodyPr/>
                    <a:lstStyle/>
                    <a:p>
                      <a:pPr algn="r"/>
                      <a:r>
                        <a:rPr lang="en-US" sz="1200">
                          <a:effectLst/>
                        </a:rPr>
                        <a:t> </a:t>
                      </a:r>
                    </a:p>
                  </a:txBody>
                  <a:tcPr marL="12385" marR="12385" marT="6881" marB="688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fontAlgn="t"/>
                      <a:r>
                        <a:rPr lang="en-US" sz="1200">
                          <a:effectLst/>
                        </a:rPr>
                        <a:t>Sun, Oct 29 at 2:00 am</a:t>
                      </a:r>
                    </a:p>
                  </a:txBody>
                  <a:tcPr marL="12385" marR="12385" marT="6881" marB="6881">
                    <a:lnL w="7620" cap="flat" cmpd="sng" algn="ctr">
                      <a:solidFill>
                        <a:srgbClr val="CCCCCC"/>
                      </a:solidFill>
                      <a:prstDash val="solid"/>
                      <a:round/>
                      <a:headEnd type="none" w="med" len="med"/>
                      <a:tailEnd type="none" w="med" len="med"/>
                    </a:lnL>
                    <a:lnR>
                      <a:noFill/>
                    </a:lnR>
                    <a:lnT>
                      <a:noFill/>
                    </a:lnT>
                    <a:lnB>
                      <a:noFill/>
                    </a:lnB>
                    <a:solidFill>
                      <a:srgbClr val="F7F7F7"/>
                    </a:solidFill>
                  </a:tcPr>
                </a:tc>
                <a:tc>
                  <a:txBody>
                    <a:bodyPr/>
                    <a:lstStyle/>
                    <a:p>
                      <a:pPr fontAlgn="t"/>
                      <a:r>
                        <a:rPr lang="en-US" sz="1200" u="none" strike="noStrike">
                          <a:solidFill>
                            <a:srgbClr val="556BB5"/>
                          </a:solidFill>
                          <a:effectLst/>
                          <a:hlinkClick r:id="rId3" tooltip="Eastern Daylight Time"/>
                        </a:rPr>
                        <a:t>EDT</a:t>
                      </a:r>
                      <a:r>
                        <a:rPr lang="en-US" sz="1200">
                          <a:effectLst/>
                        </a:rPr>
                        <a:t> → </a:t>
                      </a:r>
                      <a:r>
                        <a:rPr lang="en-US" sz="1200" u="none" strike="noStrike">
                          <a:solidFill>
                            <a:srgbClr val="556BB5"/>
                          </a:solidFill>
                          <a:effectLst/>
                          <a:hlinkClick r:id="rId2" tooltip="Eastern Standard Time"/>
                        </a:rPr>
                        <a:t>EST</a:t>
                      </a:r>
                      <a:endParaRPr lang="en-US" sz="1200">
                        <a:effectLst/>
                      </a:endParaRPr>
                    </a:p>
                  </a:txBody>
                  <a:tcPr marL="12385" marR="12385" marT="6881" marB="6881">
                    <a:lnL>
                      <a:noFill/>
                    </a:lnL>
                    <a:lnR>
                      <a:noFill/>
                    </a:lnR>
                    <a:lnT>
                      <a:noFill/>
                    </a:lnT>
                    <a:lnB>
                      <a:noFill/>
                    </a:lnB>
                    <a:solidFill>
                      <a:srgbClr val="F7F7F7"/>
                    </a:solidFill>
                  </a:tcPr>
                </a:tc>
                <a:tc>
                  <a:txBody>
                    <a:bodyPr/>
                    <a:lstStyle/>
                    <a:p>
                      <a:pPr fontAlgn="t"/>
                      <a:r>
                        <a:rPr lang="en-US" sz="1200">
                          <a:effectLst/>
                        </a:rPr>
                        <a:t>-1 hour (DST end)</a:t>
                      </a:r>
                    </a:p>
                  </a:txBody>
                  <a:tcPr marL="12385" marR="12385" marT="6881" marB="6881">
                    <a:lnL>
                      <a:noFill/>
                    </a:lnL>
                    <a:lnR>
                      <a:noFill/>
                    </a:lnR>
                    <a:lnT>
                      <a:noFill/>
                    </a:lnT>
                    <a:lnB>
                      <a:noFill/>
                    </a:lnB>
                    <a:solidFill>
                      <a:srgbClr val="F7F7F7"/>
                    </a:solidFill>
                  </a:tcPr>
                </a:tc>
                <a:tc>
                  <a:txBody>
                    <a:bodyPr/>
                    <a:lstStyle/>
                    <a:p>
                      <a:pPr fontAlgn="t"/>
                      <a:r>
                        <a:rPr lang="en-US" sz="1200" dirty="0">
                          <a:effectLst/>
                        </a:rPr>
                        <a:t>UTC-5h</a:t>
                      </a:r>
                    </a:p>
                  </a:txBody>
                  <a:tcPr marL="12385" marR="12385" marT="6881" marB="6881">
                    <a:lnL>
                      <a:noFill/>
                    </a:lnL>
                    <a:lnR>
                      <a:noFill/>
                    </a:lnR>
                    <a:lnT>
                      <a:noFill/>
                    </a:lnT>
                    <a:lnB>
                      <a:noFill/>
                    </a:lnB>
                    <a:solidFill>
                      <a:srgbClr val="F7F7F7"/>
                    </a:solidFill>
                  </a:tcPr>
                </a:tc>
                <a:extLst>
                  <a:ext uri="{0D108BD9-81ED-4DB2-BD59-A6C34878D82A}">
                    <a16:rowId xmlns:a16="http://schemas.microsoft.com/office/drawing/2014/main" val="2567972731"/>
                  </a:ext>
                </a:extLst>
              </a:tr>
            </a:tbl>
          </a:graphicData>
        </a:graphic>
      </p:graphicFrame>
    </p:spTree>
    <p:extLst>
      <p:ext uri="{BB962C8B-B14F-4D97-AF65-F5344CB8AC3E}">
        <p14:creationId xmlns:p14="http://schemas.microsoft.com/office/powerpoint/2010/main" val="1927933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0B54C-8D36-44FA-B429-9C48ADC67CFF}"/>
              </a:ext>
            </a:extLst>
          </p:cNvPr>
          <p:cNvSpPr>
            <a:spLocks noGrp="1"/>
          </p:cNvSpPr>
          <p:nvPr>
            <p:ph type="title"/>
          </p:nvPr>
        </p:nvSpPr>
        <p:spPr/>
        <p:txBody>
          <a:bodyPr/>
          <a:lstStyle/>
          <a:p>
            <a:r>
              <a:rPr lang="en-US" dirty="0"/>
              <a:t>What’s this date?</a:t>
            </a:r>
          </a:p>
        </p:txBody>
      </p:sp>
      <p:sp>
        <p:nvSpPr>
          <p:cNvPr id="3" name="Content Placeholder 2">
            <a:extLst>
              <a:ext uri="{FF2B5EF4-FFF2-40B4-BE49-F238E27FC236}">
                <a16:creationId xmlns:a16="http://schemas.microsoft.com/office/drawing/2014/main" id="{6DEF2168-7CEE-4BA8-9153-DD5785F0886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525278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0B6183A-DBF2-4036-BCB9-5D0E643EEB17}"/>
              </a:ext>
            </a:extLst>
          </p:cNvPr>
          <p:cNvGraphicFramePr>
            <a:graphicFrameLocks noGrp="1"/>
          </p:cNvGraphicFramePr>
          <p:nvPr>
            <p:ph idx="1"/>
            <p:extLst>
              <p:ext uri="{D42A27DB-BD31-4B8C-83A1-F6EECF244321}">
                <p14:modId xmlns:p14="http://schemas.microsoft.com/office/powerpoint/2010/main" val="2559092022"/>
              </p:ext>
            </p:extLst>
          </p:nvPr>
        </p:nvGraphicFramePr>
        <p:xfrm>
          <a:off x="1031563" y="511842"/>
          <a:ext cx="10128868" cy="4482341"/>
        </p:xfrm>
        <a:graphic>
          <a:graphicData uri="http://schemas.openxmlformats.org/drawingml/2006/table">
            <a:tbl>
              <a:tblPr/>
              <a:tblGrid>
                <a:gridCol w="2137765">
                  <a:extLst>
                    <a:ext uri="{9D8B030D-6E8A-4147-A177-3AD203B41FA5}">
                      <a16:colId xmlns:a16="http://schemas.microsoft.com/office/drawing/2014/main" val="160685243"/>
                    </a:ext>
                  </a:extLst>
                </a:gridCol>
                <a:gridCol w="1038688">
                  <a:extLst>
                    <a:ext uri="{9D8B030D-6E8A-4147-A177-3AD203B41FA5}">
                      <a16:colId xmlns:a16="http://schemas.microsoft.com/office/drawing/2014/main" val="111615849"/>
                    </a:ext>
                  </a:extLst>
                </a:gridCol>
                <a:gridCol w="2592279">
                  <a:extLst>
                    <a:ext uri="{9D8B030D-6E8A-4147-A177-3AD203B41FA5}">
                      <a16:colId xmlns:a16="http://schemas.microsoft.com/office/drawing/2014/main" val="1602119445"/>
                    </a:ext>
                  </a:extLst>
                </a:gridCol>
                <a:gridCol w="1287262">
                  <a:extLst>
                    <a:ext uri="{9D8B030D-6E8A-4147-A177-3AD203B41FA5}">
                      <a16:colId xmlns:a16="http://schemas.microsoft.com/office/drawing/2014/main" val="2107227486"/>
                    </a:ext>
                  </a:extLst>
                </a:gridCol>
                <a:gridCol w="1615736">
                  <a:extLst>
                    <a:ext uri="{9D8B030D-6E8A-4147-A177-3AD203B41FA5}">
                      <a16:colId xmlns:a16="http://schemas.microsoft.com/office/drawing/2014/main" val="977617856"/>
                    </a:ext>
                  </a:extLst>
                </a:gridCol>
                <a:gridCol w="1457138">
                  <a:extLst>
                    <a:ext uri="{9D8B030D-6E8A-4147-A177-3AD203B41FA5}">
                      <a16:colId xmlns:a16="http://schemas.microsoft.com/office/drawing/2014/main" val="1738343812"/>
                    </a:ext>
                  </a:extLst>
                </a:gridCol>
              </a:tblGrid>
              <a:tr h="275306">
                <a:tc>
                  <a:txBody>
                    <a:bodyPr/>
                    <a:lstStyle/>
                    <a:p>
                      <a:pPr algn="l" fontAlgn="b"/>
                      <a:r>
                        <a:rPr lang="en-US" sz="1400" b="1" dirty="0">
                          <a:solidFill>
                            <a:srgbClr val="474747"/>
                          </a:solidFill>
                          <a:effectLst/>
                          <a:latin typeface="Courier New" panose="02070309020205020404" pitchFamily="49" charset="0"/>
                          <a:cs typeface="Courier New" panose="02070309020205020404" pitchFamily="49" charset="0"/>
                        </a:rPr>
                        <a:t>Name</a:t>
                      </a:r>
                    </a:p>
                  </a:txBody>
                  <a:tcPr marL="75023" marR="75023" marT="37512" marB="37512" anchor="b">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E9ECEF"/>
                    </a:solidFill>
                  </a:tcPr>
                </a:tc>
                <a:tc>
                  <a:txBody>
                    <a:bodyPr/>
                    <a:lstStyle/>
                    <a:p>
                      <a:pPr algn="l" fontAlgn="b"/>
                      <a:r>
                        <a:rPr lang="en-US" sz="1400" b="1">
                          <a:solidFill>
                            <a:srgbClr val="474747"/>
                          </a:solidFill>
                          <a:effectLst/>
                          <a:latin typeface="Courier New" panose="02070309020205020404" pitchFamily="49" charset="0"/>
                          <a:cs typeface="Courier New" panose="02070309020205020404" pitchFamily="49" charset="0"/>
                        </a:rPr>
                        <a:t>Storage Size</a:t>
                      </a:r>
                    </a:p>
                  </a:txBody>
                  <a:tcPr marL="75023" marR="75023" marT="37512" marB="37512" anchor="b">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E9ECEF"/>
                    </a:solidFill>
                  </a:tcPr>
                </a:tc>
                <a:tc>
                  <a:txBody>
                    <a:bodyPr/>
                    <a:lstStyle/>
                    <a:p>
                      <a:pPr algn="l" fontAlgn="b"/>
                      <a:r>
                        <a:rPr lang="en-US" sz="1400" b="1">
                          <a:solidFill>
                            <a:srgbClr val="474747"/>
                          </a:solidFill>
                          <a:effectLst/>
                          <a:latin typeface="Courier New" panose="02070309020205020404" pitchFamily="49" charset="0"/>
                          <a:cs typeface="Courier New" panose="02070309020205020404" pitchFamily="49" charset="0"/>
                        </a:rPr>
                        <a:t>Description</a:t>
                      </a:r>
                    </a:p>
                  </a:txBody>
                  <a:tcPr marL="75023" marR="75023" marT="37512" marB="37512" anchor="b">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E9ECEF"/>
                    </a:solidFill>
                  </a:tcPr>
                </a:tc>
                <a:tc>
                  <a:txBody>
                    <a:bodyPr/>
                    <a:lstStyle/>
                    <a:p>
                      <a:pPr algn="l" fontAlgn="b"/>
                      <a:r>
                        <a:rPr lang="en-US" sz="1400" b="1" dirty="0">
                          <a:solidFill>
                            <a:srgbClr val="474747"/>
                          </a:solidFill>
                          <a:effectLst/>
                          <a:latin typeface="Courier New" panose="02070309020205020404" pitchFamily="49" charset="0"/>
                          <a:cs typeface="Courier New" panose="02070309020205020404" pitchFamily="49" charset="0"/>
                        </a:rPr>
                        <a:t>Low Value</a:t>
                      </a:r>
                    </a:p>
                  </a:txBody>
                  <a:tcPr marL="75023" marR="75023" marT="37512" marB="37512" anchor="b">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E9ECEF"/>
                    </a:solidFill>
                  </a:tcPr>
                </a:tc>
                <a:tc>
                  <a:txBody>
                    <a:bodyPr/>
                    <a:lstStyle/>
                    <a:p>
                      <a:pPr algn="l" fontAlgn="b"/>
                      <a:r>
                        <a:rPr lang="en-US" sz="1400" b="1" dirty="0">
                          <a:solidFill>
                            <a:srgbClr val="474747"/>
                          </a:solidFill>
                          <a:effectLst/>
                          <a:latin typeface="Courier New" panose="02070309020205020404" pitchFamily="49" charset="0"/>
                          <a:cs typeface="Courier New" panose="02070309020205020404" pitchFamily="49" charset="0"/>
                        </a:rPr>
                        <a:t>High Value</a:t>
                      </a:r>
                    </a:p>
                  </a:txBody>
                  <a:tcPr marL="75023" marR="75023" marT="37512" marB="37512" anchor="b">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E9ECEF"/>
                    </a:solidFill>
                  </a:tcPr>
                </a:tc>
                <a:tc>
                  <a:txBody>
                    <a:bodyPr/>
                    <a:lstStyle/>
                    <a:p>
                      <a:pPr algn="l" fontAlgn="b"/>
                      <a:r>
                        <a:rPr lang="en-US" sz="1400" b="1">
                          <a:solidFill>
                            <a:srgbClr val="474747"/>
                          </a:solidFill>
                          <a:effectLst/>
                          <a:latin typeface="Courier New" panose="02070309020205020404" pitchFamily="49" charset="0"/>
                          <a:cs typeface="Courier New" panose="02070309020205020404" pitchFamily="49" charset="0"/>
                        </a:rPr>
                        <a:t>Resolution</a:t>
                      </a:r>
                    </a:p>
                  </a:txBody>
                  <a:tcPr marL="75023" marR="75023" marT="37512" marB="37512" anchor="b">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E9ECEF"/>
                    </a:solidFill>
                  </a:tcPr>
                </a:tc>
                <a:extLst>
                  <a:ext uri="{0D108BD9-81ED-4DB2-BD59-A6C34878D82A}">
                    <a16:rowId xmlns:a16="http://schemas.microsoft.com/office/drawing/2014/main" val="198618724"/>
                  </a:ext>
                </a:extLst>
              </a:tr>
              <a:tr h="679852">
                <a:tc>
                  <a:txBody>
                    <a:bodyPr/>
                    <a:lstStyle/>
                    <a:p>
                      <a:pPr fontAlgn="t"/>
                      <a:r>
                        <a:rPr lang="en-US" sz="1400" dirty="0">
                          <a:effectLst/>
                          <a:latin typeface="Courier New" panose="02070309020205020404" pitchFamily="49" charset="0"/>
                          <a:cs typeface="Courier New" panose="02070309020205020404" pitchFamily="49" charset="0"/>
                        </a:rPr>
                        <a:t>timestamp [ (</a:t>
                      </a:r>
                      <a:r>
                        <a:rPr lang="en-US" sz="1400" b="1" i="1" dirty="0">
                          <a:effectLst/>
                          <a:latin typeface="Courier New" panose="02070309020205020404" pitchFamily="49" charset="0"/>
                          <a:cs typeface="Courier New" panose="02070309020205020404" pitchFamily="49" charset="0"/>
                        </a:rPr>
                        <a:t>p</a:t>
                      </a:r>
                      <a:r>
                        <a:rPr lang="en-US" sz="1400" dirty="0">
                          <a:effectLst/>
                          <a:latin typeface="Courier New" panose="02070309020205020404" pitchFamily="49" charset="0"/>
                          <a:cs typeface="Courier New" panose="02070309020205020404" pitchFamily="49" charset="0"/>
                        </a:rPr>
                        <a:t>) ] [ without time zone ]</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1">
                        <a:lumMod val="20000"/>
                        <a:lumOff val="80000"/>
                      </a:schemeClr>
                    </a:solidFill>
                  </a:tcPr>
                </a:tc>
                <a:tc>
                  <a:txBody>
                    <a:bodyPr/>
                    <a:lstStyle/>
                    <a:p>
                      <a:pPr fontAlgn="t"/>
                      <a:r>
                        <a:rPr lang="en-US" sz="1400" dirty="0">
                          <a:effectLst/>
                          <a:latin typeface="Courier New" panose="02070309020205020404" pitchFamily="49" charset="0"/>
                          <a:cs typeface="Courier New" panose="02070309020205020404" pitchFamily="49" charset="0"/>
                        </a:rPr>
                        <a:t>8 bytes</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1">
                        <a:lumMod val="20000"/>
                        <a:lumOff val="80000"/>
                      </a:schemeClr>
                    </a:solidFill>
                  </a:tcPr>
                </a:tc>
                <a:tc>
                  <a:txBody>
                    <a:bodyPr/>
                    <a:lstStyle/>
                    <a:p>
                      <a:pPr fontAlgn="t"/>
                      <a:r>
                        <a:rPr lang="en-US" sz="1400">
                          <a:effectLst/>
                          <a:latin typeface="Courier New" panose="02070309020205020404" pitchFamily="49" charset="0"/>
                          <a:cs typeface="Courier New" panose="02070309020205020404" pitchFamily="49" charset="0"/>
                        </a:rPr>
                        <a:t>both date and time (no time zone)</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1">
                        <a:lumMod val="20000"/>
                        <a:lumOff val="80000"/>
                      </a:schemeClr>
                    </a:solidFill>
                  </a:tcPr>
                </a:tc>
                <a:tc>
                  <a:txBody>
                    <a:bodyPr/>
                    <a:lstStyle/>
                    <a:p>
                      <a:pPr fontAlgn="t"/>
                      <a:r>
                        <a:rPr lang="en-US" sz="1400">
                          <a:effectLst/>
                          <a:latin typeface="Courier New" panose="02070309020205020404" pitchFamily="49" charset="0"/>
                          <a:cs typeface="Courier New" panose="02070309020205020404" pitchFamily="49" charset="0"/>
                        </a:rPr>
                        <a:t>4713 BC</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1">
                        <a:lumMod val="20000"/>
                        <a:lumOff val="80000"/>
                      </a:schemeClr>
                    </a:solidFill>
                  </a:tcPr>
                </a:tc>
                <a:tc>
                  <a:txBody>
                    <a:bodyPr/>
                    <a:lstStyle/>
                    <a:p>
                      <a:pPr fontAlgn="t"/>
                      <a:r>
                        <a:rPr lang="en-US" sz="1400">
                          <a:effectLst/>
                          <a:latin typeface="Courier New" panose="02070309020205020404" pitchFamily="49" charset="0"/>
                          <a:cs typeface="Courier New" panose="02070309020205020404" pitchFamily="49" charset="0"/>
                        </a:rPr>
                        <a:t>294276 AD</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1">
                        <a:lumMod val="20000"/>
                        <a:lumOff val="80000"/>
                      </a:schemeClr>
                    </a:solidFill>
                  </a:tcPr>
                </a:tc>
                <a:tc>
                  <a:txBody>
                    <a:bodyPr/>
                    <a:lstStyle/>
                    <a:p>
                      <a:pPr fontAlgn="t"/>
                      <a:r>
                        <a:rPr lang="en-US" sz="1400" dirty="0">
                          <a:effectLst/>
                          <a:latin typeface="Courier New" panose="02070309020205020404" pitchFamily="49" charset="0"/>
                          <a:cs typeface="Courier New" panose="02070309020205020404" pitchFamily="49" charset="0"/>
                        </a:rPr>
                        <a:t>1 microsecond</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96254921"/>
                  </a:ext>
                </a:extLst>
              </a:tr>
              <a:tr h="679852">
                <a:tc>
                  <a:txBody>
                    <a:bodyPr/>
                    <a:lstStyle/>
                    <a:p>
                      <a:pPr fontAlgn="t"/>
                      <a:r>
                        <a:rPr lang="en-US" sz="1400">
                          <a:effectLst/>
                          <a:latin typeface="Courier New" panose="02070309020205020404" pitchFamily="49" charset="0"/>
                          <a:cs typeface="Courier New" panose="02070309020205020404" pitchFamily="49" charset="0"/>
                        </a:rPr>
                        <a:t>timestamp [ (</a:t>
                      </a:r>
                      <a:r>
                        <a:rPr lang="en-US" sz="1400" b="1" i="1">
                          <a:effectLst/>
                          <a:latin typeface="Courier New" panose="02070309020205020404" pitchFamily="49" charset="0"/>
                          <a:cs typeface="Courier New" panose="02070309020205020404" pitchFamily="49" charset="0"/>
                        </a:rPr>
                        <a:t>p</a:t>
                      </a:r>
                      <a:r>
                        <a:rPr lang="en-US" sz="1400">
                          <a:effectLst/>
                          <a:latin typeface="Courier New" panose="02070309020205020404" pitchFamily="49" charset="0"/>
                          <a:cs typeface="Courier New" panose="02070309020205020404" pitchFamily="49" charset="0"/>
                        </a:rPr>
                        <a:t>) ] with time zone</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1">
                        <a:lumMod val="20000"/>
                        <a:lumOff val="80000"/>
                      </a:schemeClr>
                    </a:solidFill>
                  </a:tcPr>
                </a:tc>
                <a:tc>
                  <a:txBody>
                    <a:bodyPr/>
                    <a:lstStyle/>
                    <a:p>
                      <a:pPr fontAlgn="t"/>
                      <a:r>
                        <a:rPr lang="en-US" sz="1400" dirty="0">
                          <a:effectLst/>
                          <a:latin typeface="Courier New" panose="02070309020205020404" pitchFamily="49" charset="0"/>
                          <a:cs typeface="Courier New" panose="02070309020205020404" pitchFamily="49" charset="0"/>
                        </a:rPr>
                        <a:t>8 bytes</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1">
                        <a:lumMod val="20000"/>
                        <a:lumOff val="80000"/>
                      </a:schemeClr>
                    </a:solidFill>
                  </a:tcPr>
                </a:tc>
                <a:tc>
                  <a:txBody>
                    <a:bodyPr/>
                    <a:lstStyle/>
                    <a:p>
                      <a:pPr fontAlgn="t"/>
                      <a:r>
                        <a:rPr lang="en-US" sz="1400">
                          <a:effectLst/>
                          <a:latin typeface="Courier New" panose="02070309020205020404" pitchFamily="49" charset="0"/>
                          <a:cs typeface="Courier New" panose="02070309020205020404" pitchFamily="49" charset="0"/>
                        </a:rPr>
                        <a:t>both date and time, with time zone</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1">
                        <a:lumMod val="20000"/>
                        <a:lumOff val="80000"/>
                      </a:schemeClr>
                    </a:solidFill>
                  </a:tcPr>
                </a:tc>
                <a:tc>
                  <a:txBody>
                    <a:bodyPr/>
                    <a:lstStyle/>
                    <a:p>
                      <a:pPr fontAlgn="t"/>
                      <a:r>
                        <a:rPr lang="en-US" sz="1400">
                          <a:effectLst/>
                          <a:latin typeface="Courier New" panose="02070309020205020404" pitchFamily="49" charset="0"/>
                          <a:cs typeface="Courier New" panose="02070309020205020404" pitchFamily="49" charset="0"/>
                        </a:rPr>
                        <a:t>4713 BC</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1">
                        <a:lumMod val="20000"/>
                        <a:lumOff val="80000"/>
                      </a:schemeClr>
                    </a:solidFill>
                  </a:tcPr>
                </a:tc>
                <a:tc>
                  <a:txBody>
                    <a:bodyPr/>
                    <a:lstStyle/>
                    <a:p>
                      <a:pPr fontAlgn="t"/>
                      <a:r>
                        <a:rPr lang="en-US" sz="1400" dirty="0">
                          <a:effectLst/>
                          <a:latin typeface="Courier New" panose="02070309020205020404" pitchFamily="49" charset="0"/>
                          <a:cs typeface="Courier New" panose="02070309020205020404" pitchFamily="49" charset="0"/>
                        </a:rPr>
                        <a:t>294276 AD</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1">
                        <a:lumMod val="20000"/>
                        <a:lumOff val="80000"/>
                      </a:schemeClr>
                    </a:solidFill>
                  </a:tcPr>
                </a:tc>
                <a:tc>
                  <a:txBody>
                    <a:bodyPr/>
                    <a:lstStyle/>
                    <a:p>
                      <a:pPr fontAlgn="t"/>
                      <a:r>
                        <a:rPr lang="en-US" sz="1400" dirty="0">
                          <a:effectLst/>
                          <a:latin typeface="Courier New" panose="02070309020205020404" pitchFamily="49" charset="0"/>
                          <a:cs typeface="Courier New" panose="02070309020205020404" pitchFamily="49" charset="0"/>
                        </a:rPr>
                        <a:t>1 microsecond</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511548863"/>
                  </a:ext>
                </a:extLst>
              </a:tr>
              <a:tr h="475581">
                <a:tc>
                  <a:txBody>
                    <a:bodyPr/>
                    <a:lstStyle/>
                    <a:p>
                      <a:pPr fontAlgn="t"/>
                      <a:r>
                        <a:rPr lang="en-US" sz="1400" dirty="0">
                          <a:effectLst/>
                          <a:latin typeface="Courier New" panose="02070309020205020404" pitchFamily="49" charset="0"/>
                          <a:cs typeface="Courier New" panose="02070309020205020404" pitchFamily="49" charset="0"/>
                        </a:rPr>
                        <a:t>date</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2">
                        <a:lumMod val="20000"/>
                        <a:lumOff val="80000"/>
                      </a:schemeClr>
                    </a:solidFill>
                  </a:tcPr>
                </a:tc>
                <a:tc>
                  <a:txBody>
                    <a:bodyPr/>
                    <a:lstStyle/>
                    <a:p>
                      <a:pPr fontAlgn="t"/>
                      <a:r>
                        <a:rPr lang="en-US" sz="1400" dirty="0">
                          <a:effectLst/>
                          <a:latin typeface="Courier New" panose="02070309020205020404" pitchFamily="49" charset="0"/>
                          <a:cs typeface="Courier New" panose="02070309020205020404" pitchFamily="49" charset="0"/>
                        </a:rPr>
                        <a:t>4 bytes</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2">
                        <a:lumMod val="20000"/>
                        <a:lumOff val="80000"/>
                      </a:schemeClr>
                    </a:solidFill>
                  </a:tcPr>
                </a:tc>
                <a:tc>
                  <a:txBody>
                    <a:bodyPr/>
                    <a:lstStyle/>
                    <a:p>
                      <a:pPr fontAlgn="t"/>
                      <a:r>
                        <a:rPr lang="en-US" sz="1400" dirty="0">
                          <a:effectLst/>
                          <a:latin typeface="Courier New" panose="02070309020205020404" pitchFamily="49" charset="0"/>
                          <a:cs typeface="Courier New" panose="02070309020205020404" pitchFamily="49" charset="0"/>
                        </a:rPr>
                        <a:t>date (no time of day)</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2">
                        <a:lumMod val="20000"/>
                        <a:lumOff val="80000"/>
                      </a:schemeClr>
                    </a:solidFill>
                  </a:tcPr>
                </a:tc>
                <a:tc>
                  <a:txBody>
                    <a:bodyPr/>
                    <a:lstStyle/>
                    <a:p>
                      <a:pPr fontAlgn="t"/>
                      <a:r>
                        <a:rPr lang="en-US" sz="1400">
                          <a:effectLst/>
                          <a:latin typeface="Courier New" panose="02070309020205020404" pitchFamily="49" charset="0"/>
                          <a:cs typeface="Courier New" panose="02070309020205020404" pitchFamily="49" charset="0"/>
                        </a:rPr>
                        <a:t>4713 BC</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2">
                        <a:lumMod val="20000"/>
                        <a:lumOff val="80000"/>
                      </a:schemeClr>
                    </a:solidFill>
                  </a:tcPr>
                </a:tc>
                <a:tc>
                  <a:txBody>
                    <a:bodyPr/>
                    <a:lstStyle/>
                    <a:p>
                      <a:pPr fontAlgn="t"/>
                      <a:r>
                        <a:rPr lang="en-US" sz="1400">
                          <a:effectLst/>
                          <a:latin typeface="Courier New" panose="02070309020205020404" pitchFamily="49" charset="0"/>
                          <a:cs typeface="Courier New" panose="02070309020205020404" pitchFamily="49" charset="0"/>
                        </a:rPr>
                        <a:t>5874897 AD</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2">
                        <a:lumMod val="20000"/>
                        <a:lumOff val="80000"/>
                      </a:schemeClr>
                    </a:solidFill>
                  </a:tcPr>
                </a:tc>
                <a:tc>
                  <a:txBody>
                    <a:bodyPr/>
                    <a:lstStyle/>
                    <a:p>
                      <a:pPr fontAlgn="t"/>
                      <a:r>
                        <a:rPr lang="en-US" sz="1400" dirty="0">
                          <a:effectLst/>
                          <a:latin typeface="Courier New" panose="02070309020205020404" pitchFamily="49" charset="0"/>
                          <a:cs typeface="Courier New" panose="02070309020205020404" pitchFamily="49" charset="0"/>
                        </a:rPr>
                        <a:t>1 day</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997089790"/>
                  </a:ext>
                </a:extLst>
              </a:tr>
              <a:tr h="679852">
                <a:tc>
                  <a:txBody>
                    <a:bodyPr/>
                    <a:lstStyle/>
                    <a:p>
                      <a:pPr fontAlgn="t"/>
                      <a:r>
                        <a:rPr lang="en-US" sz="1400" dirty="0">
                          <a:effectLst/>
                          <a:latin typeface="Courier New" panose="02070309020205020404" pitchFamily="49" charset="0"/>
                          <a:cs typeface="Courier New" panose="02070309020205020404" pitchFamily="49" charset="0"/>
                        </a:rPr>
                        <a:t>time [ (</a:t>
                      </a:r>
                      <a:r>
                        <a:rPr lang="en-US" sz="1400" b="1" i="1" dirty="0">
                          <a:effectLst/>
                          <a:latin typeface="Courier New" panose="02070309020205020404" pitchFamily="49" charset="0"/>
                          <a:cs typeface="Courier New" panose="02070309020205020404" pitchFamily="49" charset="0"/>
                        </a:rPr>
                        <a:t>p</a:t>
                      </a:r>
                      <a:r>
                        <a:rPr lang="en-US" sz="1400" dirty="0">
                          <a:effectLst/>
                          <a:latin typeface="Courier New" panose="02070309020205020404" pitchFamily="49" charset="0"/>
                          <a:cs typeface="Courier New" panose="02070309020205020404" pitchFamily="49" charset="0"/>
                        </a:rPr>
                        <a:t>) ] [ without time zone ]</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1">
                        <a:lumMod val="20000"/>
                        <a:lumOff val="80000"/>
                      </a:schemeClr>
                    </a:solidFill>
                  </a:tcPr>
                </a:tc>
                <a:tc>
                  <a:txBody>
                    <a:bodyPr/>
                    <a:lstStyle/>
                    <a:p>
                      <a:pPr fontAlgn="t"/>
                      <a:r>
                        <a:rPr lang="en-US" sz="1400" dirty="0">
                          <a:effectLst/>
                          <a:latin typeface="Courier New" panose="02070309020205020404" pitchFamily="49" charset="0"/>
                          <a:cs typeface="Courier New" panose="02070309020205020404" pitchFamily="49" charset="0"/>
                        </a:rPr>
                        <a:t>8 bytes</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1">
                        <a:lumMod val="20000"/>
                        <a:lumOff val="80000"/>
                      </a:schemeClr>
                    </a:solidFill>
                  </a:tcPr>
                </a:tc>
                <a:tc>
                  <a:txBody>
                    <a:bodyPr/>
                    <a:lstStyle/>
                    <a:p>
                      <a:pPr fontAlgn="t"/>
                      <a:r>
                        <a:rPr lang="en-US" sz="1400">
                          <a:effectLst/>
                          <a:latin typeface="Courier New" panose="02070309020205020404" pitchFamily="49" charset="0"/>
                          <a:cs typeface="Courier New" panose="02070309020205020404" pitchFamily="49" charset="0"/>
                        </a:rPr>
                        <a:t>time of day (no date)</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1">
                        <a:lumMod val="20000"/>
                        <a:lumOff val="80000"/>
                      </a:schemeClr>
                    </a:solidFill>
                  </a:tcPr>
                </a:tc>
                <a:tc>
                  <a:txBody>
                    <a:bodyPr/>
                    <a:lstStyle/>
                    <a:p>
                      <a:pPr fontAlgn="t"/>
                      <a:r>
                        <a:rPr lang="en-US" sz="1400" dirty="0">
                          <a:effectLst/>
                          <a:latin typeface="Courier New" panose="02070309020205020404" pitchFamily="49" charset="0"/>
                          <a:cs typeface="Courier New" panose="02070309020205020404" pitchFamily="49" charset="0"/>
                        </a:rPr>
                        <a:t>00:00:00</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1">
                        <a:lumMod val="20000"/>
                        <a:lumOff val="80000"/>
                      </a:schemeClr>
                    </a:solidFill>
                  </a:tcPr>
                </a:tc>
                <a:tc>
                  <a:txBody>
                    <a:bodyPr/>
                    <a:lstStyle/>
                    <a:p>
                      <a:pPr fontAlgn="t"/>
                      <a:r>
                        <a:rPr lang="en-US" sz="1400" dirty="0">
                          <a:effectLst/>
                          <a:latin typeface="Courier New" panose="02070309020205020404" pitchFamily="49" charset="0"/>
                          <a:cs typeface="Courier New" panose="02070309020205020404" pitchFamily="49" charset="0"/>
                        </a:rPr>
                        <a:t>24:00:00</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1">
                        <a:lumMod val="20000"/>
                        <a:lumOff val="80000"/>
                      </a:schemeClr>
                    </a:solidFill>
                  </a:tcPr>
                </a:tc>
                <a:tc>
                  <a:txBody>
                    <a:bodyPr/>
                    <a:lstStyle/>
                    <a:p>
                      <a:pPr fontAlgn="t"/>
                      <a:r>
                        <a:rPr lang="en-US" sz="1400">
                          <a:effectLst/>
                          <a:latin typeface="Courier New" panose="02070309020205020404" pitchFamily="49" charset="0"/>
                          <a:cs typeface="Courier New" panose="02070309020205020404" pitchFamily="49" charset="0"/>
                        </a:rPr>
                        <a:t>1 microsecond</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518740383"/>
                  </a:ext>
                </a:extLst>
              </a:tr>
              <a:tr h="679852">
                <a:tc>
                  <a:txBody>
                    <a:bodyPr/>
                    <a:lstStyle/>
                    <a:p>
                      <a:pPr fontAlgn="t"/>
                      <a:r>
                        <a:rPr lang="en-US" sz="1400">
                          <a:effectLst/>
                          <a:latin typeface="Courier New" panose="02070309020205020404" pitchFamily="49" charset="0"/>
                          <a:cs typeface="Courier New" panose="02070309020205020404" pitchFamily="49" charset="0"/>
                        </a:rPr>
                        <a:t>time [ (</a:t>
                      </a:r>
                      <a:r>
                        <a:rPr lang="en-US" sz="1400" b="1" i="1">
                          <a:effectLst/>
                          <a:latin typeface="Courier New" panose="02070309020205020404" pitchFamily="49" charset="0"/>
                          <a:cs typeface="Courier New" panose="02070309020205020404" pitchFamily="49" charset="0"/>
                        </a:rPr>
                        <a:t>p</a:t>
                      </a:r>
                      <a:r>
                        <a:rPr lang="en-US" sz="1400">
                          <a:effectLst/>
                          <a:latin typeface="Courier New" panose="02070309020205020404" pitchFamily="49" charset="0"/>
                          <a:cs typeface="Courier New" panose="02070309020205020404" pitchFamily="49" charset="0"/>
                        </a:rPr>
                        <a:t>) ] with time zone</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1">
                        <a:lumMod val="20000"/>
                        <a:lumOff val="80000"/>
                      </a:schemeClr>
                    </a:solidFill>
                  </a:tcPr>
                </a:tc>
                <a:tc>
                  <a:txBody>
                    <a:bodyPr/>
                    <a:lstStyle/>
                    <a:p>
                      <a:pPr fontAlgn="t"/>
                      <a:r>
                        <a:rPr lang="en-US" sz="1400">
                          <a:effectLst/>
                          <a:latin typeface="Courier New" panose="02070309020205020404" pitchFamily="49" charset="0"/>
                          <a:cs typeface="Courier New" panose="02070309020205020404" pitchFamily="49" charset="0"/>
                        </a:rPr>
                        <a:t>12 bytes</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1">
                        <a:lumMod val="20000"/>
                        <a:lumOff val="80000"/>
                      </a:schemeClr>
                    </a:solidFill>
                  </a:tcPr>
                </a:tc>
                <a:tc>
                  <a:txBody>
                    <a:bodyPr/>
                    <a:lstStyle/>
                    <a:p>
                      <a:pPr fontAlgn="t"/>
                      <a:r>
                        <a:rPr lang="en-US" sz="1400">
                          <a:effectLst/>
                          <a:latin typeface="Courier New" panose="02070309020205020404" pitchFamily="49" charset="0"/>
                          <a:cs typeface="Courier New" panose="02070309020205020404" pitchFamily="49" charset="0"/>
                        </a:rPr>
                        <a:t>time of day (no date), with time zone</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1">
                        <a:lumMod val="20000"/>
                        <a:lumOff val="80000"/>
                      </a:schemeClr>
                    </a:solidFill>
                  </a:tcPr>
                </a:tc>
                <a:tc>
                  <a:txBody>
                    <a:bodyPr/>
                    <a:lstStyle/>
                    <a:p>
                      <a:pPr fontAlgn="t"/>
                      <a:r>
                        <a:rPr lang="en-US" sz="1400" dirty="0">
                          <a:effectLst/>
                          <a:latin typeface="Courier New" panose="02070309020205020404" pitchFamily="49" charset="0"/>
                          <a:cs typeface="Courier New" panose="02070309020205020404" pitchFamily="49" charset="0"/>
                        </a:rPr>
                        <a:t>00:00:00+1459</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1">
                        <a:lumMod val="20000"/>
                        <a:lumOff val="80000"/>
                      </a:schemeClr>
                    </a:solidFill>
                  </a:tcPr>
                </a:tc>
                <a:tc>
                  <a:txBody>
                    <a:bodyPr/>
                    <a:lstStyle/>
                    <a:p>
                      <a:pPr fontAlgn="t"/>
                      <a:r>
                        <a:rPr lang="en-US" sz="1400">
                          <a:effectLst/>
                          <a:latin typeface="Courier New" panose="02070309020205020404" pitchFamily="49" charset="0"/>
                          <a:cs typeface="Courier New" panose="02070309020205020404" pitchFamily="49" charset="0"/>
                        </a:rPr>
                        <a:t>24:00:00-1459</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1">
                        <a:lumMod val="20000"/>
                        <a:lumOff val="80000"/>
                      </a:schemeClr>
                    </a:solidFill>
                  </a:tcPr>
                </a:tc>
                <a:tc>
                  <a:txBody>
                    <a:bodyPr/>
                    <a:lstStyle/>
                    <a:p>
                      <a:pPr fontAlgn="t"/>
                      <a:r>
                        <a:rPr lang="en-US" sz="1400" dirty="0">
                          <a:effectLst/>
                          <a:latin typeface="Courier New" panose="02070309020205020404" pitchFamily="49" charset="0"/>
                          <a:cs typeface="Courier New" panose="02070309020205020404" pitchFamily="49" charset="0"/>
                        </a:rPr>
                        <a:t>1 microsecond</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563685443"/>
                  </a:ext>
                </a:extLst>
              </a:tr>
              <a:tr h="475581">
                <a:tc>
                  <a:txBody>
                    <a:bodyPr/>
                    <a:lstStyle/>
                    <a:p>
                      <a:pPr fontAlgn="t"/>
                      <a:r>
                        <a:rPr lang="en-US" sz="1400" dirty="0">
                          <a:effectLst/>
                          <a:latin typeface="Courier New" panose="02070309020205020404" pitchFamily="49" charset="0"/>
                          <a:cs typeface="Courier New" panose="02070309020205020404" pitchFamily="49" charset="0"/>
                        </a:rPr>
                        <a:t>interval [ </a:t>
                      </a:r>
                      <a:r>
                        <a:rPr lang="en-US" sz="1400" b="1" i="1" dirty="0">
                          <a:effectLst/>
                          <a:latin typeface="Courier New" panose="02070309020205020404" pitchFamily="49" charset="0"/>
                          <a:cs typeface="Courier New" panose="02070309020205020404" pitchFamily="49" charset="0"/>
                        </a:rPr>
                        <a:t>fields</a:t>
                      </a:r>
                      <a:r>
                        <a:rPr lang="en-US" sz="1400" dirty="0">
                          <a:effectLst/>
                          <a:latin typeface="Courier New" panose="02070309020205020404" pitchFamily="49" charset="0"/>
                          <a:cs typeface="Courier New" panose="02070309020205020404" pitchFamily="49" charset="0"/>
                        </a:rPr>
                        <a:t> ] [ (</a:t>
                      </a:r>
                      <a:r>
                        <a:rPr lang="en-US" sz="1400" b="1" i="1" dirty="0">
                          <a:effectLst/>
                          <a:latin typeface="Courier New" panose="02070309020205020404" pitchFamily="49" charset="0"/>
                          <a:cs typeface="Courier New" panose="02070309020205020404" pitchFamily="49" charset="0"/>
                        </a:rPr>
                        <a:t>p</a:t>
                      </a:r>
                      <a:r>
                        <a:rPr lang="en-US" sz="1400" dirty="0">
                          <a:effectLst/>
                          <a:latin typeface="Courier New" panose="02070309020205020404" pitchFamily="49" charset="0"/>
                          <a:cs typeface="Courier New" panose="02070309020205020404" pitchFamily="49" charset="0"/>
                        </a:rPr>
                        <a:t>) ]</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15240" cap="flat" cmpd="sng" algn="ctr">
                      <a:solidFill>
                        <a:srgbClr val="DEE2E6"/>
                      </a:solidFill>
                      <a:prstDash val="solid"/>
                      <a:round/>
                      <a:headEnd type="none" w="med" len="med"/>
                      <a:tailEnd type="none" w="med" len="med"/>
                    </a:lnB>
                    <a:solidFill>
                      <a:schemeClr val="accent6">
                        <a:lumMod val="20000"/>
                        <a:lumOff val="80000"/>
                      </a:schemeClr>
                    </a:solidFill>
                  </a:tcPr>
                </a:tc>
                <a:tc>
                  <a:txBody>
                    <a:bodyPr/>
                    <a:lstStyle/>
                    <a:p>
                      <a:pPr fontAlgn="t"/>
                      <a:r>
                        <a:rPr lang="en-US" sz="1400" dirty="0">
                          <a:effectLst/>
                          <a:latin typeface="Courier New" panose="02070309020205020404" pitchFamily="49" charset="0"/>
                          <a:cs typeface="Courier New" panose="02070309020205020404" pitchFamily="49" charset="0"/>
                        </a:rPr>
                        <a:t>16 bytes</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15240" cap="flat" cmpd="sng" algn="ctr">
                      <a:solidFill>
                        <a:srgbClr val="DEE2E6"/>
                      </a:solidFill>
                      <a:prstDash val="solid"/>
                      <a:round/>
                      <a:headEnd type="none" w="med" len="med"/>
                      <a:tailEnd type="none" w="med" len="med"/>
                    </a:lnB>
                    <a:solidFill>
                      <a:schemeClr val="accent6">
                        <a:lumMod val="20000"/>
                        <a:lumOff val="80000"/>
                      </a:schemeClr>
                    </a:solidFill>
                  </a:tcPr>
                </a:tc>
                <a:tc>
                  <a:txBody>
                    <a:bodyPr/>
                    <a:lstStyle/>
                    <a:p>
                      <a:pPr fontAlgn="t"/>
                      <a:r>
                        <a:rPr lang="en-US" sz="1400" dirty="0">
                          <a:effectLst/>
                          <a:latin typeface="Courier New" panose="02070309020205020404" pitchFamily="49" charset="0"/>
                          <a:cs typeface="Courier New" panose="02070309020205020404" pitchFamily="49" charset="0"/>
                        </a:rPr>
                        <a:t>time interval</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15240" cap="flat" cmpd="sng" algn="ctr">
                      <a:solidFill>
                        <a:srgbClr val="DEE2E6"/>
                      </a:solidFill>
                      <a:prstDash val="solid"/>
                      <a:round/>
                      <a:headEnd type="none" w="med" len="med"/>
                      <a:tailEnd type="none" w="med" len="med"/>
                    </a:lnB>
                    <a:solidFill>
                      <a:schemeClr val="accent6">
                        <a:lumMod val="20000"/>
                        <a:lumOff val="80000"/>
                      </a:schemeClr>
                    </a:solidFill>
                  </a:tcPr>
                </a:tc>
                <a:tc>
                  <a:txBody>
                    <a:bodyPr/>
                    <a:lstStyle/>
                    <a:p>
                      <a:pPr fontAlgn="t"/>
                      <a:r>
                        <a:rPr lang="en-US" sz="1400" dirty="0">
                          <a:effectLst/>
                          <a:latin typeface="Courier New" panose="02070309020205020404" pitchFamily="49" charset="0"/>
                          <a:cs typeface="Courier New" panose="02070309020205020404" pitchFamily="49" charset="0"/>
                        </a:rPr>
                        <a:t>-178,000,000 years</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15240" cap="flat" cmpd="sng" algn="ctr">
                      <a:solidFill>
                        <a:srgbClr val="DEE2E6"/>
                      </a:solidFill>
                      <a:prstDash val="solid"/>
                      <a:round/>
                      <a:headEnd type="none" w="med" len="med"/>
                      <a:tailEnd type="none" w="med" len="med"/>
                    </a:lnB>
                    <a:solidFill>
                      <a:schemeClr val="accent6">
                        <a:lumMod val="20000"/>
                        <a:lumOff val="80000"/>
                      </a:schemeClr>
                    </a:solidFill>
                  </a:tcPr>
                </a:tc>
                <a:tc>
                  <a:txBody>
                    <a:bodyPr/>
                    <a:lstStyle/>
                    <a:p>
                      <a:pPr fontAlgn="t"/>
                      <a:r>
                        <a:rPr lang="en-US" sz="1400" dirty="0">
                          <a:effectLst/>
                          <a:latin typeface="Courier New" panose="02070309020205020404" pitchFamily="49" charset="0"/>
                          <a:cs typeface="Courier New" panose="02070309020205020404" pitchFamily="49" charset="0"/>
                        </a:rPr>
                        <a:t>178,000,000 years</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15240" cap="flat" cmpd="sng" algn="ctr">
                      <a:solidFill>
                        <a:srgbClr val="DEE2E6"/>
                      </a:solidFill>
                      <a:prstDash val="solid"/>
                      <a:round/>
                      <a:headEnd type="none" w="med" len="med"/>
                      <a:tailEnd type="none" w="med" len="med"/>
                    </a:lnB>
                    <a:solidFill>
                      <a:schemeClr val="accent6">
                        <a:lumMod val="20000"/>
                        <a:lumOff val="80000"/>
                      </a:schemeClr>
                    </a:solidFill>
                  </a:tcPr>
                </a:tc>
                <a:tc>
                  <a:txBody>
                    <a:bodyPr/>
                    <a:lstStyle/>
                    <a:p>
                      <a:pPr fontAlgn="t"/>
                      <a:r>
                        <a:rPr lang="en-US" sz="1400" dirty="0">
                          <a:effectLst/>
                          <a:latin typeface="Courier New" panose="02070309020205020404" pitchFamily="49" charset="0"/>
                          <a:cs typeface="Courier New" panose="02070309020205020404" pitchFamily="49" charset="0"/>
                        </a:rPr>
                        <a:t>1 microsecond</a:t>
                      </a:r>
                    </a:p>
                  </a:txBody>
                  <a:tcPr marL="75023" marR="75023" marT="37512" marB="37512">
                    <a:lnL w="15240" cap="flat" cmpd="sng" algn="ctr">
                      <a:solidFill>
                        <a:srgbClr val="DEE2E6"/>
                      </a:solidFill>
                      <a:prstDash val="solid"/>
                      <a:round/>
                      <a:headEnd type="none" w="med" len="med"/>
                      <a:tailEnd type="none" w="med" len="med"/>
                    </a:lnL>
                    <a:lnR w="1524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15240" cap="flat" cmpd="sng" algn="ctr">
                      <a:solidFill>
                        <a:srgbClr val="DEE2E6"/>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315633679"/>
                  </a:ext>
                </a:extLst>
              </a:tr>
            </a:tbl>
          </a:graphicData>
        </a:graphic>
      </p:graphicFrame>
      <p:sp>
        <p:nvSpPr>
          <p:cNvPr id="6" name="Rectangle 5">
            <a:extLst>
              <a:ext uri="{FF2B5EF4-FFF2-40B4-BE49-F238E27FC236}">
                <a16:creationId xmlns:a16="http://schemas.microsoft.com/office/drawing/2014/main" id="{834C4C23-FC31-41D8-9EF5-679A34438483}"/>
              </a:ext>
            </a:extLst>
          </p:cNvPr>
          <p:cNvSpPr>
            <a:spLocks noChangeArrowheads="1"/>
          </p:cNvSpPr>
          <p:nvPr/>
        </p:nvSpPr>
        <p:spPr bwMode="auto">
          <a:xfrm>
            <a:off x="1031564" y="4967740"/>
            <a:ext cx="10128867" cy="156966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600" dirty="0">
                <a:latin typeface="Courier New" panose="02070309020205020404" pitchFamily="49" charset="0"/>
                <a:cs typeface="Courier New" panose="02070309020205020404" pitchFamily="49" charset="0"/>
              </a:rPr>
              <a:t>- the brackets [] denote optional statements that can be used to modify the timestamp</a:t>
            </a:r>
          </a:p>
          <a:p>
            <a:r>
              <a:rPr lang="en-US" sz="1600" dirty="0">
                <a:latin typeface="Courier New" panose="02070309020205020404" pitchFamily="49" charset="0"/>
                <a:cs typeface="Courier New" panose="02070309020205020404" pitchFamily="49" charset="0"/>
              </a:rPr>
              <a:t>- (</a:t>
            </a:r>
            <a:r>
              <a:rPr lang="en-US" sz="1600" b="1" i="1" dirty="0">
                <a:latin typeface="Courier New" panose="02070309020205020404" pitchFamily="49" charset="0"/>
                <a:cs typeface="Courier New" panose="02070309020205020404" pitchFamily="49" charset="0"/>
              </a:rPr>
              <a:t>p</a:t>
            </a:r>
            <a:r>
              <a:rPr lang="en-US" sz="1600" i="1"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specifies the number of fractional digits retained in the seconds field. </a:t>
            </a:r>
          </a:p>
          <a:p>
            <a:pPr marL="285750" indent="-285750">
              <a:buFontTx/>
              <a:buChar char="-"/>
            </a:pPr>
            <a:r>
              <a:rPr lang="en-US" sz="1600" dirty="0">
                <a:latin typeface="Courier New" panose="02070309020205020404" pitchFamily="49" charset="0"/>
                <a:cs typeface="Courier New" panose="02070309020205020404" pitchFamily="49" charset="0"/>
              </a:rPr>
              <a:t>the allowed range of (</a:t>
            </a:r>
            <a:r>
              <a:rPr lang="en-US" sz="1600" b="1" i="1" dirty="0">
                <a:latin typeface="Courier New" panose="02070309020205020404" pitchFamily="49" charset="0"/>
                <a:cs typeface="Courier New" panose="02070309020205020404" pitchFamily="49" charset="0"/>
              </a:rPr>
              <a:t>p</a:t>
            </a:r>
            <a:r>
              <a:rPr lang="en-US" sz="1600" dirty="0">
                <a:latin typeface="Courier New" panose="02070309020205020404" pitchFamily="49" charset="0"/>
                <a:cs typeface="Courier New" panose="02070309020205020404" pitchFamily="49" charset="0"/>
              </a:rPr>
              <a:t>) is from 0 to 6, precision can vary from seconds to microseconds </a:t>
            </a:r>
          </a:p>
          <a:p>
            <a:pPr marL="285750" indent="-285750">
              <a:buFontTx/>
              <a:buChar char="-"/>
            </a:pPr>
            <a:r>
              <a:rPr lang="en-US" sz="1600" dirty="0">
                <a:latin typeface="Courier New" panose="02070309020205020404" pitchFamily="49" charset="0"/>
                <a:cs typeface="Courier New" panose="02070309020205020404" pitchFamily="49" charset="0"/>
              </a:rPr>
              <a:t>The presence or absence of time zones in the time doesn’t change storage size</a:t>
            </a:r>
          </a:p>
        </p:txBody>
      </p:sp>
    </p:spTree>
    <p:extLst>
      <p:ext uri="{BB962C8B-B14F-4D97-AF65-F5344CB8AC3E}">
        <p14:creationId xmlns:p14="http://schemas.microsoft.com/office/powerpoint/2010/main" val="896670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ourier New"/>
        <a:ea typeface=""/>
        <a:cs typeface=""/>
      </a:majorFont>
      <a:minorFont>
        <a:latin typeface="Courier N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2426</Words>
  <Application>Microsoft Office PowerPoint</Application>
  <PresentationFormat>Widescreen</PresentationFormat>
  <Paragraphs>417</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Courier New</vt:lpstr>
      <vt:lpstr>inherit</vt:lpstr>
      <vt:lpstr>Office Theme</vt:lpstr>
      <vt:lpstr>PostgreSQL   Times and Dates </vt:lpstr>
      <vt:lpstr>PowerPoint Presentation</vt:lpstr>
      <vt:lpstr>What’s in a name?</vt:lpstr>
      <vt:lpstr>DATE YYYY-MM-DD IOS</vt:lpstr>
      <vt:lpstr>What’s in a timestamp?</vt:lpstr>
      <vt:lpstr>Time zones are weird</vt:lpstr>
      <vt:lpstr>PowerPoint Presentation</vt:lpstr>
      <vt:lpstr>What’s this date?</vt:lpstr>
      <vt:lpstr>PowerPoint Presentation</vt:lpstr>
      <vt:lpstr>Interval is a data type</vt:lpstr>
      <vt:lpstr>PowerPoint Presentation</vt:lpstr>
      <vt:lpstr>Why was this important?</vt:lpstr>
      <vt:lpstr>What do I need for this application?</vt:lpstr>
      <vt:lpstr>What time is it?</vt:lpstr>
      <vt:lpstr>Age and interval</vt:lpstr>
      <vt:lpstr>Edit selection</vt:lpstr>
      <vt:lpstr>Test Bool</vt:lpstr>
      <vt:lpstr>Make it so</vt:lpstr>
      <vt:lpstr>examples</vt:lpstr>
      <vt:lpstr>PowerPoint Presentation</vt:lpstr>
      <vt:lpstr>PowerPoint Presentation</vt:lpstr>
      <vt:lpstr>What time is it?</vt:lpstr>
      <vt:lpstr>So what’s the difference?</vt:lpstr>
      <vt:lpstr>NOW()</vt:lpstr>
      <vt:lpstr>PowerPoint Presentation</vt:lpstr>
      <vt:lpstr>Intervals can be treated like other data types for calculations</vt:lpstr>
      <vt:lpstr>PowerPoint Presentation</vt:lpstr>
      <vt:lpstr>Worth Exploring in Depth</vt:lpstr>
      <vt:lpstr>PowerPoint Presentation</vt:lpstr>
      <vt:lpstr>PowerPoint Presentation</vt:lpstr>
      <vt:lpstr>DATE_PART(field,source) </vt:lpstr>
      <vt:lpstr>Date Part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PostgreSQL   Times and Dates </dc:title>
  <dc:creator>Vadim Acosta</dc:creator>
  <cp:lastModifiedBy>Vadim Acosta</cp:lastModifiedBy>
  <cp:revision>12</cp:revision>
  <dcterms:created xsi:type="dcterms:W3CDTF">2020-04-16T17:23:31Z</dcterms:created>
  <dcterms:modified xsi:type="dcterms:W3CDTF">2020-04-16T19:23:51Z</dcterms:modified>
</cp:coreProperties>
</file>