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3" r:id="rId4"/>
    <p:sldId id="271" r:id="rId5"/>
    <p:sldId id="266" r:id="rId6"/>
    <p:sldId id="274" r:id="rId7"/>
    <p:sldId id="270" r:id="rId8"/>
    <p:sldId id="267" r:id="rId9"/>
    <p:sldId id="285" r:id="rId10"/>
    <p:sldId id="325" r:id="rId11"/>
    <p:sldId id="263" r:id="rId12"/>
    <p:sldId id="264" r:id="rId13"/>
    <p:sldId id="278" r:id="rId14"/>
    <p:sldId id="268" r:id="rId15"/>
    <p:sldId id="309" r:id="rId16"/>
    <p:sldId id="282" r:id="rId17"/>
    <p:sldId id="305" r:id="rId18"/>
    <p:sldId id="304" r:id="rId19"/>
    <p:sldId id="311" r:id="rId20"/>
    <p:sldId id="291" r:id="rId21"/>
    <p:sldId id="306" r:id="rId22"/>
    <p:sldId id="308" r:id="rId23"/>
    <p:sldId id="269" r:id="rId24"/>
    <p:sldId id="289" r:id="rId25"/>
    <p:sldId id="302" r:id="rId26"/>
    <p:sldId id="301" r:id="rId27"/>
    <p:sldId id="300" r:id="rId28"/>
    <p:sldId id="312" r:id="rId29"/>
    <p:sldId id="265" r:id="rId30"/>
    <p:sldId id="314" r:id="rId31"/>
    <p:sldId id="315" r:id="rId32"/>
    <p:sldId id="259" r:id="rId33"/>
    <p:sldId id="288" r:id="rId34"/>
    <p:sldId id="323" r:id="rId35"/>
    <p:sldId id="324" r:id="rId36"/>
    <p:sldId id="322" r:id="rId37"/>
    <p:sldId id="290" r:id="rId38"/>
    <p:sldId id="283" r:id="rId39"/>
    <p:sldId id="284" r:id="rId40"/>
    <p:sldId id="316" r:id="rId41"/>
    <p:sldId id="318" r:id="rId42"/>
    <p:sldId id="319" r:id="rId43"/>
    <p:sldId id="32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651-C74F-4832-8E7E-7115C03A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CDE9-CF3F-4926-8352-DAA862A7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7B5-4AE4-4AD9-B6F8-306426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733E-EF4D-4BA5-9926-B9A3A099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E97-3A8E-4AE8-A543-5236F0C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C5AE-4398-4173-9BE2-5E3CD0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275C-BC35-4BD1-8AA2-5BB0CE37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EE91-9C23-45C9-9841-F83F689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A1CC-D5CB-448D-8EBF-F957E17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031B-E02D-441D-AEA4-93403D55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8A69-57A6-4BB1-B1D1-1C354C82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7701-D03D-46B8-8B00-809EBF98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644-2497-4DB9-9B64-78CD9D7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8090-61A5-42C4-B5CB-4FFAE58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FD51-4648-4143-AB40-4F154717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96F2-6DEA-4F62-93C2-F93CDBC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4B9F-43F7-4B22-9C00-4AC2F530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543F-8FAB-4486-B2F7-855E726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AFB-1C0D-41E6-8505-05D9D5D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1737-FF37-43B1-A35A-862A196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F5F-5ABC-4E4C-B5C5-FD0496C3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0F84-7035-41C0-B71D-B64AE83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D5C4-A01D-4B12-8AB1-0613B64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739D-3588-4D24-8E1F-A02DF74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7952-EA9B-49AB-85B1-18EFFA60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CD5B-8D2E-4144-B662-394EE06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4-0416-4412-8602-CD8E2E67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487B-10E1-42FE-A794-EE7FD3A1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1C33-F470-48B8-8830-496D83B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AA58-CCCA-4BE0-BEB0-EFC2B71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10AB-3774-4354-9101-E8BEA7E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F31-760C-401D-A7E2-431A7AD0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B953-9231-4891-BC2F-FECEBE60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9BBA-B675-418D-B0F4-BADB9A85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6BD6-3146-43FA-96CA-AADDFD70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23E6-618A-4BD6-B0CD-60DCAA54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86835-926C-4ECC-9E42-42E0F8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D17A-C5FB-4CFC-BE93-E083FC1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78ABE-A1E0-4516-B991-ACF4655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FB5-012F-45E4-8BD0-0E114AE1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AB48-71FF-43C6-A3E1-00EB878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168F4-DA08-4E67-8AE9-EF7FD9AB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3C23-CDE7-4495-9CC0-FC6C99A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C0EA-516A-4477-B9B3-479BA58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98D6-1ACB-4D7E-9F36-286A449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A668-4965-4AEA-BDF6-05B5FF9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F45-BA5D-4E0F-AC99-D7A4921C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80D-036B-49A1-AC72-E60C485C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9E4E-D71D-4347-B57A-316E82FD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33D2-B3EB-47D8-89E2-957F901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D9BB-3D8A-44C9-9970-7F76E2F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255-BF20-44F5-88EB-4E9AB1F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D1A-0528-40B6-855C-39768936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9257B-14C4-42BF-B0F0-05BC1E71C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7414-6D2F-46E9-A657-BB6540E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09E2-050C-453F-987A-85C2460E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53D2-ABC0-42D1-968A-EEB6945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96CF-644A-4440-BF08-20495BAE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786C6-AB0E-4FCC-A264-1F067185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B8CF-8DD3-4695-98E3-C15FAD5A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3C33-EBC5-466A-AEA0-4E364A628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8E18-995F-4DF2-991C-BD3C7C58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FC5F-2DA6-4C26-8F37-C1971759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atatype-datetim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datacenter.techtarget.com/definition/IS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3DE41-06A8-4C32-B424-3F2180E8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  <a:t>PostgreSQL </a:t>
            </a:r>
            <a:b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  <a:t>Times and Dates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D62A-6154-4E98-83D2-FF3A72DD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Vadim Acosta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6254B-36BC-46CD-9567-D6627FA6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Strange but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6771-E3C5-43EB-ADE4-A2EDDA72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By default </a:t>
            </a:r>
            <a:r>
              <a:rPr lang="en-US" sz="2000" dirty="0" err="1"/>
              <a:t>psql</a:t>
            </a:r>
            <a:r>
              <a:rPr lang="en-US" sz="2000" dirty="0"/>
              <a:t> displays days of the week as numbers and not words</a:t>
            </a:r>
          </a:p>
          <a:p>
            <a:endParaRPr lang="en-US" sz="2000" dirty="0"/>
          </a:p>
          <a:p>
            <a:r>
              <a:rPr lang="en-US" sz="2000" dirty="0"/>
              <a:t>If you want to have your </a:t>
            </a:r>
            <a:r>
              <a:rPr lang="en-US" sz="2000" dirty="0" err="1"/>
              <a:t>dow</a:t>
            </a:r>
            <a:r>
              <a:rPr lang="en-US" sz="2000" dirty="0"/>
              <a:t> output as a word such as “Monday” a little SQL magic is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2A907-E569-4526-AEE3-FAF9E024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623392"/>
            <a:ext cx="7541090" cy="56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in SQL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\c </a:t>
            </a:r>
            <a:r>
              <a:rPr lang="en-US" sz="1600" dirty="0" err="1"/>
              <a:t>database_name</a:t>
            </a:r>
            <a:r>
              <a:rPr lang="en-US" sz="1600" dirty="0"/>
              <a:t> -&gt; connects to database</a:t>
            </a:r>
          </a:p>
          <a:p>
            <a:r>
              <a:rPr lang="en-US" sz="1600" dirty="0"/>
              <a:t>\dt -&gt; provides list of tables in database</a:t>
            </a:r>
          </a:p>
          <a:p>
            <a:r>
              <a:rPr lang="en-US" sz="1600" dirty="0"/>
              <a:t>\d </a:t>
            </a:r>
            <a:r>
              <a:rPr lang="en-US" sz="1600" dirty="0" err="1"/>
              <a:t>table_name</a:t>
            </a:r>
            <a:r>
              <a:rPr lang="en-US" sz="1600" dirty="0"/>
              <a:t> -&gt; describes columns, data types, and indexes</a:t>
            </a:r>
          </a:p>
          <a:p>
            <a:r>
              <a:rPr lang="en-US" sz="1600" dirty="0"/>
              <a:t>\d+ </a:t>
            </a:r>
            <a:r>
              <a:rPr lang="en-US" sz="1600" dirty="0" err="1"/>
              <a:t>table_name</a:t>
            </a:r>
            <a:r>
              <a:rPr lang="en-US" sz="1600" dirty="0"/>
              <a:t> -&gt; describes columns, datatypes, indexes, storage type, stats target and description for a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B005F-69E4-4F64-82B0-F58ECE88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766876"/>
            <a:ext cx="7554270" cy="1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pgAdmin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790949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rental 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40C3-9287-4C5A-AA89-09E7C87C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638043"/>
            <a:ext cx="7538043" cy="15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C7DE6-CE2E-46F0-8234-B24E95F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9867"/>
            <a:ext cx="10514125" cy="132556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7856235" y="-64470"/>
            <a:ext cx="375343" cy="6212891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1561228" y="4198068"/>
            <a:ext cx="375343" cy="1438179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1380849" y="53931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07022-24B0-4481-B20C-5490A7CB8F19}"/>
              </a:ext>
            </a:extLst>
          </p:cNvPr>
          <p:cNvSpPr txBox="1"/>
          <p:nvPr/>
        </p:nvSpPr>
        <p:spPr>
          <a:xfrm>
            <a:off x="2746657" y="5404752"/>
            <a:ext cx="9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E314-6CAF-4959-822E-83D96A108C3C}"/>
              </a:ext>
            </a:extLst>
          </p:cNvPr>
          <p:cNvSpPr txBox="1"/>
          <p:nvPr/>
        </p:nvSpPr>
        <p:spPr>
          <a:xfrm>
            <a:off x="3891139" y="5404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3E3D8BA-FEBE-4048-A689-F2AB55DA1E21}"/>
              </a:ext>
            </a:extLst>
          </p:cNvPr>
          <p:cNvSpPr/>
          <p:nvPr/>
        </p:nvSpPr>
        <p:spPr>
          <a:xfrm rot="16200000">
            <a:off x="3045044" y="4556740"/>
            <a:ext cx="333278" cy="67877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5A4A77E-8315-478B-AE72-26A5034B9F9B}"/>
              </a:ext>
            </a:extLst>
          </p:cNvPr>
          <p:cNvSpPr/>
          <p:nvPr/>
        </p:nvSpPr>
        <p:spPr>
          <a:xfrm rot="16200000">
            <a:off x="4002589" y="4517662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890B552-BB7E-449B-8605-ABBEB8A231B6}"/>
              </a:ext>
            </a:extLst>
          </p:cNvPr>
          <p:cNvSpPr/>
          <p:nvPr/>
        </p:nvSpPr>
        <p:spPr>
          <a:xfrm rot="16200000">
            <a:off x="506938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7EAC65-B341-4BB9-93CE-AD5BC3E4001B}"/>
              </a:ext>
            </a:extLst>
          </p:cNvPr>
          <p:cNvSpPr/>
          <p:nvPr/>
        </p:nvSpPr>
        <p:spPr>
          <a:xfrm rot="16200000">
            <a:off x="6124356" y="4528187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446ECE5-ED76-4603-B100-1A127BC854B3}"/>
              </a:ext>
            </a:extLst>
          </p:cNvPr>
          <p:cNvSpPr/>
          <p:nvPr/>
        </p:nvSpPr>
        <p:spPr>
          <a:xfrm rot="16200000">
            <a:off x="717932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8826133" y="3936183"/>
            <a:ext cx="375343" cy="198266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ACEF992-0674-4BEB-9F52-DE2AF7A150DA}"/>
              </a:ext>
            </a:extLst>
          </p:cNvPr>
          <p:cNvSpPr/>
          <p:nvPr/>
        </p:nvSpPr>
        <p:spPr>
          <a:xfrm rot="16200000">
            <a:off x="10520282" y="4420006"/>
            <a:ext cx="375343" cy="1015015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2605828" y="1256077"/>
            <a:ext cx="375343" cy="359251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FEBD1-DBCA-44BF-AB6E-655A5E042F31}"/>
              </a:ext>
            </a:extLst>
          </p:cNvPr>
          <p:cNvSpPr txBox="1"/>
          <p:nvPr/>
        </p:nvSpPr>
        <p:spPr>
          <a:xfrm>
            <a:off x="4937461" y="54047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642FD-43C1-4A63-87DD-A3C24CE10742}"/>
              </a:ext>
            </a:extLst>
          </p:cNvPr>
          <p:cNvSpPr txBox="1"/>
          <p:nvPr/>
        </p:nvSpPr>
        <p:spPr>
          <a:xfrm>
            <a:off x="580611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3A93F-9294-47D4-AB75-40049A2C884F}"/>
              </a:ext>
            </a:extLst>
          </p:cNvPr>
          <p:cNvSpPr txBox="1"/>
          <p:nvPr/>
        </p:nvSpPr>
        <p:spPr>
          <a:xfrm>
            <a:off x="686108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163250" y="539319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MICROSECOND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D324C-2D86-4E51-ADE7-249FFA8317AF}"/>
              </a:ext>
            </a:extLst>
          </p:cNvPr>
          <p:cNvSpPr txBox="1"/>
          <p:nvPr/>
        </p:nvSpPr>
        <p:spPr>
          <a:xfrm>
            <a:off x="9995258" y="539319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ZONE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2425449" y="21675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7654422" y="2164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2563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78312-6137-4A73-8856-A2520F7D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81518"/>
            <a:ext cx="9426806" cy="9514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was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4AA-11E2-416D-9B95-F5EB1C4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068341"/>
            <a:ext cx="9426806" cy="5641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it’s not recorded it can’t be selected, use timestamp with </a:t>
            </a:r>
            <a:r>
              <a:rPr lang="en-US" sz="4000" dirty="0" err="1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most cases!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ownload Questions Green Question Mark Images Hd Image Clipart PNG ...">
            <a:extLst>
              <a:ext uri="{FF2B5EF4-FFF2-40B4-BE49-F238E27FC236}">
                <a16:creationId xmlns:a16="http://schemas.microsoft.com/office/drawing/2014/main" id="{610A0F79-A622-46C2-9E47-DC1AAF22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BD98-BAE5-4007-8673-898CD1C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Time zones are weird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F56C8-01AE-4464-8C06-4098BE3F7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28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3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modern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1883, America’s railroads began using a standard time system involving four time zones. Within each zone, clocks were synchronized. The time-zone system didn’t become official across the United States until 1918.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 The first modern tank was patented in 1912 by the inventor Lance De La Mole. Little Willie Landship IFV, first British tank (1915)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7F32E-F662-4276-BF4F-4EA32316D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r="16352" b="2"/>
          <a:stretch/>
        </p:blipFill>
        <p:spPr bwMode="auto">
          <a:xfrm>
            <a:off x="4650910" y="0"/>
            <a:ext cx="7724562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6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7AA18-0D73-4DF2-B317-B82BFFC5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affected by DLS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84E1-9526-41B5-A98A-728FF2EB8CB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Today 70 out of 195 countries utilize  Daylight Savings Time in at least a portion of the country.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Japan, India, and China are the only major industrialized countries that do not observe some form of daylight saving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BA0EF-34F0-44A7-80A4-D08EA968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821" y="1426922"/>
            <a:ext cx="7045820" cy="48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3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political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Russia has 11 time zones, while China, has just a single zone. When the Communist Party came to power in 1949 the government required the entire country to operate on Beijing Standard Time for the sake of national unity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3F8F22-F1D6-46DC-8785-B80C0E88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7781" y="1415942"/>
            <a:ext cx="7388494" cy="42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8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 again?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6554919" y="1697011"/>
            <a:ext cx="375343" cy="268993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4091916" y="3799118"/>
            <a:ext cx="375343" cy="2236077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3313369" y="5393193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 YEARS AGO </a:t>
            </a:r>
          </a:p>
          <a:p>
            <a:pPr algn="ctr"/>
            <a:r>
              <a:rPr lang="en-US" b="1" dirty="0"/>
              <a:t>WITH DLS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9566432" y="3250610"/>
            <a:ext cx="375343" cy="333309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1896902" y="1975361"/>
            <a:ext cx="364987" cy="216430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489975" y="5393193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1918 WITH </a:t>
            </a:r>
          </a:p>
          <a:p>
            <a:pPr algn="ctr"/>
            <a:r>
              <a:rPr lang="en-US" b="1" dirty="0"/>
              <a:t>EXTRA ADJUSTMENTS</a:t>
            </a:r>
          </a:p>
          <a:p>
            <a:pPr algn="ctr"/>
            <a:r>
              <a:rPr lang="en-US" b="1" dirty="0"/>
              <a:t>AND BC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838200" y="226090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5478462" y="209595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1918 WITH </a:t>
            </a:r>
          </a:p>
          <a:p>
            <a:pPr algn="ctr"/>
            <a:r>
              <a:rPr lang="en-US" b="1" dirty="0"/>
              <a:t>EXTRA ADJUSTMENTS</a:t>
            </a:r>
          </a:p>
        </p:txBody>
      </p:sp>
      <p:pic>
        <p:nvPicPr>
          <p:cNvPr id="30" name="Content Placeholder 3">
            <a:extLst>
              <a:ext uri="{FF2B5EF4-FFF2-40B4-BE49-F238E27FC236}">
                <a16:creationId xmlns:a16="http://schemas.microsoft.com/office/drawing/2014/main" id="{75890C5E-EFBE-4B38-B269-9C2D5568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8" y="3567809"/>
            <a:ext cx="10515600" cy="7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32065-F94F-44CC-909D-3FEE4835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E81-4C52-47F5-AB09-7340EB3A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data types you can use when creating a table or database can be found below</a:t>
            </a:r>
          </a:p>
          <a:p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https://www.postgresql.org/docs/12/datatype-datetime.html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Make it so (within query)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200" b="1" dirty="0" err="1">
                <a:solidFill>
                  <a:schemeClr val="bg1"/>
                </a:solidFill>
              </a:rPr>
              <a:t>make_date</a:t>
            </a:r>
            <a:r>
              <a:rPr lang="en-US" sz="2200" dirty="0">
                <a:solidFill>
                  <a:schemeClr val="bg1"/>
                </a:solidFill>
              </a:rPr>
              <a:t>(year int, month int, day int)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make_time</a:t>
            </a:r>
            <a:r>
              <a:rPr lang="en-US" sz="2200" dirty="0">
                <a:solidFill>
                  <a:schemeClr val="bg1"/>
                </a:solidFill>
              </a:rPr>
              <a:t>(hour int, min int, sec double precision)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make_interval</a:t>
            </a:r>
            <a:r>
              <a:rPr lang="en-US" sz="2200" dirty="0">
                <a:solidFill>
                  <a:schemeClr val="bg1"/>
                </a:solidFill>
              </a:rPr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make_timestamptz</a:t>
            </a:r>
            <a:r>
              <a:rPr lang="en-US" sz="2200" dirty="0">
                <a:solidFill>
                  <a:schemeClr val="bg1"/>
                </a:solidFill>
              </a:rPr>
              <a:t>(year int, month int, day int, hour int, min int, sec double precision, [ </a:t>
            </a:r>
            <a:r>
              <a:rPr lang="en-US" sz="2200" dirty="0" err="1">
                <a:solidFill>
                  <a:schemeClr val="bg1"/>
                </a:solidFill>
              </a:rPr>
              <a:t>timezone</a:t>
            </a:r>
            <a:r>
              <a:rPr lang="en-US" sz="2200" dirty="0">
                <a:solidFill>
                  <a:schemeClr val="bg1"/>
                </a:solidFill>
              </a:rPr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15126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3BFB-98A4-4720-8773-946ECF83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2171"/>
            <a:ext cx="4177553" cy="3639312"/>
          </a:xfrm>
        </p:spPr>
        <p:txBody>
          <a:bodyPr anchor="ctr">
            <a:normAutofit/>
          </a:bodyPr>
          <a:lstStyle/>
          <a:p>
            <a:r>
              <a:rPr lang="en-US" sz="1900" b="1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(year int, month int, day int)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</a:t>
            </a:r>
            <a:r>
              <a:rPr lang="en-US" sz="1900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(1984, 08, 31);</a:t>
            </a:r>
          </a:p>
          <a:p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  <a:p>
            <a:r>
              <a:rPr lang="en-US" sz="1900" b="1" dirty="0" err="1">
                <a:solidFill>
                  <a:srgbClr val="FFFFFF"/>
                </a:solidFill>
              </a:rPr>
              <a:t>make_time</a:t>
            </a:r>
            <a:r>
              <a:rPr lang="en-US" sz="1900" dirty="0">
                <a:solidFill>
                  <a:srgbClr val="FFFFFF"/>
                </a:solidFill>
              </a:rPr>
              <a:t>(hour int, min int, sec double precision)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</a:t>
            </a:r>
            <a:r>
              <a:rPr lang="en-US" sz="1900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(03, 50, 15.5555555);</a:t>
            </a:r>
          </a:p>
          <a:p>
            <a:pPr marL="0" indent="0"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C70A-B13B-4785-9403-1E8E951A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18" y="2100072"/>
            <a:ext cx="5635719" cy="117652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FB465-35FA-4685-846B-950E4F64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14" y="4303622"/>
            <a:ext cx="6268523" cy="118247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99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69A7-8DA3-447A-85B4-FCB700C8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277"/>
            <a:ext cx="5220070" cy="1468766"/>
          </a:xfrm>
        </p:spPr>
        <p:txBody>
          <a:bodyPr anchor="ctr">
            <a:noAutofit/>
          </a:bodyPr>
          <a:lstStyle/>
          <a:p>
            <a:r>
              <a:rPr lang="en-US" sz="1400" b="1" dirty="0" err="1">
                <a:solidFill>
                  <a:srgbClr val="FFFFFF"/>
                </a:solidFill>
              </a:rPr>
              <a:t>make_interval</a:t>
            </a:r>
            <a:r>
              <a:rPr lang="en-US" sz="1400" dirty="0">
                <a:solidFill>
                  <a:srgbClr val="FFFFFF"/>
                </a:solidFill>
              </a:rPr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</a:t>
            </a:r>
            <a:r>
              <a:rPr lang="en-US" sz="1400" b="1" dirty="0" err="1">
                <a:solidFill>
                  <a:srgbClr val="FFFFFF"/>
                </a:solidFill>
              </a:rPr>
              <a:t>make_interval</a:t>
            </a:r>
            <a:r>
              <a:rPr lang="en-US" sz="1400" dirty="0">
                <a:solidFill>
                  <a:srgbClr val="FFFFFF"/>
                </a:solidFill>
              </a:rPr>
              <a:t> (35, 07, 3, 0, 16, 50, 15.5555555  )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3CCA-175D-4B1A-AEC6-3DAB292A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12" y="2354511"/>
            <a:ext cx="5931454" cy="8057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39336-8947-47BA-9521-48650123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25" y="4956250"/>
            <a:ext cx="7085141" cy="8730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024203-7F30-4693-B0C2-60F2172063A7}"/>
              </a:ext>
            </a:extLst>
          </p:cNvPr>
          <p:cNvSpPr/>
          <p:nvPr/>
        </p:nvSpPr>
        <p:spPr>
          <a:xfrm>
            <a:off x="-1" y="4582996"/>
            <a:ext cx="3990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FFFF"/>
                </a:solidFill>
              </a:rPr>
              <a:t>make_timestamptz</a:t>
            </a:r>
            <a:r>
              <a:rPr lang="en-US" sz="1400" dirty="0">
                <a:solidFill>
                  <a:srgbClr val="FFFFFF"/>
                </a:solidFill>
              </a:rPr>
              <a:t>(year int, month int, day int, hour int, min int, sec double precision, [ </a:t>
            </a:r>
            <a:r>
              <a:rPr lang="en-US" sz="1400" dirty="0" err="1">
                <a:solidFill>
                  <a:srgbClr val="FFFFFF"/>
                </a:solidFill>
              </a:rPr>
              <a:t>timezone</a:t>
            </a:r>
            <a:r>
              <a:rPr lang="en-US" sz="1400" dirty="0">
                <a:solidFill>
                  <a:srgbClr val="FFFFFF"/>
                </a:solidFill>
              </a:rPr>
              <a:t> text 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SELECT </a:t>
            </a:r>
            <a:r>
              <a:rPr lang="en-US" sz="1400" b="1" dirty="0" err="1">
                <a:solidFill>
                  <a:srgbClr val="FFFFFF"/>
                </a:solidFill>
              </a:rPr>
              <a:t>make_timestamptz</a:t>
            </a:r>
            <a:r>
              <a:rPr lang="en-US" sz="1400" dirty="0">
                <a:solidFill>
                  <a:srgbClr val="FFFFFF"/>
                </a:solidFill>
              </a:rPr>
              <a:t>(1984, 08, 31, 16, 50, 15.5555555,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‘Europe/Zurich’)</a:t>
            </a:r>
          </a:p>
        </p:txBody>
      </p:sp>
    </p:spTree>
    <p:extLst>
      <p:ext uri="{BB962C8B-B14F-4D97-AF65-F5344CB8AC3E}">
        <p14:creationId xmlns:p14="http://schemas.microsoft.com/office/powerpoint/2010/main" val="405538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637D-26D8-40AF-96AB-6D57737B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Huge caveat [ timezone text 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185C-349B-4EBF-BEDB-07743DD4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would have to change the </a:t>
            </a:r>
            <a:r>
              <a:rPr lang="en-US" sz="2400" i="1" dirty="0" err="1">
                <a:solidFill>
                  <a:schemeClr val="bg1"/>
                </a:solidFill>
              </a:rPr>
              <a:t>timezone</a:t>
            </a:r>
            <a:r>
              <a:rPr lang="en-US" sz="2400" dirty="0">
                <a:solidFill>
                  <a:schemeClr val="bg1"/>
                </a:solidFill>
              </a:rPr>
              <a:t> client setting for PostgreSQL to output timestamps as expected, in the selected time zone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If you manage an application with users in different time zones and you want to display time in their own local preferred time zone, then you can </a:t>
            </a:r>
            <a:r>
              <a:rPr lang="en-US" sz="2400" i="1" dirty="0">
                <a:solidFill>
                  <a:schemeClr val="bg1"/>
                </a:solidFill>
              </a:rPr>
              <a:t>set </a:t>
            </a:r>
            <a:r>
              <a:rPr lang="en-US" sz="2400" i="1" dirty="0" err="1">
                <a:solidFill>
                  <a:schemeClr val="bg1"/>
                </a:solidFill>
              </a:rPr>
              <a:t>timezone</a:t>
            </a:r>
            <a:r>
              <a:rPr lang="en-US" sz="2400" dirty="0">
                <a:solidFill>
                  <a:schemeClr val="bg1"/>
                </a:solidFill>
              </a:rPr>
              <a:t> in your application code before doing any timestamp related processing</a:t>
            </a:r>
          </a:p>
        </p:txBody>
      </p:sp>
    </p:spTree>
    <p:extLst>
      <p:ext uri="{BB962C8B-B14F-4D97-AF65-F5344CB8AC3E}">
        <p14:creationId xmlns:p14="http://schemas.microsoft.com/office/powerpoint/2010/main" val="94734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What time is it? (timestamp)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/>
              <a:t>now()</a:t>
            </a:r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7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154F-14FD-4A26-B01B-8707DD42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timestamp by any other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EB21-112E-4AA0-8DA4-69B1FADC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1674"/>
            <a:ext cx="10515600" cy="3105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NOW() = CURRENT_TIMESTAMP = </a:t>
            </a:r>
          </a:p>
          <a:p>
            <a:pPr marL="0" indent="0">
              <a:buNone/>
            </a:pPr>
            <a:r>
              <a:rPr lang="en-US" dirty="0"/>
              <a:t>= TRANSCACTION_TIMESTAMP() = STATEMENT_TIMESTAMP()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The above clauses return a full timestamp at the </a:t>
            </a:r>
            <a:r>
              <a:rPr lang="en-US" b="1" dirty="0"/>
              <a:t>start of the query</a:t>
            </a:r>
            <a:r>
              <a:rPr lang="en-US" dirty="0"/>
              <a:t>; date, time and time zone</a:t>
            </a:r>
          </a:p>
          <a:p>
            <a:r>
              <a:rPr lang="en-US" dirty="0"/>
              <a:t>They are functionally the same but allow for context specific naming conventions to improve readability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C0B2-CE4D-4100-AACA-0CC4D5FF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650"/>
            <a:ext cx="10515600" cy="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EEAA-EA19-4D86-96BE-3210A993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39842"/>
            <a:ext cx="10077449" cy="1551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AD70-887B-49FC-9FDE-EAAF2D1A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518733"/>
            <a:ext cx="10077450" cy="2120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NOW()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</a:t>
            </a:r>
            <a:r>
              <a:rPr lang="en-US" sz="2000" b="1" dirty="0">
                <a:solidFill>
                  <a:schemeClr val="bg1"/>
                </a:solidFill>
              </a:rPr>
              <a:t>start of the query</a:t>
            </a:r>
            <a:r>
              <a:rPr lang="en-US" sz="2000" dirty="0">
                <a:solidFill>
                  <a:schemeClr val="bg1"/>
                </a:solidFill>
              </a:rPr>
              <a:t>; date, time and time zone. </a:t>
            </a:r>
            <a:r>
              <a:rPr lang="en-US" sz="2000" b="1" dirty="0">
                <a:solidFill>
                  <a:schemeClr val="bg1"/>
                </a:solidFill>
              </a:rPr>
              <a:t>NOW()</a:t>
            </a:r>
            <a:r>
              <a:rPr lang="en-US" sz="2000" dirty="0">
                <a:solidFill>
                  <a:schemeClr val="bg1"/>
                </a:solidFill>
              </a:rPr>
              <a:t> is </a:t>
            </a:r>
            <a:r>
              <a:rPr lang="en-US" sz="2000" b="1" dirty="0">
                <a:solidFill>
                  <a:schemeClr val="bg1"/>
                </a:solidFill>
              </a:rPr>
              <a:t>STABLE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CLOCK_TIMESTAMP()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point that the clause is processed; date, time and time zone.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CLOCK_TIMESTAMP() is VOLATILE</a:t>
            </a:r>
            <a:r>
              <a:rPr lang="en-US" sz="2000" dirty="0">
                <a:solidFill>
                  <a:schemeClr val="bg1"/>
                </a:solidFill>
              </a:rPr>
              <a:t>. The difference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83181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2140576"/>
            <a:ext cx="4199138" cy="2996235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functions cannot modify the database and is guaranteed to return the same results given the same arguments for all rows within a single </a:t>
            </a:r>
            <a:r>
              <a:rPr lang="en-US" sz="1600" b="1" dirty="0"/>
              <a:t>statement</a:t>
            </a:r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functions can do anything, including modifying the database. It can return different results on successive calls with the same arguments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2D984-0513-4B03-95CD-A4C3D966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40576"/>
            <a:ext cx="7537704" cy="29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timeofday</a:t>
            </a:r>
            <a:r>
              <a:rPr lang="en-US" dirty="0"/>
              <a:t>()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1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8DFCE-B3E5-4D19-B1B3-0CDE88A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EF8-AC46-470F-9FC2-6FDB9C32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5902960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LOCALTIMESTAMP(p) -- timestamp without time zone</a:t>
            </a:r>
          </a:p>
          <a:p>
            <a:r>
              <a:rPr lang="en-US" sz="2400" dirty="0"/>
              <a:t>CURRENT_TIME(p) -- time with time zone</a:t>
            </a:r>
          </a:p>
          <a:p>
            <a:r>
              <a:rPr lang="en-US" sz="2400" dirty="0"/>
              <a:t>CURRENT_DATE -- date without time zone</a:t>
            </a:r>
          </a:p>
          <a:p>
            <a:r>
              <a:rPr lang="en-US" sz="2400" dirty="0"/>
              <a:t>LOCALTIME(p) -- time without time zone</a:t>
            </a:r>
          </a:p>
          <a:p>
            <a:r>
              <a:rPr lang="en-US" sz="2400" dirty="0" err="1"/>
              <a:t>timeofday</a:t>
            </a:r>
            <a:r>
              <a:rPr lang="en-US" sz="2400" dirty="0"/>
              <a:t>() Current date and time (like </a:t>
            </a:r>
            <a:r>
              <a:rPr lang="en-US" sz="2400" dirty="0" err="1"/>
              <a:t>clock_timestamp</a:t>
            </a:r>
            <a:r>
              <a:rPr lang="en-US" sz="2400" dirty="0"/>
              <a:t>, but as a text string)</a:t>
            </a:r>
          </a:p>
        </p:txBody>
      </p:sp>
    </p:spTree>
    <p:extLst>
      <p:ext uri="{BB962C8B-B14F-4D97-AF65-F5344CB8AC3E}">
        <p14:creationId xmlns:p14="http://schemas.microsoft.com/office/powerpoint/2010/main" val="223556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E9D4-8E97-41EE-A5F0-82AC77C5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F1D4-C436-4E94-8233-BD0D1C39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data types</a:t>
            </a:r>
          </a:p>
          <a:p>
            <a:r>
              <a:rPr lang="en-US" dirty="0"/>
              <a:t>Timestamps and time zones</a:t>
            </a:r>
          </a:p>
          <a:p>
            <a:r>
              <a:rPr lang="en-US" dirty="0"/>
              <a:t>Making time (within query)</a:t>
            </a:r>
          </a:p>
          <a:p>
            <a:r>
              <a:rPr lang="en-US" dirty="0"/>
              <a:t>What time is it? (timestamps)</a:t>
            </a:r>
          </a:p>
          <a:p>
            <a:r>
              <a:rPr lang="en-US" dirty="0"/>
              <a:t>What time is it? (fields)</a:t>
            </a:r>
          </a:p>
          <a:p>
            <a:r>
              <a:rPr lang="en-US" dirty="0"/>
              <a:t>Edit selection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3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EA46-18C6-4614-9AD1-0BBBE67D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300">
                <a:solidFill>
                  <a:srgbClr val="262626"/>
                </a:solidFill>
              </a:rPr>
              <a:t>Just select the amount of information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C4C90-6206-4B9D-9AD7-ED964BE2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736"/>
            <a:ext cx="12192000" cy="914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DB97-BD63-461F-ABFD-229CFAB4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SELECT </a:t>
            </a:r>
            <a:r>
              <a:rPr lang="en-US" sz="1800" dirty="0" err="1">
                <a:solidFill>
                  <a:schemeClr val="bg1"/>
                </a:solidFill>
              </a:rPr>
              <a:t>localtimestamp</a:t>
            </a:r>
            <a:r>
              <a:rPr lang="en-US" sz="1800" dirty="0">
                <a:solidFill>
                  <a:schemeClr val="bg1"/>
                </a:solidFill>
              </a:rPr>
              <a:t>, CURRENT_DATE, CURRENT_TIME, LOCALTIME, </a:t>
            </a:r>
            <a:r>
              <a:rPr lang="en-US" sz="1800" dirty="0" err="1">
                <a:solidFill>
                  <a:schemeClr val="bg1"/>
                </a:solidFill>
              </a:rPr>
              <a:t>timeofday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Notice </a:t>
            </a:r>
            <a:r>
              <a:rPr lang="en-US" sz="1800" dirty="0" err="1">
                <a:solidFill>
                  <a:schemeClr val="bg1"/>
                </a:solidFill>
              </a:rPr>
              <a:t>timeofday</a:t>
            </a:r>
            <a:r>
              <a:rPr lang="en-US" sz="1800" dirty="0">
                <a:solidFill>
                  <a:schemeClr val="bg1"/>
                </a:solidFill>
              </a:rPr>
              <a:t>() provides verbal timestamp and </a:t>
            </a:r>
            <a:r>
              <a:rPr lang="en-US" sz="1800" dirty="0" err="1">
                <a:solidFill>
                  <a:schemeClr val="bg1"/>
                </a:solidFill>
              </a:rPr>
              <a:t>timezone</a:t>
            </a:r>
            <a:r>
              <a:rPr lang="en-US" sz="1800" dirty="0">
                <a:solidFill>
                  <a:schemeClr val="bg1"/>
                </a:solidFill>
              </a:rPr>
              <a:t> and is a VOLATILE function</a:t>
            </a:r>
          </a:p>
        </p:txBody>
      </p:sp>
    </p:spTree>
    <p:extLst>
      <p:ext uri="{BB962C8B-B14F-4D97-AF65-F5344CB8AC3E}">
        <p14:creationId xmlns:p14="http://schemas.microsoft.com/office/powerpoint/2010/main" val="3976867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88" y="1841034"/>
            <a:ext cx="3363974" cy="3415623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(What is a stable function?)</a:t>
            </a:r>
          </a:p>
          <a:p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(What is a volatile function?)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B3777-9947-48CC-9E79-6DC84AC8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41034"/>
            <a:ext cx="7542839" cy="31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A5F0E-2BFD-4C13-B6A2-C593BA8B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 AS (::)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4AE4-CE7D-4CEA-BCF5-D93EE5E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You also can use the double colon :: to cast a timestamp as date or time without time zone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Result - 2020-04-06 13:21:24.225826-04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-- SELECT NOW() :: DATE;</a:t>
            </a:r>
          </a:p>
          <a:p>
            <a:pPr marL="0" indent="0">
              <a:buNone/>
            </a:pPr>
            <a:r>
              <a:rPr lang="en-US" sz="1800" dirty="0"/>
              <a:t> "2020-04-22“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-- SELECT NOW() :: TIME;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"11:49:15.241234"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3311B-C419-4F09-A0AC-E75CCD1B2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4" r="2" b="143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1B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E68D9A-86E1-4C0E-BBF2-8769D05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6313655" cy="5696020"/>
          </a:xfrm>
          <a:custGeom>
            <a:avLst/>
            <a:gdLst>
              <a:gd name="connsiteX0" fmla="*/ 0 w 6313655"/>
              <a:gd name="connsiteY0" fmla="*/ 0 h 5696020"/>
              <a:gd name="connsiteX1" fmla="*/ 6313655 w 6313655"/>
              <a:gd name="connsiteY1" fmla="*/ 0 h 5696020"/>
              <a:gd name="connsiteX2" fmla="*/ 3550375 w 6313655"/>
              <a:gd name="connsiteY2" fmla="*/ 5696020 h 5696020"/>
              <a:gd name="connsiteX3" fmla="*/ 0 w 6313655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655" h="5696020">
                <a:moveTo>
                  <a:pt x="0" y="0"/>
                </a:moveTo>
                <a:lnTo>
                  <a:pt x="6313655" y="0"/>
                </a:lnTo>
                <a:lnTo>
                  <a:pt x="3550375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4E64B-9C02-4BD2-80EE-BD66BB7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3805518" cy="289262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7DE-ECD7-4855-8EE8-1CCDD27C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655" y="926351"/>
            <a:ext cx="5040144" cy="5091953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age() function accepts two TIMESTAMP values. It subtracts the second argument from the first one and returns an interval as the result.</a:t>
            </a:r>
          </a:p>
          <a:p>
            <a:r>
              <a:rPr lang="en-US" sz="2000">
                <a:solidFill>
                  <a:schemeClr val="bg1"/>
                </a:solidFill>
              </a:rPr>
              <a:t>age([timestamp value],timestamp value)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If you want to take the current date as the first argument, you can use the following form of the age() function:</a:t>
            </a:r>
          </a:p>
          <a:p>
            <a:r>
              <a:rPr lang="en-US" sz="2000">
                <a:solidFill>
                  <a:schemeClr val="bg1"/>
                </a:solidFill>
              </a:rPr>
              <a:t>age(timestamp)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25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832D8-0303-4154-9D4C-D5D1FC18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Odd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2484-6A27-4E5D-A38E-7D9A98A8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/>
              <a:t>When the age() function takes two arguments they are written in as strings</a:t>
            </a:r>
          </a:p>
          <a:p>
            <a:r>
              <a:rPr lang="en-US" sz="1700"/>
              <a:t>When the age() function takes one argument the word “timestamp” must be written before the timestamp input </a:t>
            </a:r>
          </a:p>
          <a:p>
            <a:r>
              <a:rPr lang="en-US" sz="1700"/>
              <a:t>Ex: SELECT AGE(timestamp '2000-01-01');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E0789-901C-4989-8FB2-3CBC93A1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1328737"/>
            <a:ext cx="754414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49C8-1C01-4DC6-95C1-5C3DD4BD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Super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9E84-52F8-4440-9B18-D8208E8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How old are your customers?</a:t>
            </a:r>
          </a:p>
          <a:p>
            <a:r>
              <a:rPr lang="en-US" sz="2000" dirty="0"/>
              <a:t>How long do your products last?</a:t>
            </a:r>
          </a:p>
          <a:p>
            <a:r>
              <a:rPr lang="en-US" sz="2000" dirty="0"/>
              <a:t>Suppose, you want to get the top 5 rentals that have the longest durations, you can use the age() function to calculate it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0FEEA-FC76-4F5F-8E08-C5E5B83C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74" y="672739"/>
            <a:ext cx="7544326" cy="55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</p:txBody>
      </p:sp>
    </p:spTree>
    <p:extLst>
      <p:ext uri="{BB962C8B-B14F-4D97-AF65-F5344CB8AC3E}">
        <p14:creationId xmlns:p14="http://schemas.microsoft.com/office/powerpoint/2010/main" val="986528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D260-7E94-43BB-BA4C-050E93C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date_part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B6BF-E4C3-4BF4-8A06-291AEFF8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date_part</a:t>
            </a:r>
            <a:r>
              <a:rPr lang="en-US" dirty="0"/>
              <a:t>() function extracts a subfield from a date or time value. </a:t>
            </a:r>
          </a:p>
          <a:p>
            <a:r>
              <a:rPr lang="en-US" dirty="0" err="1"/>
              <a:t>date_part</a:t>
            </a:r>
            <a:r>
              <a:rPr lang="en-US" dirty="0"/>
              <a:t>(</a:t>
            </a:r>
            <a:r>
              <a:rPr lang="en-US" dirty="0" err="1"/>
              <a:t>field,source</a:t>
            </a:r>
            <a:r>
              <a:rPr lang="en-US" dirty="0"/>
              <a:t>)</a:t>
            </a:r>
          </a:p>
          <a:p>
            <a:r>
              <a:rPr lang="en-US" dirty="0"/>
              <a:t>The field is an identifier that determines what </a:t>
            </a:r>
            <a:r>
              <a:rPr lang="en-US" b="1" dirty="0"/>
              <a:t>field</a:t>
            </a:r>
            <a:r>
              <a:rPr lang="en-US" dirty="0"/>
              <a:t> to extract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r>
              <a:rPr lang="en-US" dirty="0"/>
              <a:t>The source is a value of type TIMESTAMP or INTERVAL. If you pass a DATE value, the function will cast it to a TIMESTAMP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9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DATE_PART(field,source)</a:t>
            </a:r>
            <a:br>
              <a:rPr lang="en-US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38201" y="980083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  <a:p>
            <a:pPr marL="342900" indent="-342900">
              <a:buAutoNum type="arabicParenR"/>
            </a:pPr>
            <a:r>
              <a:rPr lang="en-US"/>
              <a:t>The field is an identifier that determines what field to </a:t>
            </a:r>
            <a:r>
              <a:rPr lang="en-US" b="1"/>
              <a:t>extract</a:t>
            </a:r>
            <a:r>
              <a:rPr lang="en-US"/>
              <a:t> from the source, full list on </a:t>
            </a:r>
            <a:r>
              <a:rPr lang="en-US" b="1"/>
              <a:t>slide 9</a:t>
            </a:r>
            <a:r>
              <a:rPr lang="en-US"/>
              <a:t>. </a:t>
            </a:r>
          </a:p>
          <a:p>
            <a:pPr marL="342900" indent="-342900">
              <a:buAutoNum type="arabicParenR"/>
            </a:pPr>
            <a:r>
              <a:rPr lang="en-US"/>
              <a:t>The source is a value of type TIMESTAMP or INTERVAL. If you pass a DATE value, the function will cast it to a TIMESTAMP value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4E11A-783B-4DBF-A651-13A3F941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DATE YYYY-MM-DD 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AA97-126D-498B-ACE9-2C9D9DC9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lang="en-US" sz="22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International Organization for Standardization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(ISO) date format is a standard way to express a numeric calendar date that eliminates ambiguity. 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8601 provides a standard cross-national approach that says: A general-to-specific approach, forming a date that is easier to process - thus, the year first, followed by month, then day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each separated by a hyphen ("-")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less than 10 preceded by a leading zero</a:t>
            </a:r>
          </a:p>
        </p:txBody>
      </p:sp>
    </p:spTree>
    <p:extLst>
      <p:ext uri="{BB962C8B-B14F-4D97-AF65-F5344CB8AC3E}">
        <p14:creationId xmlns:p14="http://schemas.microsoft.com/office/powerpoint/2010/main" val="5360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A3D4E-DC42-4EE6-8758-8C7625F4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date_part() is full of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3473-EB77-4BD3-A4FA-A75F5FB6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Create many fields out  of one</a:t>
            </a:r>
          </a:p>
          <a:p>
            <a:r>
              <a:rPr lang="en-US" sz="2000"/>
              <a:t>Speed up or simplify calculations of intervals</a:t>
            </a:r>
          </a:p>
          <a:p>
            <a:r>
              <a:rPr lang="en-US" sz="2000"/>
              <a:t>Allow for better readibility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7D80A-2B62-46FA-BC86-14FE338E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646642"/>
            <a:ext cx="7545379" cy="55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date_trunc</a:t>
            </a:r>
            <a:r>
              <a:rPr lang="en-US" dirty="0"/>
              <a:t>('</a:t>
            </a:r>
            <a:r>
              <a:rPr lang="en-US" dirty="0" err="1"/>
              <a:t>datepart</a:t>
            </a:r>
            <a:r>
              <a:rPr lang="en-US" dirty="0"/>
              <a:t>', field)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67054" y="1506895"/>
            <a:ext cx="10515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Truncates a timestamp or interval to a specified level of precision.</a:t>
            </a:r>
          </a:p>
          <a:p>
            <a:pPr marL="342900" indent="-342900">
              <a:buAutoNum type="arabicParenR"/>
            </a:pPr>
            <a:r>
              <a:rPr lang="en-US" dirty="0"/>
              <a:t>The field is an identifier that determines what </a:t>
            </a:r>
            <a:r>
              <a:rPr lang="en-US" b="1" dirty="0"/>
              <a:t>field</a:t>
            </a:r>
            <a:r>
              <a:rPr lang="en-US" dirty="0"/>
              <a:t> to extract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pPr marL="342900" indent="-342900">
              <a:buAutoNum type="arabicParenR"/>
            </a:pPr>
            <a:r>
              <a:rPr lang="en-US" dirty="0"/>
              <a:t>The </a:t>
            </a:r>
            <a:r>
              <a:rPr lang="en-US" dirty="0" err="1"/>
              <a:t>datepart</a:t>
            </a:r>
            <a:r>
              <a:rPr lang="en-US" dirty="0"/>
              <a:t> argument is the level of precision used to truncate the field, which can be one of the following: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B0A77-1911-4ABD-A875-69A7C356BF3A}"/>
              </a:ext>
            </a:extLst>
          </p:cNvPr>
          <p:cNvSpPr txBox="1"/>
          <p:nvPr/>
        </p:nvSpPr>
        <p:spPr>
          <a:xfrm>
            <a:off x="2791460" y="3815219"/>
            <a:ext cx="3108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millennium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BCEB1-1503-436F-BAC1-60A60EF6B094}"/>
              </a:ext>
            </a:extLst>
          </p:cNvPr>
          <p:cNvSpPr txBox="1"/>
          <p:nvPr/>
        </p:nvSpPr>
        <p:spPr>
          <a:xfrm>
            <a:off x="7282182" y="3815219"/>
            <a:ext cx="258917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microseconds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1365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9E8DD-4D6B-4595-B149-F56CC68E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3290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0D359-4181-47A7-8B43-5462DF03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87543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49C8-1C01-4DC6-95C1-5C3DD4BD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Super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9E84-52F8-4440-9B18-D8208E8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How many rentals were made in given, month, year or hour?</a:t>
            </a:r>
          </a:p>
          <a:p>
            <a:r>
              <a:rPr lang="en-US" sz="2000" dirty="0"/>
              <a:t>Find out with DATE_TRUNC()!</a:t>
            </a:r>
          </a:p>
          <a:p>
            <a:r>
              <a:rPr lang="en-US" sz="2000" dirty="0"/>
              <a:t>Great for time- based accounting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C31C1-DF0A-470E-B16D-E33B06E8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578697"/>
            <a:ext cx="7541089" cy="57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50967"/>
              </p:ext>
            </p:extLst>
          </p:nvPr>
        </p:nvGraphicFramePr>
        <p:xfrm>
          <a:off x="1031563" y="511842"/>
          <a:ext cx="10128868" cy="4482341"/>
        </p:xfrm>
        <a:graphic>
          <a:graphicData uri="http://schemas.openxmlformats.org/drawingml/2006/table">
            <a:tbl>
              <a:tblPr/>
              <a:tblGrid>
                <a:gridCol w="2137765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2592279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457138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75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 (no time zone)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4921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886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(no time of day)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5874897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day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9790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0383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00:00:00+1459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24:00:00-1459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8544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4C4C23-FC31-41D8-9EF5-679A3443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67740"/>
            <a:ext cx="10128867" cy="156966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the brackets [] denote optional statements that can be used to modify the timestamp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specifies the number of fractional digits retained in the seconds field.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allowed range of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from 0 to 6, precision can vary from seconds to microseconds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presence or absence of time zones in the time doesn’t change storage size</a:t>
            </a:r>
          </a:p>
        </p:txBody>
      </p:sp>
    </p:spTree>
    <p:extLst>
      <p:ext uri="{BB962C8B-B14F-4D97-AF65-F5344CB8AC3E}">
        <p14:creationId xmlns:p14="http://schemas.microsoft.com/office/powerpoint/2010/main" val="89667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71A7E-B218-4239-963D-2A45317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Interval is a data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ED0F-8641-4E9D-9A5F-45F08E8FB521}"/>
              </a:ext>
            </a:extLst>
          </p:cNvPr>
          <p:cNvSpPr txBox="1"/>
          <p:nvPr/>
        </p:nvSpPr>
        <p:spPr>
          <a:xfrm>
            <a:off x="6096000" y="2321106"/>
            <a:ext cx="5737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implements an </a:t>
            </a:r>
            <a:r>
              <a:rPr lang="en-US" i="1" dirty="0"/>
              <a:t>interval</a:t>
            </a:r>
            <a:r>
              <a:rPr lang="en-US" dirty="0"/>
              <a:t> data type along with the </a:t>
            </a:r>
            <a:r>
              <a:rPr lang="en-US" i="1" dirty="0"/>
              <a:t>time</a:t>
            </a:r>
            <a:r>
              <a:rPr lang="en-US" dirty="0"/>
              <a:t>, </a:t>
            </a:r>
            <a:r>
              <a:rPr lang="en-US" i="1" dirty="0"/>
              <a:t>date</a:t>
            </a:r>
            <a:r>
              <a:rPr lang="en-US" dirty="0"/>
              <a:t> and </a:t>
            </a:r>
            <a:r>
              <a:rPr lang="en-US" i="1" dirty="0" err="1"/>
              <a:t>timestamptz</a:t>
            </a:r>
            <a:r>
              <a:rPr lang="en-US" dirty="0"/>
              <a:t> 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 </a:t>
            </a:r>
            <a:r>
              <a:rPr lang="en-US" i="1" dirty="0"/>
              <a:t>interval</a:t>
            </a:r>
            <a:r>
              <a:rPr lang="en-US" dirty="0"/>
              <a:t> describes a duration, like a month or two weeks, or even a millisecond.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6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DDE8D-90B1-4407-B948-82D0F7D1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Intervals can be treated like other data types for calculations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2148C-D3C6-44BB-B0B4-8E68F17C5FC6}"/>
              </a:ext>
            </a:extLst>
          </p:cNvPr>
          <p:cNvSpPr txBox="1"/>
          <p:nvPr/>
        </p:nvSpPr>
        <p:spPr>
          <a:xfrm>
            <a:off x="643468" y="3943350"/>
            <a:ext cx="3363974" cy="211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Intervals can be subtracted, added or multiplied like many other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2E762-4204-46EF-84B9-0808A345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9" y="1775339"/>
            <a:ext cx="7541091" cy="33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8919"/>
              </p:ext>
            </p:extLst>
          </p:nvPr>
        </p:nvGraphicFramePr>
        <p:xfrm>
          <a:off x="1031566" y="532662"/>
          <a:ext cx="10128868" cy="1003488"/>
        </p:xfrm>
        <a:graphic>
          <a:graphicData uri="http://schemas.openxmlformats.org/drawingml/2006/table">
            <a:tbl>
              <a:tblPr/>
              <a:tblGrid>
                <a:gridCol w="1782656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637272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579048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58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8DD75B-0DB3-4236-896F-1099C4DA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6" y="1536150"/>
            <a:ext cx="10128868" cy="49244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has an additional option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which is to restrict the set of stored fields by writing one of these phrases: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TO 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 TO SECOND</a:t>
            </a:r>
          </a:p>
          <a:p>
            <a:pPr lvl="0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[fields]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specified, the fields must include SECOND, since the precision applies only to the seconds.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348D5B-BF0D-49B8-A030-84BB21C7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72028"/>
              </p:ext>
            </p:extLst>
          </p:nvPr>
        </p:nvGraphicFramePr>
        <p:xfrm>
          <a:off x="643466" y="428655"/>
          <a:ext cx="10905067" cy="55949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0435">
                  <a:extLst>
                    <a:ext uri="{9D8B030D-6E8A-4147-A177-3AD203B41FA5}">
                      <a16:colId xmlns:a16="http://schemas.microsoft.com/office/drawing/2014/main" val="577318838"/>
                    </a:ext>
                  </a:extLst>
                </a:gridCol>
                <a:gridCol w="5720098">
                  <a:extLst>
                    <a:ext uri="{9D8B030D-6E8A-4147-A177-3AD203B41FA5}">
                      <a16:colId xmlns:a16="http://schemas.microsoft.com/office/drawing/2014/main" val="3221101755"/>
                    </a:ext>
                  </a:extLst>
                </a:gridCol>
                <a:gridCol w="3674534">
                  <a:extLst>
                    <a:ext uri="{9D8B030D-6E8A-4147-A177-3AD203B41FA5}">
                      <a16:colId xmlns:a16="http://schemas.microsoft.com/office/drawing/2014/main" val="532163988"/>
                    </a:ext>
                  </a:extLst>
                </a:gridCol>
              </a:tblGrid>
              <a:tr h="23396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Field Value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TIMESTAMP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Interval</a:t>
                      </a:r>
                    </a:p>
                  </a:txBody>
                  <a:tcPr marL="17433" marR="17433" marT="8716" marB="8716" anchor="ctr"/>
                </a:tc>
                <a:extLst>
                  <a:ext uri="{0D108BD9-81ED-4DB2-BD59-A6C34878D82A}">
                    <a16:rowId xmlns:a16="http://schemas.microsoft.com/office/drawing/2014/main" val="361594832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centuries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1275328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the month (1-31)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days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1165100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DECADE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decade that is the year divided by 10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3599613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week Sunday (0) to Saturday (6)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6139144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year that ranges from 1 to 366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35876365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EPOCH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seconds since 1970-01-01 00:00:00 UTC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total number of seconds in the interval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08076859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hour (0-23)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hours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76122333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ISODOW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 of week based on ISO 8601 Monday (1) to Sunday (7)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6878640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ISOYEAR*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 8601 week number of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96195894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MICROSECONDS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17461754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millennium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217737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MILLISECONDS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347335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(0-59)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minutes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748301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MONTH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Month, 1-12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months, modulo (0-11)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43986336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quarters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54754825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seconds in given minute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021393123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timezone</a:t>
                      </a:r>
                      <a:r>
                        <a:rPr lang="en-US" sz="1200" dirty="0">
                          <a:effectLst/>
                        </a:rPr>
                        <a:t> offset from UTC, measured in 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29219258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hour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6598305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28414777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WEEK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the ISO 8601 week-numbering week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02668172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Same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022873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77241C-BB41-40F3-8E6E-3F02CED0F180}"/>
              </a:ext>
            </a:extLst>
          </p:cNvPr>
          <p:cNvSpPr txBox="1"/>
          <p:nvPr/>
        </p:nvSpPr>
        <p:spPr>
          <a:xfrm>
            <a:off x="643466" y="6187440"/>
            <a:ext cx="7725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ISOYEAR* -&gt; An </a:t>
            </a:r>
            <a:r>
              <a:rPr lang="en-US" sz="1000" b="1" dirty="0"/>
              <a:t>ISO</a:t>
            </a:r>
            <a:r>
              <a:rPr lang="en-US" sz="1000" dirty="0"/>
              <a:t> week-numbering </a:t>
            </a:r>
            <a:r>
              <a:rPr lang="en-US" sz="1000" b="1" dirty="0"/>
              <a:t>year</a:t>
            </a:r>
            <a:r>
              <a:rPr lang="en-US" sz="1000" dirty="0"/>
              <a:t> (also called </a:t>
            </a:r>
            <a:r>
              <a:rPr lang="en-US" sz="1000" b="1" dirty="0"/>
              <a:t>ISO year</a:t>
            </a:r>
            <a:r>
              <a:rPr lang="en-US" sz="1000" dirty="0"/>
              <a:t> informally) has 52 or 53 full weeks. </a:t>
            </a:r>
          </a:p>
          <a:p>
            <a:r>
              <a:rPr lang="en-US" sz="1000" dirty="0"/>
              <a:t>That is 364 or 371 days instead of the usual 365 or 366 days.</a:t>
            </a:r>
          </a:p>
          <a:p>
            <a:r>
              <a:rPr lang="en-US" sz="1000" dirty="0"/>
              <a:t>The extra week is sometimes referred to as a leap week, although </a:t>
            </a:r>
            <a:r>
              <a:rPr lang="en-US" sz="1000" b="1" dirty="0"/>
              <a:t>ISO</a:t>
            </a:r>
            <a:r>
              <a:rPr lang="en-US" sz="1000" dirty="0"/>
              <a:t> 8601 does not use this term</a:t>
            </a:r>
          </a:p>
        </p:txBody>
      </p:sp>
    </p:spTree>
    <p:extLst>
      <p:ext uri="{BB962C8B-B14F-4D97-AF65-F5344CB8AC3E}">
        <p14:creationId xmlns:p14="http://schemas.microsoft.com/office/powerpoint/2010/main" val="174998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2362</Words>
  <Application>Microsoft Office PowerPoint</Application>
  <PresentationFormat>Widescreen</PresentationFormat>
  <Paragraphs>338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Gill Sans MT</vt:lpstr>
      <vt:lpstr>inherit</vt:lpstr>
      <vt:lpstr>Office Theme</vt:lpstr>
      <vt:lpstr>PostgreSQL   Times and Dates </vt:lpstr>
      <vt:lpstr>PowerPoint Presentation</vt:lpstr>
      <vt:lpstr>Outline </vt:lpstr>
      <vt:lpstr>DATE YYYY-MM-DD IOS</vt:lpstr>
      <vt:lpstr>PowerPoint Presentation</vt:lpstr>
      <vt:lpstr>Interval is a data type</vt:lpstr>
      <vt:lpstr>Intervals can be treated like other data types for calculations</vt:lpstr>
      <vt:lpstr>PowerPoint Presentation</vt:lpstr>
      <vt:lpstr>PowerPoint Presentation</vt:lpstr>
      <vt:lpstr>Strange but true</vt:lpstr>
      <vt:lpstr>PowerPoint Presentation</vt:lpstr>
      <vt:lpstr>PowerPoint Presentation</vt:lpstr>
      <vt:lpstr>What’s in a timestamp?</vt:lpstr>
      <vt:lpstr>Why was this important?</vt:lpstr>
      <vt:lpstr>Time zones are weird</vt:lpstr>
      <vt:lpstr>Time zones are modern</vt:lpstr>
      <vt:lpstr>Time Zones are affected by DLS</vt:lpstr>
      <vt:lpstr>Time zones are political</vt:lpstr>
      <vt:lpstr>What’s in a timestamp again?</vt:lpstr>
      <vt:lpstr>Make it so (within query)</vt:lpstr>
      <vt:lpstr>PowerPoint Presentation</vt:lpstr>
      <vt:lpstr>PowerPoint Presentation</vt:lpstr>
      <vt:lpstr>Huge caveat [ timezone text ]</vt:lpstr>
      <vt:lpstr>What time is it? (timestamp)</vt:lpstr>
      <vt:lpstr>A timestamp by any other name</vt:lpstr>
      <vt:lpstr>PowerPoint Presentation</vt:lpstr>
      <vt:lpstr>PowerPoint Presentation</vt:lpstr>
      <vt:lpstr>What time is it?</vt:lpstr>
      <vt:lpstr>What time is it?</vt:lpstr>
      <vt:lpstr>Just select the amount of information you need</vt:lpstr>
      <vt:lpstr>PowerPoint Presentation</vt:lpstr>
      <vt:lpstr>TIMESTAMP  CAST AS (::)</vt:lpstr>
      <vt:lpstr>Age and interval</vt:lpstr>
      <vt:lpstr>age()</vt:lpstr>
      <vt:lpstr>Odd detail</vt:lpstr>
      <vt:lpstr>Super Useful</vt:lpstr>
      <vt:lpstr>Edit selection</vt:lpstr>
      <vt:lpstr>date_part()</vt:lpstr>
      <vt:lpstr>DATE_PART(field,source) </vt:lpstr>
      <vt:lpstr>date_part() is full of possibilities</vt:lpstr>
      <vt:lpstr>date_trunc('datepart', field) </vt:lpstr>
      <vt:lpstr>EXAMPLES</vt:lpstr>
      <vt:lpstr>Super Useful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  Times and Dates </dc:title>
  <dc:creator>Vadim Acosta</dc:creator>
  <cp:lastModifiedBy>Vadim Acosta</cp:lastModifiedBy>
  <cp:revision>5</cp:revision>
  <dcterms:created xsi:type="dcterms:W3CDTF">2020-04-22T18:54:13Z</dcterms:created>
  <dcterms:modified xsi:type="dcterms:W3CDTF">2020-04-22T19:03:46Z</dcterms:modified>
</cp:coreProperties>
</file>