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8" r:id="rId5"/>
    <p:sldId id="291" r:id="rId6"/>
    <p:sldId id="306" r:id="rId7"/>
    <p:sldId id="307" r:id="rId8"/>
    <p:sldId id="282" r:id="rId9"/>
    <p:sldId id="305" r:id="rId10"/>
    <p:sldId id="304" r:id="rId11"/>
    <p:sldId id="302" r:id="rId12"/>
    <p:sldId id="301" r:id="rId13"/>
    <p:sldId id="300" r:id="rId14"/>
    <p:sldId id="298" r:id="rId15"/>
    <p:sldId id="299" r:id="rId16"/>
    <p:sldId id="281" r:id="rId17"/>
    <p:sldId id="280" r:id="rId18"/>
    <p:sldId id="266" r:id="rId19"/>
    <p:sldId id="274" r:id="rId20"/>
    <p:sldId id="267" r:id="rId21"/>
    <p:sldId id="268" r:id="rId22"/>
    <p:sldId id="272" r:id="rId23"/>
    <p:sldId id="289" r:id="rId24"/>
    <p:sldId id="297" r:id="rId25"/>
    <p:sldId id="288" r:id="rId26"/>
    <p:sldId id="290" r:id="rId27"/>
    <p:sldId id="273" r:id="rId28"/>
    <p:sldId id="263" r:id="rId29"/>
    <p:sldId id="264" r:id="rId30"/>
    <p:sldId id="265" r:id="rId31"/>
    <p:sldId id="277" r:id="rId32"/>
    <p:sldId id="259" r:id="rId33"/>
    <p:sldId id="269" r:id="rId34"/>
    <p:sldId id="270" r:id="rId35"/>
    <p:sldId id="275" r:id="rId36"/>
    <p:sldId id="276" r:id="rId37"/>
    <p:sldId id="260" r:id="rId38"/>
    <p:sldId id="261" r:id="rId39"/>
    <p:sldId id="284" r:id="rId40"/>
    <p:sldId id="283" r:id="rId41"/>
    <p:sldId id="285" r:id="rId42"/>
    <p:sldId id="292" r:id="rId43"/>
    <p:sldId id="293" r:id="rId44"/>
    <p:sldId id="294" r:id="rId45"/>
    <p:sldId id="295" r:id="rId46"/>
    <p:sldId id="296" r:id="rId47"/>
    <p:sldId id="28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4651-C74F-4832-8E7E-7115C03AA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0CDE9-CF3F-4926-8352-DAA862A7B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57B5-4AE4-4AD9-B6F8-3064262C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F733E-EF4D-4BA5-9926-B9A3A099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3E97-3A8E-4AE8-A543-5236F0C8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C5AE-4398-4173-9BE2-5E3CD061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5275C-BC35-4BD1-8AA2-5BB0CE375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EE91-9C23-45C9-9841-F83F6898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A1CC-D5CB-448D-8EBF-F957E179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031B-E02D-441D-AEA4-93403D55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48A69-57A6-4BB1-B1D1-1C354C82B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A7701-D03D-46B8-8B00-809EBF98F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B644-2497-4DB9-9B64-78CD9D72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8090-61A5-42C4-B5CB-4FFAE589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FD51-4648-4143-AB40-4F154717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7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96F2-6DEA-4F62-93C2-F93CDBC8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4B9F-43F7-4B22-9C00-4AC2F5302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543F-8FAB-4486-B2F7-855E7269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8AFB-1C0D-41E6-8505-05D9D5D8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1737-FF37-43B1-A35A-862A1964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EF5F-5ABC-4E4C-B5C5-FD0496C3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90F84-7035-41C0-B71D-B64AE839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D5C4-A01D-4B12-8AB1-0613B648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F739D-3588-4D24-8E1F-A02DF749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87952-EA9B-49AB-85B1-18EFFA60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CD5B-8D2E-4144-B662-394EE066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6E84-0416-4412-8602-CD8E2E676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7487B-10E1-42FE-A794-EE7FD3A16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C1C33-F470-48B8-8830-496D83B3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BAA58-CCCA-4BE0-BEB0-EFC2B71C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810AB-3774-4354-9101-E8BEA7E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F31-760C-401D-A7E2-431A7AD0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AB953-9231-4891-BC2F-FECEBE60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99BBA-B675-418D-B0F4-BADB9A85E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76BD6-3146-43FA-96CA-AADDFD702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A23E6-618A-4BD6-B0CD-60DCAA544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86835-926C-4ECC-9E42-42E0F8E3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3D17A-C5FB-4CFC-BE93-E083FC18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78ABE-A1E0-4516-B991-ACF46559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2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7FB5-012F-45E4-8BD0-0E114AE1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7AB48-71FF-43C6-A3E1-00EB8781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168F4-DA08-4E67-8AE9-EF7FD9AB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63C23-CDE7-4495-9CC0-FC6C99A2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9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CC0EA-516A-4477-B9B3-479BA58E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098D6-1ACB-4D7E-9F36-286A449A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A668-4965-4AEA-BDF6-05B5FF9D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7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5F45-BA5D-4E0F-AC99-D7A4921C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F80D-036B-49A1-AC72-E60C485C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C9E4E-D71D-4347-B57A-316E82FD9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A33D2-B3EB-47D8-89E2-957F9017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AD9BB-3D8A-44C9-9970-7F76E2FE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DA255-BF20-44F5-88EB-4E9AB1F8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D1A-0528-40B6-855C-39768936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9257B-14C4-42BF-B0F0-05BC1E71C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07414-6D2F-46E9-A657-BB6540E5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A09E2-050C-453F-987A-85C2460E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CE59-38D4-45E4-AB46-7030959C2F5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C53D2-ABC0-42D1-968A-EEB6945F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196CF-644A-4440-BF08-20495BAE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786C6-AB0E-4FCC-A264-1F067185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FB8CF-8DD3-4695-98E3-C15FAD5A9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3C33-EBC5-466A-AEA0-4E364A628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CE59-38D4-45E4-AB46-7030959C2F5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8E18-995F-4DF2-991C-BD3C7C58B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FC5F-2DA6-4C26-8F37-C19717597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B21B-09CB-4B2E-8990-5DCB6116D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meanddate.com/time/zones/edt" TargetMode="External"/><Relationship Id="rId2" Type="http://schemas.openxmlformats.org/officeDocument/2006/relationships/hyperlink" Target="https://www.timeanddate.com/time/zones/e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2/datatype-datetime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datacenter.techtarget.com/definition/IS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tapoueh.org/blog/2018/04/postgresql-data-types-date-timestamp-and-time-zone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DE41-06A8-4C32-B424-3F2180E8F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Times and Dates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DD62A-6154-4E98-83D2-FF3A72DD4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Vadim Acosta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8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1428-A827-4FFD-B2FF-9D03A77A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7" y="-1111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Time zones are political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24D96-F5D0-45F0-A071-89E36DF3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7" y="4840404"/>
            <a:ext cx="10515600" cy="7031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9E925B-419D-4350-AA53-5B907B76A1F5}"/>
              </a:ext>
            </a:extLst>
          </p:cNvPr>
          <p:cNvSpPr txBox="1"/>
          <p:nvPr/>
        </p:nvSpPr>
        <p:spPr>
          <a:xfrm>
            <a:off x="838200" y="5267325"/>
            <a:ext cx="10515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Russia has 11 time zones, while China, has just a single zone. When the Communist Party came to power in 1949 the government required the entire country to operate on Beijing Standard Time for the sake of national unity</a:t>
            </a:r>
          </a:p>
          <a:p>
            <a:endParaRPr lang="en-US" b="1" cap="all" dirty="0"/>
          </a:p>
          <a:p>
            <a:br>
              <a:rPr lang="en-US" b="1" cap="all" dirty="0"/>
            </a:b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93F8F22-F1D6-46DC-8785-B80C0E88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500" y="1028700"/>
            <a:ext cx="6380994" cy="367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08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154F-14FD-4A26-B01B-8707DD42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timestamp by any other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EB21-112E-4AA0-8DA4-69B1FADC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1674"/>
            <a:ext cx="10515600" cy="3105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NOW() = CURRENT_TIMESTAMP = </a:t>
            </a:r>
          </a:p>
          <a:p>
            <a:pPr marL="0" indent="0">
              <a:buNone/>
            </a:pPr>
            <a:r>
              <a:rPr lang="en-US" dirty="0"/>
              <a:t>= TRANSCACTION_TIMESTAMP() = STATEMENT_TIMESTAMP()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dirty="0"/>
              <a:t>The above clauses return a full timestamp at the </a:t>
            </a:r>
            <a:r>
              <a:rPr lang="en-US" b="1" dirty="0"/>
              <a:t>start of the query</a:t>
            </a:r>
            <a:r>
              <a:rPr lang="en-US" dirty="0"/>
              <a:t>; date, time and time zone</a:t>
            </a:r>
          </a:p>
          <a:p>
            <a:r>
              <a:rPr lang="en-US" dirty="0"/>
              <a:t>They are functionally the same but allow for context specific naming conventions to improve readability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9C0B2-CE4D-4100-AACA-0CC4D5FF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465"/>
            <a:ext cx="10515600" cy="7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9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CEEAA-EA19-4D86-96BE-3210A993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39842"/>
            <a:ext cx="10077449" cy="15517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AD70-887B-49FC-9FDE-EAAF2D1A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4352925"/>
            <a:ext cx="10077450" cy="2286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NOW() </a:t>
            </a:r>
            <a:r>
              <a:rPr lang="en-US" sz="2000" dirty="0">
                <a:solidFill>
                  <a:schemeClr val="bg1"/>
                </a:solidFill>
              </a:rPr>
              <a:t>returns a full timestamp at the </a:t>
            </a:r>
            <a:r>
              <a:rPr lang="en-US" sz="2000" b="1" dirty="0">
                <a:solidFill>
                  <a:schemeClr val="bg1"/>
                </a:solidFill>
              </a:rPr>
              <a:t>start of the query</a:t>
            </a:r>
            <a:r>
              <a:rPr lang="en-US" sz="2000" dirty="0">
                <a:solidFill>
                  <a:schemeClr val="bg1"/>
                </a:solidFill>
              </a:rPr>
              <a:t>; date, time and time zone. </a:t>
            </a:r>
            <a:r>
              <a:rPr lang="en-US" sz="2000" b="1" dirty="0">
                <a:solidFill>
                  <a:schemeClr val="bg1"/>
                </a:solidFill>
              </a:rPr>
              <a:t>NOW()</a:t>
            </a:r>
            <a:r>
              <a:rPr lang="en-US" sz="2000" dirty="0">
                <a:solidFill>
                  <a:schemeClr val="bg1"/>
                </a:solidFill>
              </a:rPr>
              <a:t> is </a:t>
            </a:r>
            <a:r>
              <a:rPr lang="en-US" sz="2000" b="1" dirty="0">
                <a:solidFill>
                  <a:schemeClr val="bg1"/>
                </a:solidFill>
              </a:rPr>
              <a:t>STABLE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CLOCK_TIMESTAMP() </a:t>
            </a:r>
            <a:r>
              <a:rPr lang="en-US" sz="2000" dirty="0">
                <a:solidFill>
                  <a:schemeClr val="bg1"/>
                </a:solidFill>
              </a:rPr>
              <a:t>returns a full timestamp at the point that the clause is processed; date, time and time zone. </a:t>
            </a:r>
            <a:r>
              <a:rPr lang="en-US" sz="2000" b="1" dirty="0">
                <a:solidFill>
                  <a:schemeClr val="bg1"/>
                </a:solidFill>
              </a:rPr>
              <a:t>CLOCK_TIMESTAMP() is VOLATILE</a:t>
            </a:r>
            <a:r>
              <a:rPr lang="en-US" sz="2000" dirty="0">
                <a:solidFill>
                  <a:schemeClr val="bg1"/>
                </a:solidFill>
              </a:rPr>
              <a:t>. The difference may be significant.</a:t>
            </a:r>
          </a:p>
        </p:txBody>
      </p:sp>
    </p:spTree>
    <p:extLst>
      <p:ext uri="{BB962C8B-B14F-4D97-AF65-F5344CB8AC3E}">
        <p14:creationId xmlns:p14="http://schemas.microsoft.com/office/powerpoint/2010/main" val="283181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9F0D-9FF2-47E7-8302-19D25FD9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2140576"/>
            <a:ext cx="4199138" cy="2996235"/>
          </a:xfrm>
        </p:spPr>
        <p:txBody>
          <a:bodyPr>
            <a:normAutofit/>
          </a:bodyPr>
          <a:lstStyle/>
          <a:p>
            <a:r>
              <a:rPr lang="en-US" sz="1600" b="1" dirty="0"/>
              <a:t>STABLE</a:t>
            </a:r>
            <a:r>
              <a:rPr lang="en-US" sz="1600" dirty="0"/>
              <a:t> functions cannot modify the database and is guaranteed to return the same results given the same arguments for all rows within a single </a:t>
            </a:r>
            <a:r>
              <a:rPr lang="en-US" sz="1600" b="1" dirty="0"/>
              <a:t>statement</a:t>
            </a:r>
            <a:endParaRPr lang="en-US" sz="1600" dirty="0"/>
          </a:p>
          <a:p>
            <a:r>
              <a:rPr lang="en-US" sz="1600" b="1" dirty="0"/>
              <a:t>VOLATILE</a:t>
            </a:r>
            <a:r>
              <a:rPr lang="en-US" sz="1600" dirty="0"/>
              <a:t> functions can do anything, including modifying the database. It can return different results on successive calls with the same arguments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2D984-0513-4B03-95CD-A4C3D966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140576"/>
            <a:ext cx="7537704" cy="29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95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ABD9-CF48-4639-B49A-FDC3A57F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it apart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E97D-B94E-46A6-AFC3-864BA732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85AB-E998-4E58-B0CB-E6B19FC7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back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66D0-3036-41E2-A3D7-F48A20717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0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1A33F6-EE00-4A7F-9800-3B484D9E5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19527"/>
              </p:ext>
            </p:extLst>
          </p:nvPr>
        </p:nvGraphicFramePr>
        <p:xfrm>
          <a:off x="66675" y="657225"/>
          <a:ext cx="12039600" cy="5602830"/>
        </p:xfrm>
        <a:graphic>
          <a:graphicData uri="http://schemas.openxmlformats.org/drawingml/2006/table">
            <a:tbl>
              <a:tblPr/>
              <a:tblGrid>
                <a:gridCol w="2407920">
                  <a:extLst>
                    <a:ext uri="{9D8B030D-6E8A-4147-A177-3AD203B41FA5}">
                      <a16:colId xmlns:a16="http://schemas.microsoft.com/office/drawing/2014/main" val="1977416005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2929003169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027129500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597576748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2718103443"/>
                    </a:ext>
                  </a:extLst>
                </a:gridCol>
              </a:tblGrid>
              <a:tr h="143143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Year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Date &amp; Time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Abbreviation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Time Change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Offset After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983724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1980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sz="1200">
                          <a:effectLst/>
                        </a:rPr>
                        <a:t>Sun, Apr 27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+1 hour (DST start)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UTC-4h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344841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Sun, Oct 26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-1 hour (DST end)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UTC-5h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71269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1981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sz="1200">
                          <a:effectLst/>
                        </a:rPr>
                        <a:t>Sun, Apr 26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+1 hour (DST start)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UTC-4h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166943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Sun, Oct 25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-1 hour (DST end)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UTC-5h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75021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1982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sz="1200">
                          <a:effectLst/>
                        </a:rPr>
                        <a:t>Sun, Apr 25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+1 hour (DST start)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UTC-4h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624559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Sun, Oct 31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-1 hour (DST end)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UTC-5h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332087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1983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sz="1200">
                          <a:effectLst/>
                        </a:rPr>
                        <a:t>Sun, Apr 24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+1 hour (DST start)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UTC-4h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140041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Sun, Oct 30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-1 hour (DST end)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UTC-5h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80177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1984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sz="1200">
                          <a:effectLst/>
                        </a:rPr>
                        <a:t>Sun, Apr 29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+1 hour (DST start)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UTC-4h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973818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Sun, Oct 28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-1 hour (DST end)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UTC-5h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499667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1985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sz="1200">
                          <a:effectLst/>
                        </a:rPr>
                        <a:t>Sun, Apr 28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+1 hour (DST start)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UTC-4h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706620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Sun, Oct 27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-1 hour (DST end)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UTC-5h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43380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1986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sz="1200">
                          <a:effectLst/>
                        </a:rPr>
                        <a:t>Sun, Apr 27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+1 hour (DST start)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UTC-4h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310510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Sun, Oct 26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-1 hour (DST end)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UTC-5h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19006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1987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sz="1200">
                          <a:effectLst/>
                        </a:rPr>
                        <a:t>Sun, Apr 5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+1 hour (DST start)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UTC-4h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27790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Sun, Oct 25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-1 hour (DST end)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UTC-5h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29368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1988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sz="1200">
                          <a:effectLst/>
                        </a:rPr>
                        <a:t>Sun, Apr 3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+1 hour (DST start)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UTC-4h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05199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Sun, Oct 30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-1 hour (DST end)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UTC-5h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183439"/>
                  </a:ext>
                </a:extLst>
              </a:tr>
              <a:tr h="298418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1989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sz="1200">
                          <a:effectLst/>
                        </a:rPr>
                        <a:t>Sun, Apr 2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+1 hour (DST start)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UTC-4h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62742"/>
                  </a:ext>
                </a:extLst>
              </a:tr>
              <a:tr h="268830"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12385" marR="12385" marT="6881" marB="6881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Sun, Oct 29 at 2:00 am</a:t>
                      </a:r>
                    </a:p>
                  </a:txBody>
                  <a:tcPr marL="12385" marR="12385" marT="6881" marB="688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3" tooltip="Eastern Daylight Time"/>
                        </a:rPr>
                        <a:t>EDT</a:t>
                      </a:r>
                      <a:r>
                        <a:rPr lang="en-US" sz="1200">
                          <a:effectLst/>
                        </a:rPr>
                        <a:t> → </a:t>
                      </a:r>
                      <a:r>
                        <a:rPr lang="en-US" sz="1200" u="none" strike="noStrike">
                          <a:solidFill>
                            <a:srgbClr val="556BB5"/>
                          </a:solidFill>
                          <a:effectLst/>
                          <a:hlinkClick r:id="rId2" tooltip="Eastern Standard Time"/>
                        </a:rPr>
                        <a:t>EST</a:t>
                      </a:r>
                      <a:endParaRPr lang="en-US" sz="1200">
                        <a:effectLst/>
                      </a:endParaRP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-1 hour (DST end)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UTC-5h</a:t>
                      </a:r>
                    </a:p>
                  </a:txBody>
                  <a:tcPr marL="12385" marR="12385" marT="6881" marB="68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93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B54C-8D36-44FA-B429-9C48ADC6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date?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2168-7CEE-4BA8-9153-DD5785F0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78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B6183A-DBF2-4036-BCB9-5D0E643EE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587151"/>
              </p:ext>
            </p:extLst>
          </p:nvPr>
        </p:nvGraphicFramePr>
        <p:xfrm>
          <a:off x="1031563" y="511842"/>
          <a:ext cx="10128868" cy="4482341"/>
        </p:xfrm>
        <a:graphic>
          <a:graphicData uri="http://schemas.openxmlformats.org/drawingml/2006/table">
            <a:tbl>
              <a:tblPr/>
              <a:tblGrid>
                <a:gridCol w="2137765">
                  <a:extLst>
                    <a:ext uri="{9D8B030D-6E8A-4147-A177-3AD203B41FA5}">
                      <a16:colId xmlns:a16="http://schemas.microsoft.com/office/drawing/2014/main" val="160685243"/>
                    </a:ext>
                  </a:extLst>
                </a:gridCol>
                <a:gridCol w="1038688">
                  <a:extLst>
                    <a:ext uri="{9D8B030D-6E8A-4147-A177-3AD203B41FA5}">
                      <a16:colId xmlns:a16="http://schemas.microsoft.com/office/drawing/2014/main" val="111615849"/>
                    </a:ext>
                  </a:extLst>
                </a:gridCol>
                <a:gridCol w="2592279">
                  <a:extLst>
                    <a:ext uri="{9D8B030D-6E8A-4147-A177-3AD203B41FA5}">
                      <a16:colId xmlns:a16="http://schemas.microsoft.com/office/drawing/2014/main" val="1602119445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2107227486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977617856"/>
                    </a:ext>
                  </a:extLst>
                </a:gridCol>
                <a:gridCol w="1457138">
                  <a:extLst>
                    <a:ext uri="{9D8B030D-6E8A-4147-A177-3AD203B41FA5}">
                      <a16:colId xmlns:a16="http://schemas.microsoft.com/office/drawing/2014/main" val="1738343812"/>
                    </a:ext>
                  </a:extLst>
                </a:gridCol>
              </a:tblGrid>
              <a:tr h="275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Storage Size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Resolution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8724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highlight>
                            <a:srgbClr val="FF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timestamp [ (</a:t>
                      </a:r>
                      <a:r>
                        <a:rPr lang="en-US" sz="1400" b="1" i="1" dirty="0">
                          <a:effectLst/>
                          <a:highlight>
                            <a:srgbClr val="FF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highlight>
                            <a:srgbClr val="FF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[ without time zone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highlight>
                            <a:srgbClr val="FF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highlight>
                            <a:srgbClr val="FF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 date and time (no time zone)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highlight>
                            <a:srgbClr val="FF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4713 BC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highlight>
                            <a:srgbClr val="FF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294276 AD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highlight>
                            <a:srgbClr val="FF00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54921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timestamp [ (</a:t>
                      </a:r>
                      <a:r>
                        <a:rPr lang="en-US" sz="1400" b="1" i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 date and time,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4713 BC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294276 AD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48863"/>
                  </a:ext>
                </a:extLst>
              </a:tr>
              <a:tr h="47558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(no time of day)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4713 BC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5874897 AD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day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089790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[ (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[ without time zone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of day (no date)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00:00:00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24:00:00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40383"/>
                  </a:ext>
                </a:extLst>
              </a:tr>
              <a:tr h="67985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[ (</a:t>
                      </a:r>
                      <a:r>
                        <a:rPr lang="en-US" sz="1400" b="1" i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of day (no date), with time zone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00:00:00+1459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24:00:00-1459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685443"/>
                  </a:ext>
                </a:extLst>
              </a:tr>
              <a:tr h="47558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 [ 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fields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] [ (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interval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3367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4C4C23-FC31-41D8-9EF5-679A3443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64" y="4967740"/>
            <a:ext cx="10128867" cy="156966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the brackets [] denote optional statements that can be used to modify the timestamp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specifies the number of fractional digits retained in the seconds field.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allowed range of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is from 0 to 6, precision can vary from seconds to microseconds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presence or absence of time zones in the time doesn’t change storage size</a:t>
            </a:r>
          </a:p>
        </p:txBody>
      </p:sp>
    </p:spTree>
    <p:extLst>
      <p:ext uri="{BB962C8B-B14F-4D97-AF65-F5344CB8AC3E}">
        <p14:creationId xmlns:p14="http://schemas.microsoft.com/office/powerpoint/2010/main" val="896670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1A7E-B218-4239-963D-2A453170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is a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8BE4-BF4D-4C5E-B194-73050F26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PostgreSQL implements an </a:t>
            </a:r>
            <a:r>
              <a:rPr lang="en-US" i="1" dirty="0"/>
              <a:t>interval</a:t>
            </a:r>
            <a:r>
              <a:rPr lang="en-US" dirty="0"/>
              <a:t> data type along with the </a:t>
            </a:r>
            <a:r>
              <a:rPr lang="en-US" i="1" dirty="0"/>
              <a:t>time</a:t>
            </a:r>
            <a:r>
              <a:rPr lang="en-US" dirty="0"/>
              <a:t>, </a:t>
            </a:r>
            <a:r>
              <a:rPr lang="en-US" i="1" dirty="0"/>
              <a:t>date</a:t>
            </a:r>
            <a:r>
              <a:rPr lang="en-US" dirty="0"/>
              <a:t> and </a:t>
            </a:r>
            <a:r>
              <a:rPr lang="en-US" i="1" dirty="0" err="1"/>
              <a:t>timestamptz</a:t>
            </a:r>
            <a:r>
              <a:rPr lang="en-US" dirty="0"/>
              <a:t> data types. An </a:t>
            </a:r>
            <a:r>
              <a:rPr lang="en-US" i="1" dirty="0"/>
              <a:t>interval</a:t>
            </a:r>
            <a:r>
              <a:rPr lang="en-US" dirty="0"/>
              <a:t> describes a duration, like a month or two weeks, or even a millisecond:</a:t>
            </a:r>
          </a:p>
        </p:txBody>
      </p:sp>
    </p:spTree>
    <p:extLst>
      <p:ext uri="{BB962C8B-B14F-4D97-AF65-F5344CB8AC3E}">
        <p14:creationId xmlns:p14="http://schemas.microsoft.com/office/powerpoint/2010/main" val="276046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2065-F94F-44CC-909D-3FEE4835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1E81-4C52-47F5-AB09-7340EB3A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Information about the data types you can use when creating a table or database can be found below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https://www.postgresql.org/docs/12/datatype-datetime.html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0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B6183A-DBF2-4036-BCB9-5D0E643EE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68919"/>
              </p:ext>
            </p:extLst>
          </p:nvPr>
        </p:nvGraphicFramePr>
        <p:xfrm>
          <a:off x="1031566" y="532662"/>
          <a:ext cx="10128868" cy="1003488"/>
        </p:xfrm>
        <a:graphic>
          <a:graphicData uri="http://schemas.openxmlformats.org/drawingml/2006/table">
            <a:tbl>
              <a:tblPr/>
              <a:tblGrid>
                <a:gridCol w="1782656">
                  <a:extLst>
                    <a:ext uri="{9D8B030D-6E8A-4147-A177-3AD203B41FA5}">
                      <a16:colId xmlns:a16="http://schemas.microsoft.com/office/drawing/2014/main" val="160685243"/>
                    </a:ext>
                  </a:extLst>
                </a:gridCol>
                <a:gridCol w="1637272">
                  <a:extLst>
                    <a:ext uri="{9D8B030D-6E8A-4147-A177-3AD203B41FA5}">
                      <a16:colId xmlns:a16="http://schemas.microsoft.com/office/drawing/2014/main" val="111615849"/>
                    </a:ext>
                  </a:extLst>
                </a:gridCol>
                <a:gridCol w="1709964">
                  <a:extLst>
                    <a:ext uri="{9D8B030D-6E8A-4147-A177-3AD203B41FA5}">
                      <a16:colId xmlns:a16="http://schemas.microsoft.com/office/drawing/2014/main" val="1602119445"/>
                    </a:ext>
                  </a:extLst>
                </a:gridCol>
                <a:gridCol w="1579048">
                  <a:extLst>
                    <a:ext uri="{9D8B030D-6E8A-4147-A177-3AD203B41FA5}">
                      <a16:colId xmlns:a16="http://schemas.microsoft.com/office/drawing/2014/main" val="2107227486"/>
                    </a:ext>
                  </a:extLst>
                </a:gridCol>
                <a:gridCol w="1709964">
                  <a:extLst>
                    <a:ext uri="{9D8B030D-6E8A-4147-A177-3AD203B41FA5}">
                      <a16:colId xmlns:a16="http://schemas.microsoft.com/office/drawing/2014/main" val="977617856"/>
                    </a:ext>
                  </a:extLst>
                </a:gridCol>
                <a:gridCol w="1709964">
                  <a:extLst>
                    <a:ext uri="{9D8B030D-6E8A-4147-A177-3AD203B41FA5}">
                      <a16:colId xmlns:a16="http://schemas.microsoft.com/office/drawing/2014/main" val="1738343812"/>
                    </a:ext>
                  </a:extLst>
                </a:gridCol>
              </a:tblGrid>
              <a:tr h="258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Storage Size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Value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47474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Resolution</a:t>
                      </a:r>
                    </a:p>
                  </a:txBody>
                  <a:tcPr marL="75023" marR="75023" marT="37512" marB="37512" anchor="b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8724"/>
                  </a:ext>
                </a:extLst>
              </a:tr>
              <a:tr h="42554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 [ 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fields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] [ (</a:t>
                      </a:r>
                      <a:r>
                        <a:rPr lang="en-US" sz="1400" b="1" i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]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bytes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interval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178,000,000 years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microsecond</a:t>
                      </a:r>
                    </a:p>
                  </a:txBody>
                  <a:tcPr marL="75023" marR="75023" marT="37512" marB="37512">
                    <a:lnL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3367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C8DD75B-0DB3-4236-896F-1099C4DA2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66" y="1536150"/>
            <a:ext cx="10128868" cy="49244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has an additional option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A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which is to restrict the set of stored fields by writing one of these phrases: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MINUTE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 TO MONTH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TO HOUR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TO MINUTE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TO SECOND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HOUR TO MINUTE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HOUR TO SECOND</a:t>
            </a:r>
          </a:p>
          <a:p>
            <a:pPr lvl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MINUTE TO SECOND</a:t>
            </a:r>
          </a:p>
          <a:p>
            <a:pPr lvl="0"/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both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[fields]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are specified, the fields must include SECOND, since the precision applies only to the seconds.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3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78312-6137-4A73-8856-A2520F7D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was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34AA-11E2-416D-9B95-F5EB1C44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97" y="5339356"/>
            <a:ext cx="9426806" cy="56419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it’s not recorded it can’t be selected!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4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Download Questions Green Question Mark Images Hd Image Clipart PNG ...">
            <a:extLst>
              <a:ext uri="{FF2B5EF4-FFF2-40B4-BE49-F238E27FC236}">
                <a16:creationId xmlns:a16="http://schemas.microsoft.com/office/drawing/2014/main" id="{610A0F79-A622-46C2-9E47-DC1AAF221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8312-6137-4A73-8856-A2520F7D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do I need for this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34AA-11E2-416D-9B95-F5EB1C44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97" y="5046393"/>
            <a:ext cx="9426806" cy="56419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Usually a timestamp with </a:t>
            </a:r>
            <a:r>
              <a:rPr lang="en-US" sz="4000" dirty="0" err="1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lang="en-US" sz="4000" dirty="0">
                <a:solidFill>
                  <a:srgbClr val="1B1B1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enough to derive other values</a:t>
            </a:r>
          </a:p>
        </p:txBody>
      </p:sp>
      <p:pic>
        <p:nvPicPr>
          <p:cNvPr id="5122" name="Picture 2" descr="Download Questions Green Question Mark Images Hd Image Clipart PNG ...">
            <a:extLst>
              <a:ext uri="{FF2B5EF4-FFF2-40B4-BE49-F238E27FC236}">
                <a16:creationId xmlns:a16="http://schemas.microsoft.com/office/drawing/2014/main" id="{610A0F79-A622-46C2-9E47-DC1AAF221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07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What time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clock_timestamp</a:t>
            </a:r>
            <a:r>
              <a:rPr lang="en-US" dirty="0"/>
              <a:t>() </a:t>
            </a:r>
          </a:p>
          <a:p>
            <a:r>
              <a:rPr lang="en-US" dirty="0" err="1"/>
              <a:t>Localtimestamp</a:t>
            </a:r>
            <a:endParaRPr lang="en-US" dirty="0"/>
          </a:p>
          <a:p>
            <a:r>
              <a:rPr lang="en-US" dirty="0" err="1"/>
              <a:t>current_date</a:t>
            </a:r>
            <a:endParaRPr lang="en-US" dirty="0"/>
          </a:p>
          <a:p>
            <a:r>
              <a:rPr lang="en-US" dirty="0" err="1"/>
              <a:t>current_time</a:t>
            </a:r>
            <a:endParaRPr lang="en-US" dirty="0"/>
          </a:p>
          <a:p>
            <a:r>
              <a:rPr lang="en-US" dirty="0" err="1"/>
              <a:t>Localtime</a:t>
            </a:r>
            <a:endParaRPr lang="en-US" dirty="0"/>
          </a:p>
          <a:p>
            <a:r>
              <a:rPr lang="en-US" dirty="0" err="1"/>
              <a:t>timeofday</a:t>
            </a:r>
            <a:r>
              <a:rPr lang="en-US" dirty="0"/>
              <a:t>()	</a:t>
            </a:r>
          </a:p>
          <a:p>
            <a:r>
              <a:rPr lang="en-US" dirty="0">
                <a:highlight>
                  <a:srgbClr val="FF0000"/>
                </a:highlight>
              </a:rPr>
              <a:t>now()</a:t>
            </a:r>
          </a:p>
          <a:p>
            <a:r>
              <a:rPr lang="en-US" dirty="0" err="1">
                <a:highlight>
                  <a:srgbClr val="FF0000"/>
                </a:highlight>
              </a:rPr>
              <a:t>current_timestamp</a:t>
            </a:r>
            <a:endParaRPr lang="en-US" dirty="0">
              <a:highlight>
                <a:srgbClr val="FF0000"/>
              </a:highlight>
            </a:endParaRPr>
          </a:p>
          <a:p>
            <a:r>
              <a:rPr lang="en-US" dirty="0" err="1">
                <a:highlight>
                  <a:srgbClr val="FF0000"/>
                </a:highlight>
              </a:rPr>
              <a:t>statement_timestamp</a:t>
            </a:r>
            <a:r>
              <a:rPr lang="en-US" dirty="0">
                <a:highlight>
                  <a:srgbClr val="FF0000"/>
                </a:highlight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78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D956-98B3-43EC-B08F-5B440CF9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time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3F1D-B61E-4433-9CD6-456742CC6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2427"/>
            <a:ext cx="10515600" cy="3950447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clock_timestamp</a:t>
            </a:r>
            <a:r>
              <a:rPr lang="en-US" dirty="0"/>
              <a:t>() </a:t>
            </a:r>
          </a:p>
          <a:p>
            <a:r>
              <a:rPr lang="en-US" dirty="0" err="1"/>
              <a:t>current_timestamp</a:t>
            </a:r>
            <a:endParaRPr lang="en-US" dirty="0"/>
          </a:p>
          <a:p>
            <a:r>
              <a:rPr lang="en-US" dirty="0" err="1"/>
              <a:t>transaction_timestamp</a:t>
            </a:r>
            <a:r>
              <a:rPr lang="en-US" dirty="0"/>
              <a:t>()</a:t>
            </a:r>
          </a:p>
          <a:p>
            <a:r>
              <a:rPr lang="en-US" dirty="0" err="1"/>
              <a:t>Statement_timestamp</a:t>
            </a:r>
            <a:r>
              <a:rPr lang="en-US" dirty="0"/>
              <a:t>()</a:t>
            </a:r>
          </a:p>
          <a:p>
            <a:r>
              <a:rPr lang="en-US" dirty="0" err="1"/>
              <a:t>Localtimestamp</a:t>
            </a:r>
            <a:r>
              <a:rPr lang="en-US" dirty="0"/>
              <a:t>(2)</a:t>
            </a:r>
          </a:p>
          <a:p>
            <a:r>
              <a:rPr lang="en-US" dirty="0"/>
              <a:t>now()</a:t>
            </a:r>
          </a:p>
          <a:p>
            <a:r>
              <a:rPr lang="en-US" dirty="0"/>
              <a:t>local</a:t>
            </a:r>
          </a:p>
          <a:p>
            <a:r>
              <a:rPr lang="en-US" dirty="0"/>
              <a:t>The LOCALTIMESTAMP function returns a TIMESTAMP value without time zone while the CURRENT_TIMESTAMP function returns a TIMESTAMP with time zone.</a:t>
            </a:r>
          </a:p>
          <a:p>
            <a:endParaRPr lang="en-US" dirty="0"/>
          </a:p>
          <a:p>
            <a:r>
              <a:rPr lang="en-US" dirty="0"/>
              <a:t>One of these things is not like the others</a:t>
            </a:r>
          </a:p>
          <a:p>
            <a:r>
              <a:rPr lang="en-US" dirty="0"/>
              <a:t>CURRENT_TIMESTAMP, </a:t>
            </a:r>
            <a:r>
              <a:rPr lang="en-US" dirty="0" err="1"/>
              <a:t>transaction_timestamp</a:t>
            </a:r>
            <a:r>
              <a:rPr lang="en-US" dirty="0"/>
              <a:t>() and now() do exactly the same thing </a:t>
            </a:r>
          </a:p>
          <a:p>
            <a:r>
              <a:rPr lang="en-US" dirty="0"/>
              <a:t>CURRENT_TIMESTAMP is a syntactical oddity for a function, having no trailing pair of parentheses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0EDBE-7991-4611-9B49-7F4D7821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513"/>
            <a:ext cx="10515600" cy="7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0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Age and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age(timestamp)</a:t>
            </a:r>
          </a:p>
          <a:p>
            <a:r>
              <a:rPr lang="en-US" dirty="0"/>
              <a:t>age(timestamp, timestamp)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10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Edit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date_part</a:t>
            </a:r>
            <a:r>
              <a:rPr lang="en-US" dirty="0"/>
              <a:t>(text, timestamp)</a:t>
            </a:r>
          </a:p>
          <a:p>
            <a:r>
              <a:rPr lang="en-US" dirty="0" err="1"/>
              <a:t>date_part</a:t>
            </a:r>
            <a:r>
              <a:rPr lang="en-US" dirty="0"/>
              <a:t>(text, interval)</a:t>
            </a:r>
          </a:p>
          <a:p>
            <a:r>
              <a:rPr lang="en-US" dirty="0" err="1"/>
              <a:t>date_trunc</a:t>
            </a:r>
            <a:r>
              <a:rPr lang="en-US" dirty="0"/>
              <a:t>(text, timestamp)</a:t>
            </a:r>
          </a:p>
          <a:p>
            <a:r>
              <a:rPr lang="en-US" dirty="0" err="1"/>
              <a:t>date_trunc</a:t>
            </a:r>
            <a:r>
              <a:rPr lang="en-US" dirty="0"/>
              <a:t>(text, interval)</a:t>
            </a:r>
          </a:p>
        </p:txBody>
      </p:sp>
    </p:spTree>
    <p:extLst>
      <p:ext uri="{BB962C8B-B14F-4D97-AF65-F5344CB8AC3E}">
        <p14:creationId xmlns:p14="http://schemas.microsoft.com/office/powerpoint/2010/main" val="986528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0D02-8257-4FA5-8CEE-FB527CB8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E207-F54D-48C1-8C57-B4793336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51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22B9-7620-4540-9A68-BCFE0EDB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332" y="4862623"/>
            <a:ext cx="9473047" cy="132669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connects to database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\dt -&gt; provides list of tables in database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describes columns, data types, and indexes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\d+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describes columns, datatypes, indexes, storage type, stats target and description for a table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B005F-69E4-4F64-82B0-F58ECE889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32" y="2276198"/>
            <a:ext cx="9473046" cy="232089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9985E73-8EEA-4A1B-BFCC-C971A6BA750E}"/>
              </a:ext>
            </a:extLst>
          </p:cNvPr>
          <p:cNvSpPr txBox="1">
            <a:spLocks/>
          </p:cNvSpPr>
          <p:nvPr/>
        </p:nvSpPr>
        <p:spPr>
          <a:xfrm>
            <a:off x="1488118" y="1535456"/>
            <a:ext cx="9679474" cy="459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Types in SQL BASH</a:t>
            </a:r>
          </a:p>
        </p:txBody>
      </p:sp>
    </p:spTree>
    <p:extLst>
      <p:ext uri="{BB962C8B-B14F-4D97-AF65-F5344CB8AC3E}">
        <p14:creationId xmlns:p14="http://schemas.microsoft.com/office/powerpoint/2010/main" val="82276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9985E73-8EEA-4A1B-BFCC-C971A6BA750E}"/>
              </a:ext>
            </a:extLst>
          </p:cNvPr>
          <p:cNvSpPr txBox="1">
            <a:spLocks/>
          </p:cNvSpPr>
          <p:nvPr/>
        </p:nvSpPr>
        <p:spPr>
          <a:xfrm>
            <a:off x="1451579" y="950397"/>
            <a:ext cx="9603274" cy="1012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 Types </a:t>
            </a:r>
            <a:r>
              <a:rPr lang="en-US" sz="2400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pgAdmin</a:t>
            </a:r>
            <a:endParaRPr lang="en-US" sz="2400" kern="1200" dirty="0">
              <a:solidFill>
                <a:schemeClr val="tx1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22B9-7620-4540-9A68-BCFE0EDB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207904"/>
            <a:ext cx="9603274" cy="58649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rental LIMIT 5;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940C3-9287-4C5A-AA89-09E7C87CD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15" y="2715099"/>
            <a:ext cx="9504038" cy="192456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21BDCD8-115D-41EB-BEE7-69BACD26AB4B}"/>
              </a:ext>
            </a:extLst>
          </p:cNvPr>
          <p:cNvSpPr/>
          <p:nvPr/>
        </p:nvSpPr>
        <p:spPr>
          <a:xfrm>
            <a:off x="798990" y="2867487"/>
            <a:ext cx="652589" cy="337353"/>
          </a:xfrm>
          <a:prstGeom prst="rightArrow">
            <a:avLst/>
          </a:prstGeom>
          <a:solidFill>
            <a:srgbClr val="336699"/>
          </a:solidFill>
          <a:ln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E11A-783B-4DBF-A651-13A3F941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YYYY-MM-DD 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AA97-126D-498B-ACE9-2C9D9DC9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 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International Organization for Standardization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(ISO) date format is a standard way to express a numeric calendar date that eliminates ambiguity.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ISO 8601 provides a standard cross-national approach that says: A general-to-specific approach, forming a date that is easier to process - thus, the year first, followed by month, then day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each separated by a hyphen ("-")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 less than 10 preceded by a leading zero</a:t>
            </a:r>
          </a:p>
        </p:txBody>
      </p:sp>
    </p:spTree>
    <p:extLst>
      <p:ext uri="{BB962C8B-B14F-4D97-AF65-F5344CB8AC3E}">
        <p14:creationId xmlns:p14="http://schemas.microsoft.com/office/powerpoint/2010/main" val="53601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DFCE-B3E5-4D19-B1B3-0CDE88A1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time is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DEF8-AC46-470F-9FC2-6FDB9C32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SELECT NOW(); -- timestamp with time zone</a:t>
            </a:r>
          </a:p>
          <a:p>
            <a:r>
              <a:rPr lang="en-US" dirty="0"/>
              <a:t>CURRENT_TIME; -- time with time zone</a:t>
            </a:r>
          </a:p>
          <a:p>
            <a:r>
              <a:rPr lang="en-US" dirty="0" err="1"/>
              <a:t>transaction_timestamp</a:t>
            </a:r>
            <a:r>
              <a:rPr lang="en-US" dirty="0"/>
              <a:t>();</a:t>
            </a:r>
          </a:p>
          <a:p>
            <a:r>
              <a:rPr lang="en-US" dirty="0"/>
              <a:t>CURRENT_DATE; -- date without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CURRENT_TIMESTAMP; -- timestamp with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LOCALTIME; -- time without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 err="1"/>
              <a:t>localtimestamp</a:t>
            </a:r>
            <a:endParaRPr lang="en-US" dirty="0"/>
          </a:p>
          <a:p>
            <a:r>
              <a:rPr lang="en-US" dirty="0" err="1"/>
              <a:t>timeofday</a:t>
            </a:r>
            <a:r>
              <a:rPr lang="en-US" dirty="0"/>
              <a:t>() -- Current date and time (like </a:t>
            </a:r>
            <a:r>
              <a:rPr lang="en-US" dirty="0" err="1"/>
              <a:t>clock_timestamp</a:t>
            </a:r>
            <a:r>
              <a:rPr lang="en-US" dirty="0"/>
              <a:t>, but as a text string)</a:t>
            </a:r>
          </a:p>
          <a:p>
            <a:r>
              <a:rPr lang="en-US" dirty="0" err="1"/>
              <a:t>statement_timestamp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69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111B-7CFF-49CE-A8E4-31C4E5AF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what’s the difference?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0779C-5CA4-4064-992C-3051B028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6299"/>
            <a:ext cx="10515600" cy="1490663"/>
          </a:xfrm>
        </p:spPr>
        <p:txBody>
          <a:bodyPr/>
          <a:lstStyle/>
          <a:p>
            <a:r>
              <a:rPr lang="en-US" dirty="0"/>
              <a:t>There isn’t 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5D4DB-8A3D-4D55-B6F7-B9E5B1FA9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2221"/>
            <a:ext cx="10515600" cy="176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5A5F0E-2BFD-4C13-B6A2-C593BA8B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4AE4-CE7D-4CEA-BCF5-D93EE5EF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85000" lnSpcReduction="20000"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Note the empty parenthesis at the end of the NOW() clause, NOW() is a function and the parenthesis is part of the clause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GIVE IT A TRY!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NOW();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Result - 2020-04-06 13:21:24.225826-04</a:t>
            </a:r>
          </a:p>
          <a:p>
            <a:r>
              <a:rPr lang="en-US" sz="1800" dirty="0"/>
              <a:t>-- SELECT NOW() :: DATE;</a:t>
            </a:r>
          </a:p>
          <a:p>
            <a:r>
              <a:rPr lang="en-US" sz="1800" dirty="0"/>
              <a:t>-- SELECT NOW() :: TIME;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SQL timestamps have the YYYY-MM-DD date format  and 24 hour clock and time down to the microsecond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with the time zone at the end. In our case it's -4 (EST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93311B-C419-4F09-A0AC-E75CCD1B2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94" r="2" b="1436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1BA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769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637D-26D8-40AF-96AB-6D57737B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185C-349B-4EBF-BEDB-07743DD4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First, we see that the </a:t>
            </a:r>
            <a:r>
              <a:rPr lang="en-US" i="1" dirty="0"/>
              <a:t>now()</a:t>
            </a:r>
            <a:r>
              <a:rPr lang="en-US" dirty="0"/>
              <a:t> function always returns the same timestamp within a single transaction. If you want to see the clock running while in a transaction, use the </a:t>
            </a:r>
            <a:r>
              <a:rPr lang="en-US" i="1" dirty="0" err="1"/>
              <a:t>clock_timestamp</a:t>
            </a:r>
            <a:r>
              <a:rPr lang="en-US" i="1" dirty="0"/>
              <a:t>()</a:t>
            </a:r>
            <a:r>
              <a:rPr lang="en-US" dirty="0"/>
              <a:t> function instead</a:t>
            </a:r>
          </a:p>
          <a:p>
            <a:r>
              <a:rPr lang="en-US" dirty="0"/>
              <a:t>Then, we see that when we change the </a:t>
            </a:r>
            <a:r>
              <a:rPr lang="en-US" i="1" dirty="0" err="1"/>
              <a:t>timezone</a:t>
            </a:r>
            <a:r>
              <a:rPr lang="en-US" dirty="0"/>
              <a:t> client setting, PostgreSQL outputs timestamps as expected, in the selected </a:t>
            </a:r>
            <a:r>
              <a:rPr lang="en-US" dirty="0" err="1"/>
              <a:t>timezone</a:t>
            </a:r>
            <a:r>
              <a:rPr lang="en-US" dirty="0"/>
              <a:t>. If you manage an application with users in different time zones and you want to display time in their own local preferred time zone, then you can </a:t>
            </a:r>
            <a:r>
              <a:rPr lang="en-US" i="1" dirty="0"/>
              <a:t>set </a:t>
            </a:r>
            <a:r>
              <a:rPr lang="en-US" i="1" dirty="0" err="1"/>
              <a:t>timezone</a:t>
            </a:r>
            <a:r>
              <a:rPr lang="en-US" dirty="0"/>
              <a:t> in your application code before doing any timestamp related processing, and have PostgreSQL do all the hard work for you</a:t>
            </a:r>
          </a:p>
        </p:txBody>
      </p:sp>
    </p:spTree>
    <p:extLst>
      <p:ext uri="{BB962C8B-B14F-4D97-AF65-F5344CB8AC3E}">
        <p14:creationId xmlns:p14="http://schemas.microsoft.com/office/powerpoint/2010/main" val="947347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DE8D-90B1-4407-B948-82D0F7D1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Intervals can be treated like other data types for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EBCF-7446-4CDB-A1F0-AED3F19C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interval '1 month',</a:t>
            </a:r>
          </a:p>
          <a:p>
            <a:pPr marL="0" indent="0">
              <a:buNone/>
            </a:pPr>
            <a:r>
              <a:rPr lang="en-US" dirty="0"/>
              <a:t>       interval '2 weeks',</a:t>
            </a:r>
          </a:p>
          <a:p>
            <a:pPr marL="0" indent="0">
              <a:buNone/>
            </a:pPr>
            <a:r>
              <a:rPr lang="en-US" dirty="0"/>
              <a:t>       2 * interval '1 week',</a:t>
            </a:r>
          </a:p>
          <a:p>
            <a:pPr marL="0" indent="0">
              <a:buNone/>
            </a:pPr>
            <a:r>
              <a:rPr lang="en-US" dirty="0"/>
              <a:t>       78389 * interval '1 </a:t>
            </a:r>
            <a:r>
              <a:rPr lang="en-US" dirty="0" err="1"/>
              <a:t>ms</a:t>
            </a:r>
            <a:r>
              <a:rPr lang="en-US" dirty="0"/>
              <a:t>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interval │ interval │ ?column? │ ?column? ══════════╪══════════╪══════════╪══════════════ 1 mon │ 14 days │ 14 days │ 00:01:18.389 (1 row)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2148C-D3C6-44BB-B0B4-8E68F17C5FC6}"/>
              </a:ext>
            </a:extLst>
          </p:cNvPr>
          <p:cNvSpPr txBox="1"/>
          <p:nvPr/>
        </p:nvSpPr>
        <p:spPr>
          <a:xfrm>
            <a:off x="1231036" y="5988734"/>
            <a:ext cx="9729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https://tapoueh.org/blog/2018/04/postgresql-data-types-date-timestamp-and-time-zones/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4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123A-2211-4092-8846-70286430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1CA1-9A8B-4966-87AD-2030CFA0A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 </a:t>
            </a:r>
            <a:r>
              <a:rPr lang="en-US" dirty="0" err="1"/>
              <a:t>intervalstyle</a:t>
            </a:r>
            <a:r>
              <a:rPr lang="en-US" dirty="0"/>
              <a:t> to </a:t>
            </a:r>
            <a:r>
              <a:rPr lang="en-US" dirty="0" err="1"/>
              <a:t>postgres_verbose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 interval '1 month',</a:t>
            </a:r>
          </a:p>
          <a:p>
            <a:r>
              <a:rPr lang="en-US" dirty="0"/>
              <a:t>       interval '2 weeks',</a:t>
            </a:r>
          </a:p>
          <a:p>
            <a:r>
              <a:rPr lang="en-US" dirty="0"/>
              <a:t>       2 * interval '1 week',</a:t>
            </a:r>
          </a:p>
          <a:p>
            <a:r>
              <a:rPr lang="en-US" dirty="0"/>
              <a:t>       78389 * interval '1 </a:t>
            </a:r>
            <a:r>
              <a:rPr lang="en-US" dirty="0" err="1"/>
              <a:t>ms</a:t>
            </a:r>
            <a:r>
              <a:rPr lang="en-US" dirty="0"/>
              <a:t>’;</a:t>
            </a:r>
          </a:p>
          <a:p>
            <a:endParaRPr lang="en-US" dirty="0"/>
          </a:p>
          <a:p>
            <a:r>
              <a:rPr lang="en-US" dirty="0"/>
              <a:t>interval │ interval │ ?column? │ ?column? ══════════╪═══════════╪═══════════╪═════════════════════ @ 1 mon │ @ 14 days │ @ 14 days │ @ 1 min 18.389 secs (1 row)</a:t>
            </a:r>
          </a:p>
        </p:txBody>
      </p:sp>
    </p:spTree>
    <p:extLst>
      <p:ext uri="{BB962C8B-B14F-4D97-AF65-F5344CB8AC3E}">
        <p14:creationId xmlns:p14="http://schemas.microsoft.com/office/powerpoint/2010/main" val="1123489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1C8D-BAC8-4FDA-A832-1DEAE895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Worth Exploring in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92B1-4CAE-419F-AEF7-55D86043D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select d::date as month,</a:t>
            </a:r>
          </a:p>
          <a:p>
            <a:r>
              <a:rPr lang="en-US" dirty="0"/>
              <a:t>       (d + interval '1 month' - interval '1 day')::date as </a:t>
            </a:r>
            <a:r>
              <a:rPr lang="en-US" dirty="0" err="1"/>
              <a:t>month_end</a:t>
            </a:r>
            <a:r>
              <a:rPr lang="en-US" dirty="0"/>
              <a:t>,</a:t>
            </a:r>
          </a:p>
          <a:p>
            <a:r>
              <a:rPr lang="en-US" dirty="0"/>
              <a:t>       (d + interval '1 month')::date as </a:t>
            </a:r>
            <a:r>
              <a:rPr lang="en-US" dirty="0" err="1"/>
              <a:t>next_month</a:t>
            </a:r>
            <a:r>
              <a:rPr lang="en-US" dirty="0"/>
              <a:t>,</a:t>
            </a:r>
          </a:p>
          <a:p>
            <a:r>
              <a:rPr lang="en-US" dirty="0"/>
              <a:t>       (d + interval '1 month')::date - d::date as days</a:t>
            </a:r>
          </a:p>
          <a:p>
            <a:endParaRPr lang="en-US" dirty="0"/>
          </a:p>
          <a:p>
            <a:r>
              <a:rPr lang="en-US" dirty="0"/>
              <a:t>  from </a:t>
            </a:r>
            <a:r>
              <a:rPr lang="en-US" dirty="0" err="1"/>
              <a:t>generate_series</a:t>
            </a:r>
            <a:r>
              <a:rPr lang="en-US" dirty="0"/>
              <a:t>(</a:t>
            </a:r>
          </a:p>
          <a:p>
            <a:r>
              <a:rPr lang="en-US" dirty="0"/>
              <a:t>                       date '2017-01-01',</a:t>
            </a:r>
          </a:p>
          <a:p>
            <a:r>
              <a:rPr lang="en-US" dirty="0"/>
              <a:t>                       date '2017-12-01',</a:t>
            </a:r>
          </a:p>
          <a:p>
            <a:r>
              <a:rPr lang="en-US" dirty="0"/>
              <a:t>                       interval '1 month'</a:t>
            </a:r>
          </a:p>
          <a:p>
            <a:r>
              <a:rPr lang="en-US" dirty="0"/>
              <a:t>                      )</a:t>
            </a:r>
          </a:p>
          <a:p>
            <a:r>
              <a:rPr lang="en-US" dirty="0"/>
              <a:t>       as t(d);</a:t>
            </a:r>
          </a:p>
        </p:txBody>
      </p:sp>
    </p:spTree>
    <p:extLst>
      <p:ext uri="{BB962C8B-B14F-4D97-AF65-F5344CB8AC3E}">
        <p14:creationId xmlns:p14="http://schemas.microsoft.com/office/powerpoint/2010/main" val="747822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3534-B43F-4916-8BEC-854D97E9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CA31F-23A0-426E-A0F1-3D716C7F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2)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NOW() :: DATE;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NOW() :: TIME;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Using the :: (double colon) you can cast (format) the timestamp as a date or time </a:t>
            </a:r>
          </a:p>
        </p:txBody>
      </p:sp>
    </p:spTree>
    <p:extLst>
      <p:ext uri="{BB962C8B-B14F-4D97-AF65-F5344CB8AC3E}">
        <p14:creationId xmlns:p14="http://schemas.microsoft.com/office/powerpoint/2010/main" val="215803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B513-408F-4526-A2DC-27228DD0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E2D4-DB30-4A39-86AE-D6C20B4B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3)</a:t>
            </a:r>
          </a:p>
          <a:p>
            <a:endParaRPr lang="en-US" dirty="0"/>
          </a:p>
          <a:p>
            <a:r>
              <a:rPr lang="en-US" dirty="0"/>
              <a:t>INTERVAL –</a:t>
            </a:r>
          </a:p>
          <a:p>
            <a:r>
              <a:rPr lang="en-US" dirty="0"/>
              <a:t> DATE_PART() function extracts a subfield from a date or time value. The following illustrates the DATE_PART() function:</a:t>
            </a:r>
          </a:p>
          <a:p>
            <a:r>
              <a:rPr lang="en-US" dirty="0"/>
              <a:t>DATE_PART(</a:t>
            </a:r>
            <a:r>
              <a:rPr lang="en-US" dirty="0" err="1"/>
              <a:t>field,source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8630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EBD1-43B3-4D3D-9FC3-42E2C7DC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DATE_PART(</a:t>
            </a:r>
            <a:r>
              <a:rPr lang="en-US" dirty="0" err="1"/>
              <a:t>field,source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53D8-D2BC-4DE0-8361-92DF67AA5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880" y="2799556"/>
            <a:ext cx="3914318" cy="36933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century</a:t>
            </a:r>
          </a:p>
          <a:p>
            <a:r>
              <a:rPr lang="en-US" dirty="0"/>
              <a:t>decade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day</a:t>
            </a:r>
          </a:p>
          <a:p>
            <a:r>
              <a:rPr lang="en-US" dirty="0"/>
              <a:t>hour</a:t>
            </a:r>
          </a:p>
          <a:p>
            <a:r>
              <a:rPr lang="en-US" dirty="0"/>
              <a:t>minute</a:t>
            </a:r>
          </a:p>
          <a:p>
            <a:r>
              <a:rPr lang="en-US" dirty="0"/>
              <a:t>second</a:t>
            </a:r>
          </a:p>
          <a:p>
            <a:r>
              <a:rPr lang="en-US" dirty="0"/>
              <a:t>microseconds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852CC-CDA9-4AC1-B516-0382C0EEEBB6}"/>
              </a:ext>
            </a:extLst>
          </p:cNvPr>
          <p:cNvSpPr txBox="1"/>
          <p:nvPr/>
        </p:nvSpPr>
        <p:spPr>
          <a:xfrm>
            <a:off x="5943598" y="2799555"/>
            <a:ext cx="4315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milliseconds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dow</a:t>
            </a:r>
            <a:r>
              <a:rPr lang="en-US" sz="2600" dirty="0"/>
              <a:t> (day of week)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doy</a:t>
            </a:r>
            <a:r>
              <a:rPr lang="en-US" sz="2600" dirty="0"/>
              <a:t> (day of year)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isodow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isoyear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timezone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timezone_hour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timezone_minute</a:t>
            </a:r>
            <a:endParaRPr lang="en-US" sz="2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2DBBA-6054-4936-961A-DA5C57B8E2E4}"/>
              </a:ext>
            </a:extLst>
          </p:cNvPr>
          <p:cNvSpPr/>
          <p:nvPr/>
        </p:nvSpPr>
        <p:spPr>
          <a:xfrm>
            <a:off x="838201" y="980083"/>
            <a:ext cx="10515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field is an identifier that determines what field to </a:t>
            </a:r>
            <a:r>
              <a:rPr lang="en-US" b="1" dirty="0"/>
              <a:t>extract</a:t>
            </a:r>
            <a:r>
              <a:rPr lang="en-US" dirty="0"/>
              <a:t> from the source. </a:t>
            </a:r>
          </a:p>
          <a:p>
            <a:pPr marL="342900" indent="-342900">
              <a:buAutoNum type="arabicParenR"/>
            </a:pPr>
            <a:r>
              <a:rPr lang="en-US" dirty="0"/>
              <a:t>The values of the field must be in a list of permitted values mentioned below</a:t>
            </a:r>
          </a:p>
          <a:p>
            <a:pPr marL="342900" indent="-342900">
              <a:buAutoNum type="arabicParenR"/>
            </a:pPr>
            <a:r>
              <a:rPr lang="en-US" dirty="0"/>
              <a:t>The source is a value of type TIMESTAMP or INTERVAL. If you pass a DATE value, the function will cast it to a TIMESTAMP value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552D5C-3104-4D1B-ABCC-25667ACD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97484"/>
            <a:ext cx="2885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242729"/>
                </a:solidFill>
                <a:latin typeface="inherit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9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6F33-FD94-45CC-95E5-56216FBB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0"/>
            <a:ext cx="10515600" cy="1325563"/>
          </a:xfrm>
        </p:spPr>
        <p:txBody>
          <a:bodyPr/>
          <a:lstStyle/>
          <a:p>
            <a:r>
              <a:rPr lang="en-US" dirty="0"/>
              <a:t>What’s in a timestamp?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C7DE6-CE2E-46F0-8234-B24E95F2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9867"/>
            <a:ext cx="10514125" cy="1325563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74A9D872-FB93-4772-B527-BA17808884B2}"/>
              </a:ext>
            </a:extLst>
          </p:cNvPr>
          <p:cNvSpPr/>
          <p:nvPr/>
        </p:nvSpPr>
        <p:spPr>
          <a:xfrm rot="5400000">
            <a:off x="7856235" y="-64470"/>
            <a:ext cx="375343" cy="6212891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7D38A62-9396-4130-9D9A-FE01A972BF2D}"/>
              </a:ext>
            </a:extLst>
          </p:cNvPr>
          <p:cNvSpPr/>
          <p:nvPr/>
        </p:nvSpPr>
        <p:spPr>
          <a:xfrm rot="16200000">
            <a:off x="1561228" y="4198068"/>
            <a:ext cx="375343" cy="1438179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00BFB-C22F-4A76-B60C-3680ACA8BD0C}"/>
              </a:ext>
            </a:extLst>
          </p:cNvPr>
          <p:cNvSpPr txBox="1"/>
          <p:nvPr/>
        </p:nvSpPr>
        <p:spPr>
          <a:xfrm>
            <a:off x="1380849" y="539319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07022-24B0-4481-B20C-5490A7CB8F19}"/>
              </a:ext>
            </a:extLst>
          </p:cNvPr>
          <p:cNvSpPr txBox="1"/>
          <p:nvPr/>
        </p:nvSpPr>
        <p:spPr>
          <a:xfrm>
            <a:off x="2746657" y="5404752"/>
            <a:ext cx="9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5E314-6CAF-4959-822E-83D96A108C3C}"/>
              </a:ext>
            </a:extLst>
          </p:cNvPr>
          <p:cNvSpPr txBox="1"/>
          <p:nvPr/>
        </p:nvSpPr>
        <p:spPr>
          <a:xfrm>
            <a:off x="3891139" y="54047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DAY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13E3D8BA-FEBE-4048-A689-F2AB55DA1E21}"/>
              </a:ext>
            </a:extLst>
          </p:cNvPr>
          <p:cNvSpPr/>
          <p:nvPr/>
        </p:nvSpPr>
        <p:spPr>
          <a:xfrm rot="16200000">
            <a:off x="3045044" y="4556740"/>
            <a:ext cx="333278" cy="67877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5A4A77E-8315-478B-AE72-26A5034B9F9B}"/>
              </a:ext>
            </a:extLst>
          </p:cNvPr>
          <p:cNvSpPr/>
          <p:nvPr/>
        </p:nvSpPr>
        <p:spPr>
          <a:xfrm rot="16200000">
            <a:off x="4002589" y="4517662"/>
            <a:ext cx="375343" cy="79899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6890B552-BB7E-449B-8605-ABBEB8A231B6}"/>
              </a:ext>
            </a:extLst>
          </p:cNvPr>
          <p:cNvSpPr/>
          <p:nvPr/>
        </p:nvSpPr>
        <p:spPr>
          <a:xfrm rot="16200000">
            <a:off x="5069386" y="4528019"/>
            <a:ext cx="375343" cy="79899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7EAC65-B341-4BB9-93CE-AD5BC3E4001B}"/>
              </a:ext>
            </a:extLst>
          </p:cNvPr>
          <p:cNvSpPr/>
          <p:nvPr/>
        </p:nvSpPr>
        <p:spPr>
          <a:xfrm rot="16200000">
            <a:off x="6124356" y="4528187"/>
            <a:ext cx="375343" cy="79899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9446ECE5-ED76-4603-B100-1A127BC854B3}"/>
              </a:ext>
            </a:extLst>
          </p:cNvPr>
          <p:cNvSpPr/>
          <p:nvPr/>
        </p:nvSpPr>
        <p:spPr>
          <a:xfrm rot="16200000">
            <a:off x="7179326" y="4528019"/>
            <a:ext cx="375343" cy="798990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FDC74842-96CB-4DCB-AC63-6EAD0B5CE9A1}"/>
              </a:ext>
            </a:extLst>
          </p:cNvPr>
          <p:cNvSpPr/>
          <p:nvPr/>
        </p:nvSpPr>
        <p:spPr>
          <a:xfrm rot="16200000">
            <a:off x="8826133" y="3936183"/>
            <a:ext cx="375343" cy="1982664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EACEF992-0674-4BEB-9F52-DE2AF7A150DA}"/>
              </a:ext>
            </a:extLst>
          </p:cNvPr>
          <p:cNvSpPr/>
          <p:nvPr/>
        </p:nvSpPr>
        <p:spPr>
          <a:xfrm rot="16200000">
            <a:off x="10520282" y="4420006"/>
            <a:ext cx="375343" cy="1015015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552E302-7ACE-438A-B127-9930AC744B33}"/>
              </a:ext>
            </a:extLst>
          </p:cNvPr>
          <p:cNvSpPr/>
          <p:nvPr/>
        </p:nvSpPr>
        <p:spPr>
          <a:xfrm rot="5400000">
            <a:off x="2605828" y="1256077"/>
            <a:ext cx="375343" cy="3592512"/>
          </a:xfrm>
          <a:prstGeom prst="leftBrace">
            <a:avLst/>
          </a:prstGeom>
          <a:ln w="38100">
            <a:solidFill>
              <a:srgbClr val="3366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EFEBD1-DBCA-44BF-AB6E-655A5E042F31}"/>
              </a:ext>
            </a:extLst>
          </p:cNvPr>
          <p:cNvSpPr txBox="1"/>
          <p:nvPr/>
        </p:nvSpPr>
        <p:spPr>
          <a:xfrm>
            <a:off x="4937461" y="54047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5642FD-43C1-4A63-87DD-A3C24CE10742}"/>
              </a:ext>
            </a:extLst>
          </p:cNvPr>
          <p:cNvSpPr txBox="1"/>
          <p:nvPr/>
        </p:nvSpPr>
        <p:spPr>
          <a:xfrm>
            <a:off x="5806119" y="539319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F3A93F-9294-47D4-AB75-40049A2C884F}"/>
              </a:ext>
            </a:extLst>
          </p:cNvPr>
          <p:cNvSpPr txBox="1"/>
          <p:nvPr/>
        </p:nvSpPr>
        <p:spPr>
          <a:xfrm>
            <a:off x="6861089" y="539319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SECOND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2497B3-05C4-4202-B258-A37AF7A04CFC}"/>
              </a:ext>
            </a:extLst>
          </p:cNvPr>
          <p:cNvSpPr txBox="1"/>
          <p:nvPr/>
        </p:nvSpPr>
        <p:spPr>
          <a:xfrm>
            <a:off x="8163250" y="539319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MICROSECOND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D324C-2D86-4E51-ADE7-249FFA8317AF}"/>
              </a:ext>
            </a:extLst>
          </p:cNvPr>
          <p:cNvSpPr txBox="1"/>
          <p:nvPr/>
        </p:nvSpPr>
        <p:spPr>
          <a:xfrm>
            <a:off x="9995258" y="539319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ZONE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7AC93-B672-4BE7-944F-638C3FCC6A34}"/>
              </a:ext>
            </a:extLst>
          </p:cNvPr>
          <p:cNvSpPr txBox="1"/>
          <p:nvPr/>
        </p:nvSpPr>
        <p:spPr>
          <a:xfrm>
            <a:off x="2425449" y="21675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92DB6-59CB-4B51-8CAF-EE8C5EEA912D}"/>
              </a:ext>
            </a:extLst>
          </p:cNvPr>
          <p:cNvSpPr txBox="1"/>
          <p:nvPr/>
        </p:nvSpPr>
        <p:spPr>
          <a:xfrm>
            <a:off x="7654422" y="21642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925638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D260-7E94-43BB-BA4C-050E93C9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B6BF-E4C3-4BF4-8A06-291AEFF8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DATE_PART() function extracts a subfield from a date or time value. The following illustrates the DATE_PART() function:</a:t>
            </a:r>
          </a:p>
          <a:p>
            <a:r>
              <a:rPr lang="en-US" dirty="0"/>
              <a:t>DATE_PART(</a:t>
            </a:r>
            <a:r>
              <a:rPr lang="en-US" dirty="0" err="1"/>
              <a:t>field,source</a:t>
            </a:r>
            <a:r>
              <a:rPr lang="en-US" dirty="0"/>
              <a:t>)</a:t>
            </a:r>
          </a:p>
          <a:p>
            <a:r>
              <a:rPr lang="en-US" dirty="0"/>
              <a:t>EXTRACT(year FROM timestamp) = DATE_PART('</a:t>
            </a:r>
            <a:r>
              <a:rPr lang="en-US" dirty="0" err="1"/>
              <a:t>year',timestamp</a:t>
            </a:r>
            <a:r>
              <a:rPr lang="en-US" dirty="0"/>
              <a:t>)</a:t>
            </a:r>
          </a:p>
          <a:p>
            <a:r>
              <a:rPr lang="en-US" dirty="0"/>
              <a:t>extract() gets re-written to </a:t>
            </a:r>
            <a:r>
              <a:rPr lang="en-US" dirty="0" err="1"/>
              <a:t>date_part</a:t>
            </a:r>
            <a:r>
              <a:rPr lang="en-US" dirty="0"/>
              <a:t>() - check the execution plan and you will see.</a:t>
            </a:r>
          </a:p>
          <a:p>
            <a:endParaRPr lang="en-US" dirty="0"/>
          </a:p>
          <a:p>
            <a:r>
              <a:rPr lang="en-US" dirty="0"/>
              <a:t>extract() complies with the SQL standard, </a:t>
            </a:r>
            <a:r>
              <a:rPr lang="en-US" dirty="0" err="1"/>
              <a:t>date_part</a:t>
            </a:r>
            <a:r>
              <a:rPr lang="en-US" dirty="0"/>
              <a:t>() is a Postgres specific query. As one gets converted to the other, there is absolutely no performance difference.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91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348D5B-BF0D-49B8-A030-84BB21C76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772028"/>
              </p:ext>
            </p:extLst>
          </p:nvPr>
        </p:nvGraphicFramePr>
        <p:xfrm>
          <a:off x="643466" y="428655"/>
          <a:ext cx="10905067" cy="55949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0435">
                  <a:extLst>
                    <a:ext uri="{9D8B030D-6E8A-4147-A177-3AD203B41FA5}">
                      <a16:colId xmlns:a16="http://schemas.microsoft.com/office/drawing/2014/main" val="577318838"/>
                    </a:ext>
                  </a:extLst>
                </a:gridCol>
                <a:gridCol w="5720098">
                  <a:extLst>
                    <a:ext uri="{9D8B030D-6E8A-4147-A177-3AD203B41FA5}">
                      <a16:colId xmlns:a16="http://schemas.microsoft.com/office/drawing/2014/main" val="3221101755"/>
                    </a:ext>
                  </a:extLst>
                </a:gridCol>
                <a:gridCol w="3674534">
                  <a:extLst>
                    <a:ext uri="{9D8B030D-6E8A-4147-A177-3AD203B41FA5}">
                      <a16:colId xmlns:a16="http://schemas.microsoft.com/office/drawing/2014/main" val="532163988"/>
                    </a:ext>
                  </a:extLst>
                </a:gridCol>
              </a:tblGrid>
              <a:tr h="23396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Field Value</a:t>
                      </a:r>
                    </a:p>
                  </a:txBody>
                  <a:tcPr marL="17433" marR="17433" marT="8716" marB="8716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TIMESTAMP</a:t>
                      </a:r>
                    </a:p>
                  </a:txBody>
                  <a:tcPr marL="17433" marR="17433" marT="8716" marB="8716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Interval</a:t>
                      </a:r>
                    </a:p>
                  </a:txBody>
                  <a:tcPr marL="17433" marR="17433" marT="8716" marB="8716" anchor="ctr"/>
                </a:tc>
                <a:extLst>
                  <a:ext uri="{0D108BD9-81ED-4DB2-BD59-A6C34878D82A}">
                    <a16:rowId xmlns:a16="http://schemas.microsoft.com/office/drawing/2014/main" val="3615948326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CENTURY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century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centuries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412753289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DAY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day of the month (1-31)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days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221165100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DECADE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decade that is the year divided by 10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Sames as TIMESTAMP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135996139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DOW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day of week Sunday (0) to Saturday (6)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61391441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DOY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day of year that ranges from 1 to 366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358763651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EPOCH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seconds since 1970-01-01 00:00:00 UTC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total number of seconds in the interval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4080768597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HOUR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hour (0-23)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hours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761223336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ISODOW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Day of week based on ISO 8601 Monday (1) to Sunday (7)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168786404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ISOYEAR*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ISO 8601 week number of 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3961958948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MICROSECONDS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seconds field, including fractional parts, multiplied by 1000000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Sames as TIMESTAMP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174617542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MILLENNIUM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millennium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millennium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222177372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MILLISECONDS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seconds field, including fractional parts, multiplied by 1000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Sames as TIMESTAMP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653473352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MINUTE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minute (0-59)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minutes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657483012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MONTH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Month, 1-12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months, modulo (0-11)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439863366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QUARTER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Quarter of the 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number of quarters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454754825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SECOND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second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number of seconds in given minute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1021393123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TIMEZONE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</a:t>
                      </a:r>
                      <a:r>
                        <a:rPr lang="en-US" sz="1200" dirty="0" err="1">
                          <a:effectLst/>
                        </a:rPr>
                        <a:t>timezone</a:t>
                      </a:r>
                      <a:r>
                        <a:rPr lang="en-US" sz="1200" dirty="0">
                          <a:effectLst/>
                        </a:rPr>
                        <a:t> offset from UTC, measured in seconds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292192588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TIMEZONE_HOUR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hour component of the time zone offset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465983057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TIMEZONE_MINUTE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minute component of the time zone offset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3284147774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WEEK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number of the ISO 8601 week-numbering week of the 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2026681727"/>
                  </a:ext>
                </a:extLst>
              </a:tr>
              <a:tr h="233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year</a:t>
                      </a:r>
                    </a:p>
                  </a:txBody>
                  <a:tcPr marL="17433" marR="17433" marT="8716" marB="8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Same as TIMESTAMP</a:t>
                      </a:r>
                    </a:p>
                  </a:txBody>
                  <a:tcPr marL="17433" marR="17433" marT="8716" marB="8716"/>
                </a:tc>
                <a:extLst>
                  <a:ext uri="{0D108BD9-81ED-4DB2-BD59-A6C34878D82A}">
                    <a16:rowId xmlns:a16="http://schemas.microsoft.com/office/drawing/2014/main" val="30228734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77241C-BB41-40F3-8E6E-3F02CED0F180}"/>
              </a:ext>
            </a:extLst>
          </p:cNvPr>
          <p:cNvSpPr txBox="1"/>
          <p:nvPr/>
        </p:nvSpPr>
        <p:spPr>
          <a:xfrm>
            <a:off x="643466" y="6187440"/>
            <a:ext cx="77251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ISOYEAR* -&gt; An </a:t>
            </a:r>
            <a:r>
              <a:rPr lang="en-US" sz="1000" b="1" dirty="0"/>
              <a:t>ISO</a:t>
            </a:r>
            <a:r>
              <a:rPr lang="en-US" sz="1000" dirty="0"/>
              <a:t> week-numbering </a:t>
            </a:r>
            <a:r>
              <a:rPr lang="en-US" sz="1000" b="1" dirty="0"/>
              <a:t>year</a:t>
            </a:r>
            <a:r>
              <a:rPr lang="en-US" sz="1000" dirty="0"/>
              <a:t> (also called </a:t>
            </a:r>
            <a:r>
              <a:rPr lang="en-US" sz="1000" b="1" dirty="0"/>
              <a:t>ISO year</a:t>
            </a:r>
            <a:r>
              <a:rPr lang="en-US" sz="1000" dirty="0"/>
              <a:t> informally) has 52 or 53 full weeks. </a:t>
            </a:r>
          </a:p>
          <a:p>
            <a:r>
              <a:rPr lang="en-US" sz="1000" dirty="0"/>
              <a:t>That is 364 or 371 days instead of the usual 365 or 366 days.</a:t>
            </a:r>
          </a:p>
          <a:p>
            <a:r>
              <a:rPr lang="en-US" sz="1000" dirty="0"/>
              <a:t>The extra week is sometimes referred to as a leap week, although </a:t>
            </a:r>
            <a:r>
              <a:rPr lang="en-US" sz="1000" b="1" dirty="0"/>
              <a:t>ISO</a:t>
            </a:r>
            <a:r>
              <a:rPr lang="en-US" sz="1000" dirty="0"/>
              <a:t> 8601 does not use this term</a:t>
            </a:r>
          </a:p>
        </p:txBody>
      </p:sp>
    </p:spTree>
    <p:extLst>
      <p:ext uri="{BB962C8B-B14F-4D97-AF65-F5344CB8AC3E}">
        <p14:creationId xmlns:p14="http://schemas.microsoft.com/office/powerpoint/2010/main" val="1749982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What time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clock_timestamp</a:t>
            </a:r>
            <a:r>
              <a:rPr lang="en-US" dirty="0"/>
              <a:t>() </a:t>
            </a:r>
          </a:p>
          <a:p>
            <a:r>
              <a:rPr lang="en-US" dirty="0" err="1"/>
              <a:t>current_date</a:t>
            </a:r>
            <a:endParaRPr lang="en-US" dirty="0"/>
          </a:p>
          <a:p>
            <a:r>
              <a:rPr lang="en-US" dirty="0" err="1"/>
              <a:t>current_time</a:t>
            </a:r>
            <a:endParaRPr lang="en-US" dirty="0"/>
          </a:p>
          <a:p>
            <a:r>
              <a:rPr lang="en-US" dirty="0" err="1"/>
              <a:t>current_timestamp</a:t>
            </a:r>
            <a:endParaRPr lang="en-US" dirty="0"/>
          </a:p>
          <a:p>
            <a:r>
              <a:rPr lang="en-US" dirty="0" err="1"/>
              <a:t>Localtime</a:t>
            </a:r>
            <a:endParaRPr lang="en-US" dirty="0"/>
          </a:p>
          <a:p>
            <a:r>
              <a:rPr lang="en-US" dirty="0" err="1"/>
              <a:t>Localtimestamp</a:t>
            </a:r>
            <a:endParaRPr lang="en-US" dirty="0"/>
          </a:p>
          <a:p>
            <a:r>
              <a:rPr lang="en-US" dirty="0"/>
              <a:t>now()</a:t>
            </a:r>
          </a:p>
          <a:p>
            <a:r>
              <a:rPr lang="en-US" dirty="0" err="1"/>
              <a:t>statement_timestamp</a:t>
            </a:r>
            <a:r>
              <a:rPr lang="en-US" dirty="0"/>
              <a:t>()</a:t>
            </a:r>
          </a:p>
          <a:p>
            <a:r>
              <a:rPr lang="en-US" dirty="0" err="1"/>
              <a:t>timeofday</a:t>
            </a:r>
            <a:r>
              <a:rPr lang="en-US" dirty="0"/>
              <a:t>()</a:t>
            </a:r>
          </a:p>
          <a:p>
            <a:r>
              <a:rPr lang="en-US" dirty="0" err="1">
                <a:highlight>
                  <a:srgbClr val="FF0000"/>
                </a:highlight>
              </a:rPr>
              <a:t>transaction_timestamp</a:t>
            </a:r>
            <a:r>
              <a:rPr lang="en-US" dirty="0">
                <a:highlight>
                  <a:srgbClr val="FF0000"/>
                </a:highlight>
              </a:rPr>
              <a:t>()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43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Age and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age(timestamp)</a:t>
            </a:r>
          </a:p>
          <a:p>
            <a:r>
              <a:rPr lang="en-US" dirty="0"/>
              <a:t>age(timestamp, timestamp)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50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32-0A35-4119-9DC7-22FA6B8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Edit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073D-84FA-4E86-8A41-365BD88E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date_part</a:t>
            </a:r>
            <a:r>
              <a:rPr lang="en-US" dirty="0"/>
              <a:t>(text, timestamp)</a:t>
            </a:r>
          </a:p>
          <a:p>
            <a:r>
              <a:rPr lang="en-US" dirty="0" err="1"/>
              <a:t>date_part</a:t>
            </a:r>
            <a:r>
              <a:rPr lang="en-US" dirty="0"/>
              <a:t>(text, interval)</a:t>
            </a:r>
          </a:p>
          <a:p>
            <a:r>
              <a:rPr lang="en-US" dirty="0" err="1"/>
              <a:t>date_trunc</a:t>
            </a:r>
            <a:r>
              <a:rPr lang="en-US" dirty="0"/>
              <a:t>(text, timestamp)</a:t>
            </a:r>
          </a:p>
          <a:p>
            <a:r>
              <a:rPr lang="en-US" dirty="0" err="1"/>
              <a:t>date_trunc</a:t>
            </a:r>
            <a:r>
              <a:rPr lang="en-US" dirty="0"/>
              <a:t>(text, interval)</a:t>
            </a:r>
          </a:p>
          <a:p>
            <a:r>
              <a:rPr lang="en-US" dirty="0">
                <a:highlight>
                  <a:srgbClr val="FF0000"/>
                </a:highlight>
              </a:rPr>
              <a:t>extract(field from timestamp)</a:t>
            </a:r>
          </a:p>
          <a:p>
            <a:r>
              <a:rPr lang="en-US" dirty="0">
                <a:highlight>
                  <a:srgbClr val="FF0000"/>
                </a:highlight>
              </a:rPr>
              <a:t>extract(field from interval</a:t>
            </a:r>
            <a:r>
              <a:rPr lang="en-US" dirty="0"/>
              <a:t>)</a:t>
            </a:r>
          </a:p>
          <a:p>
            <a:r>
              <a:rPr lang="en-US" dirty="0" err="1">
                <a:highlight>
                  <a:srgbClr val="FF0000"/>
                </a:highlight>
              </a:rPr>
              <a:t>justify_days</a:t>
            </a:r>
            <a:r>
              <a:rPr lang="en-US" dirty="0">
                <a:highlight>
                  <a:srgbClr val="FF0000"/>
                </a:highlight>
              </a:rPr>
              <a:t>(interval)</a:t>
            </a:r>
          </a:p>
          <a:p>
            <a:r>
              <a:rPr lang="en-US" dirty="0" err="1">
                <a:highlight>
                  <a:srgbClr val="FF0000"/>
                </a:highlight>
              </a:rPr>
              <a:t>justify_hours</a:t>
            </a:r>
            <a:r>
              <a:rPr lang="en-US" dirty="0">
                <a:highlight>
                  <a:srgbClr val="FF0000"/>
                </a:highlight>
              </a:rPr>
              <a:t>(interval)</a:t>
            </a:r>
          </a:p>
          <a:p>
            <a:r>
              <a:rPr lang="en-US" dirty="0" err="1">
                <a:highlight>
                  <a:srgbClr val="FF0000"/>
                </a:highlight>
              </a:rPr>
              <a:t>justify_interval</a:t>
            </a:r>
            <a:r>
              <a:rPr lang="en-US" dirty="0">
                <a:highlight>
                  <a:srgbClr val="FF0000"/>
                </a:highlight>
              </a:rPr>
              <a:t>(interval)</a:t>
            </a:r>
          </a:p>
        </p:txBody>
      </p:sp>
    </p:spTree>
    <p:extLst>
      <p:ext uri="{BB962C8B-B14F-4D97-AF65-F5344CB8AC3E}">
        <p14:creationId xmlns:p14="http://schemas.microsoft.com/office/powerpoint/2010/main" val="70856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2A4B-67D6-4AEF-B487-CE5E107CF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Test Bool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61B4-DD47-4A30-9988-F1B56987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0000"/>
                </a:highlight>
              </a:rPr>
              <a:t>isfinite</a:t>
            </a:r>
            <a:r>
              <a:rPr lang="en-US" dirty="0">
                <a:highlight>
                  <a:srgbClr val="FF0000"/>
                </a:highlight>
              </a:rPr>
              <a:t>(date)</a:t>
            </a:r>
          </a:p>
          <a:p>
            <a:r>
              <a:rPr lang="en-US" dirty="0" err="1">
                <a:highlight>
                  <a:srgbClr val="FF0000"/>
                </a:highlight>
              </a:rPr>
              <a:t>isfinite</a:t>
            </a:r>
            <a:r>
              <a:rPr lang="en-US" dirty="0">
                <a:highlight>
                  <a:srgbClr val="FF0000"/>
                </a:highlight>
              </a:rPr>
              <a:t>(timestamp)</a:t>
            </a:r>
          </a:p>
          <a:p>
            <a:r>
              <a:rPr lang="en-US" dirty="0" err="1">
                <a:highlight>
                  <a:srgbClr val="FF0000"/>
                </a:highlight>
              </a:rPr>
              <a:t>isfinite</a:t>
            </a:r>
            <a:r>
              <a:rPr lang="en-US" dirty="0">
                <a:highlight>
                  <a:srgbClr val="FF0000"/>
                </a:highlight>
              </a:rPr>
              <a:t>(interval)</a:t>
            </a:r>
          </a:p>
        </p:txBody>
      </p:sp>
    </p:spTree>
    <p:extLst>
      <p:ext uri="{BB962C8B-B14F-4D97-AF65-F5344CB8AC3E}">
        <p14:creationId xmlns:p14="http://schemas.microsoft.com/office/powerpoint/2010/main" val="3927798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2A4B-67D6-4AEF-B487-CE5E107CF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Make it 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61B4-DD47-4A30-9988-F1B56987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make_date</a:t>
            </a:r>
            <a:r>
              <a:rPr lang="en-US" dirty="0"/>
              <a:t>(year int, month int, day int)</a:t>
            </a:r>
          </a:p>
          <a:p>
            <a:r>
              <a:rPr lang="en-US" dirty="0" err="1"/>
              <a:t>make_interval</a:t>
            </a:r>
            <a:r>
              <a:rPr lang="en-US" dirty="0"/>
              <a:t>(years int DEFAULT 0, months int DEFAULT 0, weeks int DEFAULT 0, days int DEFAULT 0, hours int DEFAULT 0, mins int DEFAULT 0, secs double precision DEFAULT 0.0)</a:t>
            </a:r>
          </a:p>
          <a:p>
            <a:r>
              <a:rPr lang="en-US" dirty="0" err="1">
                <a:highlight>
                  <a:srgbClr val="FF0000"/>
                </a:highlight>
              </a:rPr>
              <a:t>make_time</a:t>
            </a:r>
            <a:r>
              <a:rPr lang="en-US" dirty="0">
                <a:highlight>
                  <a:srgbClr val="FF0000"/>
                </a:highlight>
              </a:rPr>
              <a:t>(hour int, min int, sec double precision)</a:t>
            </a:r>
          </a:p>
          <a:p>
            <a:r>
              <a:rPr lang="en-US" dirty="0" err="1"/>
              <a:t>make_timestamptz</a:t>
            </a:r>
            <a:r>
              <a:rPr lang="en-US" dirty="0"/>
              <a:t>(year int, month int, day int, hour int, min int, sec double precision, [ </a:t>
            </a:r>
            <a:r>
              <a:rPr lang="en-US" dirty="0" err="1"/>
              <a:t>timezone</a:t>
            </a:r>
            <a:r>
              <a:rPr lang="en-US" dirty="0"/>
              <a:t> text ])</a:t>
            </a:r>
          </a:p>
        </p:txBody>
      </p:sp>
    </p:spTree>
    <p:extLst>
      <p:ext uri="{BB962C8B-B14F-4D97-AF65-F5344CB8AC3E}">
        <p14:creationId xmlns:p14="http://schemas.microsoft.com/office/powerpoint/2010/main" val="500948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7F6D-93C0-4A95-A536-490459BE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1D10-3276-4D4B-86F4-5FA0716F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5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2A4B-67D6-4AEF-B487-CE5E107CF6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Make it 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61B4-DD47-4A30-9988-F1B56987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make_date</a:t>
            </a:r>
            <a:r>
              <a:rPr lang="en-US" dirty="0"/>
              <a:t>(year int, month int, day int)</a:t>
            </a:r>
          </a:p>
          <a:p>
            <a:r>
              <a:rPr lang="en-US" dirty="0" err="1"/>
              <a:t>make_interval</a:t>
            </a:r>
            <a:r>
              <a:rPr lang="en-US" dirty="0"/>
              <a:t>(years int DEFAULT 0, months int DEFAULT 0, weeks int DEFAULT 0, days int DEFAULT 0, hours int DEFAULT 0, mins int DEFAULT 0, secs double precision DEFAULT 0.0)</a:t>
            </a:r>
          </a:p>
          <a:p>
            <a:r>
              <a:rPr lang="en-US" dirty="0" err="1"/>
              <a:t>make_timestamptz</a:t>
            </a:r>
            <a:r>
              <a:rPr lang="en-US" dirty="0"/>
              <a:t>(year int, month int, day int, hour int, min int, sec double precision, [ </a:t>
            </a:r>
            <a:r>
              <a:rPr lang="en-US" dirty="0" err="1"/>
              <a:t>timezone</a:t>
            </a:r>
            <a:r>
              <a:rPr lang="en-US" dirty="0"/>
              <a:t> text ])</a:t>
            </a:r>
          </a:p>
        </p:txBody>
      </p:sp>
    </p:spTree>
    <p:extLst>
      <p:ext uri="{BB962C8B-B14F-4D97-AF65-F5344CB8AC3E}">
        <p14:creationId xmlns:p14="http://schemas.microsoft.com/office/powerpoint/2010/main" val="15126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CB34-6DD2-4091-9EF9-1AB8BB04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3BFB-98A4-4720-8773-946ECF83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-- </a:t>
            </a:r>
            <a:r>
              <a:rPr lang="en-US" dirty="0" err="1"/>
              <a:t>make_date</a:t>
            </a:r>
            <a:r>
              <a:rPr lang="en-US" dirty="0"/>
              <a:t>(year int, month int, day int)</a:t>
            </a:r>
          </a:p>
          <a:p>
            <a:endParaRPr lang="en-US" dirty="0"/>
          </a:p>
          <a:p>
            <a:r>
              <a:rPr lang="en-US" dirty="0"/>
              <a:t>-- select </a:t>
            </a:r>
            <a:r>
              <a:rPr lang="en-US" dirty="0" err="1"/>
              <a:t>make_date</a:t>
            </a:r>
            <a:r>
              <a:rPr lang="en-US" dirty="0"/>
              <a:t>(1984, 08, 31);</a:t>
            </a:r>
          </a:p>
          <a:p>
            <a:endParaRPr lang="en-US" dirty="0"/>
          </a:p>
          <a:p>
            <a:r>
              <a:rPr lang="en-US" dirty="0"/>
              <a:t>-- </a:t>
            </a:r>
            <a:r>
              <a:rPr lang="en-US" dirty="0" err="1"/>
              <a:t>make_interval</a:t>
            </a:r>
            <a:r>
              <a:rPr lang="en-US" dirty="0"/>
              <a:t>(years int DEFAULT 0, months int DEFAULT 0, weeks int DEFAULT 0, days int DEFAULT 0, </a:t>
            </a:r>
          </a:p>
          <a:p>
            <a:r>
              <a:rPr lang="en-US" dirty="0"/>
              <a:t>-- hours int DEFAULT 0, mins int DEFAULT 0, secs double precision DEFAULT 0.0)</a:t>
            </a:r>
          </a:p>
          <a:p>
            <a:r>
              <a:rPr lang="en-US" dirty="0"/>
              <a:t>-- SELECT AGE(NOW(), '1984-08-31')</a:t>
            </a:r>
          </a:p>
          <a:p>
            <a:endParaRPr lang="en-US" dirty="0"/>
          </a:p>
          <a:p>
            <a:r>
              <a:rPr lang="en-US" dirty="0"/>
              <a:t>-- SELECT </a:t>
            </a:r>
            <a:r>
              <a:rPr lang="en-US" dirty="0" err="1"/>
              <a:t>make_interval</a:t>
            </a:r>
            <a:r>
              <a:rPr lang="en-US" dirty="0"/>
              <a:t> (35, 07, 3, 0, 16, 50, 15.5555555  )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 </a:t>
            </a:r>
            <a:r>
              <a:rPr lang="en-US" dirty="0" err="1"/>
              <a:t>make_timestamptz</a:t>
            </a:r>
            <a:r>
              <a:rPr lang="en-US" dirty="0"/>
              <a:t>(year int, month int, day int, hour int, min int, sec double precision, [ </a:t>
            </a:r>
            <a:r>
              <a:rPr lang="en-US" dirty="0" err="1"/>
              <a:t>timezone</a:t>
            </a:r>
            <a:r>
              <a:rPr lang="en-US" dirty="0"/>
              <a:t> text ])</a:t>
            </a:r>
          </a:p>
          <a:p>
            <a:endParaRPr lang="en-US" dirty="0"/>
          </a:p>
          <a:p>
            <a:r>
              <a:rPr lang="en-US" dirty="0"/>
              <a:t>-- SELECT </a:t>
            </a:r>
            <a:r>
              <a:rPr lang="en-US" dirty="0" err="1"/>
              <a:t>make_timestamptz</a:t>
            </a:r>
            <a:r>
              <a:rPr lang="en-US" dirty="0"/>
              <a:t>(1984, 08, 31, 16, 50, 15.5555555)</a:t>
            </a:r>
          </a:p>
          <a:p>
            <a:r>
              <a:rPr lang="en-US" dirty="0"/>
              <a:t>SELECT </a:t>
            </a:r>
            <a:r>
              <a:rPr lang="en-US" dirty="0" err="1"/>
              <a:t>make_timestampTz</a:t>
            </a:r>
            <a:r>
              <a:rPr lang="en-US" dirty="0"/>
              <a:t>(1984, 08, 31, 16, 50, 15.5555555, 'Europe/Moscow')</a:t>
            </a:r>
          </a:p>
        </p:txBody>
      </p:sp>
    </p:spTree>
    <p:extLst>
      <p:ext uri="{BB962C8B-B14F-4D97-AF65-F5344CB8AC3E}">
        <p14:creationId xmlns:p14="http://schemas.microsoft.com/office/powerpoint/2010/main" val="21599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497D-A57C-4009-9E2F-DF144EBA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973CB-D628-4794-8BD5-352CA76F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07AD3-68B4-477E-8E85-D39DBBC6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204912"/>
            <a:ext cx="62674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7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C1428-A827-4FFD-B2FF-9D03A77A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3" y="209550"/>
            <a:ext cx="4977976" cy="15438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Time zones are modern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E925B-419D-4350-AA53-5B907B76A1F5}"/>
              </a:ext>
            </a:extLst>
          </p:cNvPr>
          <p:cNvSpPr txBox="1"/>
          <p:nvPr/>
        </p:nvSpPr>
        <p:spPr>
          <a:xfrm>
            <a:off x="6090573" y="1573957"/>
            <a:ext cx="5198691" cy="3859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On November 18, 1883, America’s railroads began using a standard time system involving four time zones, Eastern, Central, Mountain and Pacific. Within each zone, all clocks were synchronized. The time-zone system didn’t become official across the United States until 1918.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 The first modern tank was patented in 1912 by the inventor Lance De La Mole. Little Willie Landship IFV, first British tank (1915)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Synchronizing time before the late 19</a:t>
            </a:r>
            <a:r>
              <a:rPr lang="en-US" sz="1600" baseline="30000" dirty="0">
                <a:solidFill>
                  <a:srgbClr val="000000"/>
                </a:solidFill>
              </a:rPr>
              <a:t>th</a:t>
            </a:r>
            <a:r>
              <a:rPr lang="en-US" sz="1600" dirty="0">
                <a:solidFill>
                  <a:srgbClr val="000000"/>
                </a:solidFill>
              </a:rPr>
              <a:t> century is a quagmire of micro adjustments that we will not be going into.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600" b="1" cap="all" dirty="0">
                <a:solidFill>
                  <a:srgbClr val="000000"/>
                </a:solidFill>
              </a:rPr>
            </a:b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C0E3F721-0F83-4CF7-BBC2-574381D5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12" y="5552915"/>
            <a:ext cx="10515600" cy="70314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977F32E-F662-4276-BF4F-4EA32316D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26" y="1573957"/>
            <a:ext cx="5084155" cy="327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6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AA18-0D73-4DF2-B317-B82BFFC5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Zones are affected by DLS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512409-1C84-41B2-8746-C61B59364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12" y="5552915"/>
            <a:ext cx="10515600" cy="70314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94BA0EF-34F0-44A7-80A4-D08EA968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6858"/>
            <a:ext cx="5570173" cy="38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B84E1-9526-41B5-A98A-728FF2EB8CB8}"/>
              </a:ext>
            </a:extLst>
          </p:cNvPr>
          <p:cNvSpPr txBox="1"/>
          <p:nvPr/>
        </p:nvSpPr>
        <p:spPr>
          <a:xfrm>
            <a:off x="7019925" y="2136337"/>
            <a:ext cx="4333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 70 out of 195  </a:t>
            </a:r>
          </a:p>
          <a:p>
            <a:r>
              <a:rPr lang="en-US" dirty="0"/>
              <a:t>countries utilize Daylight Saving Time in at least a portion of the country. Japan, India, and China are the only major industrialized </a:t>
            </a:r>
          </a:p>
          <a:p>
            <a:r>
              <a:rPr lang="en-US" dirty="0"/>
              <a:t>countries that do not observe some form of daylight saving</a:t>
            </a:r>
          </a:p>
        </p:txBody>
      </p:sp>
    </p:spTree>
    <p:extLst>
      <p:ext uri="{BB962C8B-B14F-4D97-AF65-F5344CB8AC3E}">
        <p14:creationId xmlns:p14="http://schemas.microsoft.com/office/powerpoint/2010/main" val="398253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3104</Words>
  <Application>Microsoft Office PowerPoint</Application>
  <PresentationFormat>Widescreen</PresentationFormat>
  <Paragraphs>491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Courier New</vt:lpstr>
      <vt:lpstr>Gill Sans MT</vt:lpstr>
      <vt:lpstr>inherit</vt:lpstr>
      <vt:lpstr>Office Theme</vt:lpstr>
      <vt:lpstr>PostgreSQL   Times and Dates </vt:lpstr>
      <vt:lpstr>PowerPoint Presentation</vt:lpstr>
      <vt:lpstr>DATE YYYY-MM-DD IOS</vt:lpstr>
      <vt:lpstr>What’s in a timestamp?</vt:lpstr>
      <vt:lpstr>Make it so</vt:lpstr>
      <vt:lpstr>PowerPoint Presentation</vt:lpstr>
      <vt:lpstr>PowerPoint Presentation</vt:lpstr>
      <vt:lpstr>Time zones are modern</vt:lpstr>
      <vt:lpstr>Time Zones are affected by DLS</vt:lpstr>
      <vt:lpstr>Time zones are political</vt:lpstr>
      <vt:lpstr>A timestamp by any other name</vt:lpstr>
      <vt:lpstr>PowerPoint Presentation</vt:lpstr>
      <vt:lpstr>PowerPoint Presentation</vt:lpstr>
      <vt:lpstr>Take it apart</vt:lpstr>
      <vt:lpstr>Put it back together</vt:lpstr>
      <vt:lpstr>PowerPoint Presentation</vt:lpstr>
      <vt:lpstr>What’s this date?</vt:lpstr>
      <vt:lpstr>PowerPoint Presentation</vt:lpstr>
      <vt:lpstr>Interval is a data type</vt:lpstr>
      <vt:lpstr>PowerPoint Presentation</vt:lpstr>
      <vt:lpstr>Why was this important?</vt:lpstr>
      <vt:lpstr>What do I need for this application?</vt:lpstr>
      <vt:lpstr>What time is it?</vt:lpstr>
      <vt:lpstr>What time is it?</vt:lpstr>
      <vt:lpstr>Age and interval</vt:lpstr>
      <vt:lpstr>Edit selection</vt:lpstr>
      <vt:lpstr>examples</vt:lpstr>
      <vt:lpstr>PowerPoint Presentation</vt:lpstr>
      <vt:lpstr>PowerPoint Presentation</vt:lpstr>
      <vt:lpstr>What time is it?</vt:lpstr>
      <vt:lpstr>So what’s the difference?</vt:lpstr>
      <vt:lpstr>NOW()</vt:lpstr>
      <vt:lpstr>PowerPoint Presentation</vt:lpstr>
      <vt:lpstr>Intervals can be treated like other data types for calculations</vt:lpstr>
      <vt:lpstr>PowerPoint Presentation</vt:lpstr>
      <vt:lpstr>Worth Exploring in Depth</vt:lpstr>
      <vt:lpstr>PowerPoint Presentation</vt:lpstr>
      <vt:lpstr>PowerPoint Presentation</vt:lpstr>
      <vt:lpstr>DATE_PART(field,source) </vt:lpstr>
      <vt:lpstr>Date Part</vt:lpstr>
      <vt:lpstr>PowerPoint Presentation</vt:lpstr>
      <vt:lpstr>What time is it?</vt:lpstr>
      <vt:lpstr>Age and interval</vt:lpstr>
      <vt:lpstr>Edit selection</vt:lpstr>
      <vt:lpstr>Test Bool</vt:lpstr>
      <vt:lpstr>Make it so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  Times and Dates </dc:title>
  <dc:creator>Vadim Acosta</dc:creator>
  <cp:lastModifiedBy>Vadim Acosta</cp:lastModifiedBy>
  <cp:revision>13</cp:revision>
  <dcterms:created xsi:type="dcterms:W3CDTF">2020-04-21T17:23:13Z</dcterms:created>
  <dcterms:modified xsi:type="dcterms:W3CDTF">2020-04-21T21:55:29Z</dcterms:modified>
</cp:coreProperties>
</file>