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4008" y="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CE7B4DA-D689-44C1-B9A0-2F858AC1F2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A9E00A-31ED-49EB-9322-C75EA41C7C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84C9-C5C4-4D77-A525-8B236728147B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CAB50D-E67C-4677-A185-8335A8EC0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1CF99B-2DD6-4DC2-88F3-2FC5D35132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82C2-25DE-47C7-A240-8AF2BA466D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4418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14F0C-88F9-4F19-B3B5-C960B190B70E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E673A-B0F2-4E74-BA1D-723B356A37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952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E673A-B0F2-4E74-BA1D-723B356A3798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1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C33-47F7-476F-AEF9-C4631084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E374E-57B9-4346-867B-5F672588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A2BD-FC1A-44CC-B691-AD2FC13B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88E7-C965-4C9C-BC55-282AC591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198B-BD3D-4B53-A29D-36084AE4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1077-7FFE-454B-98AA-F3B089DD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2828-3240-4C69-9E6E-179EE7C46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E9AF-7BDE-46A0-B99C-D5696BF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66C3-61C4-4582-B5D4-D7393AF0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EA4E-D259-4385-8AEC-B868B071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86095-06B8-4F03-BFEE-1FEBD531B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AF3D-C86B-48DD-A47A-358A0D1E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7288-DB79-48CE-9059-3869DEBA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B324-D1D7-4D32-BD97-8F4596C2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50A4-C424-4111-BA2C-3D3C4CAD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ADDC-DD30-429C-B3CB-84F3A49F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C1EE-8DD3-4657-AF0D-25FC8FE8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D4A-1B9F-4930-953A-961FA1CC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73461-1BE4-48CC-81FC-1EAF2277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F247-CF9B-4583-A86F-F223B0D9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C473-57EB-4927-AAA5-C4FF8A4C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F350-A64B-4DFA-88CD-FB316838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F853-23F0-4698-B830-749301A0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FB609-FFCE-4365-92D7-74C6655B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1318-5577-4CA1-91D1-BC3F0C9F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6516-EA40-4ED1-BAF9-33705EFB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DD34-7DC3-4F4B-AE67-6DF26509C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56223-67C5-4572-B78C-A97457AD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FFBFA-7E33-4078-A317-3FEDCF21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6597-150F-4FE0-B53D-E624258F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E987-AFE9-4AC5-98B4-B787D343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8826-C2E9-4666-9939-6BA1B3EB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C697-16AC-4510-856E-A06DCFF99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8A4B9-6505-4B06-A124-AF04E6991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CFC0B-A7E2-4CE4-9A2E-093F75509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95111-89B2-488D-AFA3-F48B1DEC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AAA3F-B842-4691-AEAF-9F69C2D3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493C6-F45F-4F11-9F26-6E2F5A93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9E718-82CC-4353-BC39-85710D31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AED9-210D-4B76-9BF0-5D9E983B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4BB85-B1BB-4B75-8DE1-C9C271CF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F876-64B5-4553-B574-3EB797C3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91898-D6E1-462C-A887-EC55082A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6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49E7E-8294-4FA7-B7F6-E976ECEC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66374-8B87-4D8E-99FF-0DFE9C7A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ED8DD-943D-40D0-AEF3-38162F3E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455D-DD48-4070-87EF-FAA14771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14BE-5E3F-4A52-A720-FFE64AF9F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82CBB-C965-404B-BFA7-B000B39F6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07340-AA94-4741-88D8-44A05F47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ED67A-F2A8-4847-9A3D-543A8476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7C27-01AA-4453-9DB5-E4FDCED6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D612-8249-41D7-8419-80D7823C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75235-1D0D-462E-8C2F-10B2A29EF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242A4-6B48-4099-A66F-14A7141B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E961-0C19-45E3-85D0-65153F80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78E31-B2F1-4EEE-90F5-9AB1A468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9256-58A3-4ADC-BD44-B95677B8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FB02-2A03-42F2-A9A0-D35DD5D4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5ACA-6B0E-42FF-ACED-B813B8B3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190C-21AE-44AC-A447-8863334F6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9357-2B4F-47BF-809C-385C0E98D4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A226-9C26-4726-BA2E-443AB1697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EB33-A5E5-42DA-91F8-FB30584AC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2116-8711-4AC8-B7F6-69D85D366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2B40B-D96F-44C5-9D9B-CBCDB4F4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виникла ідея</a:t>
            </a:r>
            <a:r>
              <a:rPr lang="ru-RU" dirty="0"/>
              <a:t> проекту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EC618-C8F6-4386-A04D-3CB07E25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732" y="1479395"/>
            <a:ext cx="8708254" cy="486040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uk-UA" sz="900" dirty="0"/>
              <a:t>Підвищений тиск (ще називають артеріальна гіпертензія, гіпертонічна хвороба) широко розповсюджений </a:t>
            </a:r>
            <a:r>
              <a:rPr lang="en-US" sz="900" dirty="0"/>
              <a:t>“</a:t>
            </a:r>
            <a:r>
              <a:rPr lang="uk-UA" sz="900" b="1" dirty="0"/>
              <a:t>мовчазний вбивця</a:t>
            </a:r>
            <a:r>
              <a:rPr lang="en-US" sz="900" dirty="0"/>
              <a:t>”</a:t>
            </a:r>
            <a:r>
              <a:rPr lang="uk-UA" sz="900" dirty="0"/>
              <a:t>. Уявіть, </a:t>
            </a:r>
            <a:r>
              <a:rPr lang="ru-RU" sz="900" dirty="0" err="1"/>
              <a:t>високий</a:t>
            </a:r>
            <a:r>
              <a:rPr lang="ru-RU" sz="900" dirty="0"/>
              <a:t> </a:t>
            </a:r>
            <a:r>
              <a:rPr lang="ru-RU" sz="900" dirty="0" err="1"/>
              <a:t>систолічний</a:t>
            </a:r>
            <a:r>
              <a:rPr lang="ru-RU" sz="900" dirty="0"/>
              <a:t> </a:t>
            </a:r>
            <a:r>
              <a:rPr lang="ru-RU" sz="900" dirty="0" err="1"/>
              <a:t>артеріальний</a:t>
            </a:r>
            <a:r>
              <a:rPr lang="ru-RU" sz="900" dirty="0"/>
              <a:t> </a:t>
            </a:r>
            <a:r>
              <a:rPr lang="ru-RU" sz="900" dirty="0" err="1"/>
              <a:t>тиск</a:t>
            </a:r>
            <a:r>
              <a:rPr lang="ru-RU" sz="900" dirty="0"/>
              <a:t> </a:t>
            </a:r>
            <a:r>
              <a:rPr lang="en-US" sz="900" dirty="0"/>
              <a:t>(</a:t>
            </a:r>
            <a:r>
              <a:rPr lang="uk-UA" sz="900" dirty="0"/>
              <a:t>при вимірюванні це перший, тобто більший, показник) </a:t>
            </a:r>
            <a:r>
              <a:rPr lang="ru-RU" sz="900" dirty="0"/>
              <a:t> </a:t>
            </a:r>
            <a:r>
              <a:rPr lang="uk-UA" sz="900" dirty="0"/>
              <a:t>є </a:t>
            </a:r>
            <a:r>
              <a:rPr lang="uk-UA" sz="900" b="1" dirty="0"/>
              <a:t>причиною </a:t>
            </a:r>
            <a:r>
              <a:rPr lang="ru-RU" sz="900" b="1" dirty="0"/>
              <a:t> </a:t>
            </a:r>
            <a:r>
              <a:rPr lang="ru-RU" sz="900" b="1" dirty="0" err="1"/>
              <a:t>кожних</a:t>
            </a:r>
            <a:r>
              <a:rPr lang="ru-RU" sz="900" b="1" dirty="0"/>
              <a:t> 2х з </a:t>
            </a:r>
            <a:r>
              <a:rPr lang="ru-RU" sz="900" b="1" dirty="0" err="1"/>
              <a:t>кожних</a:t>
            </a:r>
            <a:r>
              <a:rPr lang="ru-RU" sz="900" b="1" dirty="0"/>
              <a:t>  5 смертей в УКРАЇНІ</a:t>
            </a:r>
            <a:r>
              <a:rPr lang="ru-RU" sz="900" dirty="0"/>
              <a:t>*</a:t>
            </a:r>
            <a:r>
              <a:rPr lang="uk-UA" sz="900" dirty="0"/>
              <a:t>. Зважте на цю цифру!</a:t>
            </a:r>
          </a:p>
          <a:p>
            <a:pPr>
              <a:lnSpc>
                <a:spcPct val="170000"/>
              </a:lnSpc>
            </a:pPr>
            <a:r>
              <a:rPr lang="uk-UA" sz="900" dirty="0"/>
              <a:t>Дуже часто </a:t>
            </a:r>
            <a:r>
              <a:rPr lang="uk-UA" sz="900" b="1" dirty="0"/>
              <a:t>не має чітких симптомів, тиск потребує постійного  контролю та вимірювання</a:t>
            </a:r>
            <a:r>
              <a:rPr lang="uk-UA" sz="900" dirty="0"/>
              <a:t>. Інколи повсякденні звички та спосіб життя ще більше додають ризику мати виражену гіпертензію чи навіть </a:t>
            </a:r>
            <a:r>
              <a:rPr lang="uk-UA" sz="900" b="1" dirty="0"/>
              <a:t>ускладнення</a:t>
            </a:r>
            <a:r>
              <a:rPr lang="uk-UA" sz="900" dirty="0"/>
              <a:t>. </a:t>
            </a:r>
            <a:endParaRPr lang="en-US" sz="900" dirty="0"/>
          </a:p>
          <a:p>
            <a:pPr>
              <a:lnSpc>
                <a:spcPct val="170000"/>
              </a:lnSpc>
            </a:pPr>
            <a:r>
              <a:rPr lang="uk-UA" sz="900" dirty="0"/>
              <a:t>Якщо  про підвищений тиск </a:t>
            </a:r>
            <a:r>
              <a:rPr lang="uk-UA" sz="900" b="1" dirty="0"/>
              <a:t>не знати або  не зважати на нього, не лікувати</a:t>
            </a:r>
            <a:r>
              <a:rPr lang="uk-UA" sz="900" dirty="0"/>
              <a:t>, то негативний вплив високого тиску на судини може стати чинником </a:t>
            </a:r>
            <a:r>
              <a:rPr lang="uk-UA" sz="900" b="1" dirty="0"/>
              <a:t>проблем з серцем, інфаркту, інсульту</a:t>
            </a:r>
            <a:r>
              <a:rPr lang="uk-UA" sz="900" dirty="0"/>
              <a:t>, та загрозою здоров'ю в цілому. Ось чому запобігання, лікування та обізнаність щодо проблеми гіпертензії допоможуть жити довше здоровим повноцінним життям.</a:t>
            </a:r>
            <a:endParaRPr lang="en-US" sz="900" dirty="0"/>
          </a:p>
          <a:p>
            <a:pPr>
              <a:lnSpc>
                <a:spcPct val="170000"/>
              </a:lnSpc>
            </a:pPr>
            <a:r>
              <a:rPr lang="uk-UA" sz="900" dirty="0"/>
              <a:t>Задля розвитку найважливішого напрямку просвітницької роботи з пацієнтами та їх родичами була започаткована освітня </a:t>
            </a:r>
            <a:r>
              <a:rPr lang="uk-UA" sz="900" b="1" dirty="0"/>
              <a:t>програма з профілактики ускладнень артеріальної гіпертензії. </a:t>
            </a:r>
            <a:endParaRPr lang="en-US" sz="900" b="1" dirty="0"/>
          </a:p>
          <a:p>
            <a:pPr>
              <a:lnSpc>
                <a:spcPct val="170000"/>
              </a:lnSpc>
            </a:pPr>
            <a:r>
              <a:rPr lang="uk-UA" sz="900" dirty="0"/>
              <a:t>В спільну програму з профілактики ускладнень артеріальної гіпертензії  за участю Всеукраїнської асоціації кардіологів України та ДУ «ННЦ Інститут кардіології імені М.Д. </a:t>
            </a:r>
            <a:r>
              <a:rPr lang="uk-UA" sz="900" dirty="0" err="1"/>
              <a:t>Стражеска</a:t>
            </a:r>
            <a:r>
              <a:rPr lang="uk-UA" sz="900" dirty="0"/>
              <a:t>» НАМН України активно долучилась компанія </a:t>
            </a:r>
            <a:r>
              <a:rPr lang="uk-UA" sz="900" dirty="0" err="1"/>
              <a:t>Серв</a:t>
            </a:r>
            <a:r>
              <a:rPr lang="en-US" sz="900" dirty="0"/>
              <a:t>’</a:t>
            </a:r>
            <a:r>
              <a:rPr lang="uk-UA" sz="900" dirty="0"/>
              <a:t>є в рамках партнерства.</a:t>
            </a:r>
          </a:p>
          <a:p>
            <a:pPr>
              <a:lnSpc>
                <a:spcPct val="170000"/>
              </a:lnSpc>
            </a:pPr>
            <a:r>
              <a:rPr lang="uk-UA" sz="900" dirty="0"/>
              <a:t>Сьогодні в рамках програми почав свою роботу інтернет-ресурс  </a:t>
            </a:r>
            <a:r>
              <a:rPr lang="uk-UA" sz="900" u="sng" dirty="0">
                <a:solidFill>
                  <a:srgbClr val="00B0F0"/>
                </a:solidFill>
              </a:rPr>
              <a:t>(лінк на вкладку «корисні матеріали для пацієнтів») </a:t>
            </a:r>
            <a:r>
              <a:rPr lang="uk-UA" sz="900" dirty="0"/>
              <a:t>та був облаштований спеціальний кабінет в поліклініці інституту (</a:t>
            </a:r>
            <a:r>
              <a:rPr lang="uk-UA" sz="900" dirty="0">
                <a:solidFill>
                  <a:srgbClr val="C00000"/>
                </a:solidFill>
              </a:rPr>
              <a:t>адрес, як знайти, час роботи, телефон /</a:t>
            </a:r>
            <a:r>
              <a:rPr lang="uk-UA" sz="900" dirty="0" err="1">
                <a:solidFill>
                  <a:srgbClr val="C00000"/>
                </a:solidFill>
              </a:rPr>
              <a:t>имя</a:t>
            </a:r>
            <a:r>
              <a:rPr lang="uk-UA" sz="900" dirty="0">
                <a:solidFill>
                  <a:srgbClr val="C00000"/>
                </a:solidFill>
              </a:rPr>
              <a:t> </a:t>
            </a:r>
            <a:r>
              <a:rPr lang="uk-UA" sz="900" dirty="0" err="1">
                <a:solidFill>
                  <a:srgbClr val="C00000"/>
                </a:solidFill>
              </a:rPr>
              <a:t>ответственного</a:t>
            </a:r>
            <a:r>
              <a:rPr lang="uk-UA" sz="900" dirty="0">
                <a:solidFill>
                  <a:srgbClr val="C00000"/>
                </a:solidFill>
              </a:rPr>
              <a:t>?? - МАША) </a:t>
            </a:r>
            <a:r>
              <a:rPr lang="uk-UA" sz="900" dirty="0"/>
              <a:t>для освітньої роботи з пацієнтами (</a:t>
            </a:r>
            <a:r>
              <a:rPr lang="uk-UA" sz="900" dirty="0">
                <a:solidFill>
                  <a:srgbClr val="C00000"/>
                </a:solidFill>
              </a:rPr>
              <a:t>пару </a:t>
            </a:r>
            <a:r>
              <a:rPr lang="uk-UA" sz="900" dirty="0" err="1">
                <a:solidFill>
                  <a:srgbClr val="C00000"/>
                </a:solidFill>
              </a:rPr>
              <a:t>слов</a:t>
            </a:r>
            <a:r>
              <a:rPr lang="uk-UA" sz="900" dirty="0">
                <a:solidFill>
                  <a:srgbClr val="C00000"/>
                </a:solidFill>
              </a:rPr>
              <a:t>, </a:t>
            </a:r>
            <a:r>
              <a:rPr lang="uk-UA" sz="900" dirty="0" err="1">
                <a:solidFill>
                  <a:srgbClr val="C00000"/>
                </a:solidFill>
              </a:rPr>
              <a:t>что</a:t>
            </a:r>
            <a:r>
              <a:rPr lang="uk-UA" sz="900" dirty="0">
                <a:solidFill>
                  <a:srgbClr val="C00000"/>
                </a:solidFill>
              </a:rPr>
              <a:t> там </a:t>
            </a:r>
            <a:r>
              <a:rPr lang="uk-UA" sz="900" dirty="0" err="1">
                <a:solidFill>
                  <a:srgbClr val="C00000"/>
                </a:solidFill>
              </a:rPr>
              <a:t>обустроено</a:t>
            </a:r>
            <a:r>
              <a:rPr lang="uk-UA" sz="900" dirty="0">
                <a:solidFill>
                  <a:srgbClr val="C00000"/>
                </a:solidFill>
              </a:rPr>
              <a:t> – </a:t>
            </a:r>
            <a:r>
              <a:rPr lang="uk-UA" sz="900" dirty="0" err="1">
                <a:solidFill>
                  <a:srgbClr val="C00000"/>
                </a:solidFill>
              </a:rPr>
              <a:t>что</a:t>
            </a:r>
            <a:r>
              <a:rPr lang="uk-UA" sz="900" dirty="0">
                <a:solidFill>
                  <a:srgbClr val="C00000"/>
                </a:solidFill>
              </a:rPr>
              <a:t> там </a:t>
            </a:r>
            <a:r>
              <a:rPr lang="uk-UA" sz="900" dirty="0" err="1">
                <a:solidFill>
                  <a:srgbClr val="C00000"/>
                </a:solidFill>
              </a:rPr>
              <a:t>пациент</a:t>
            </a:r>
            <a:r>
              <a:rPr lang="uk-UA" sz="900" dirty="0">
                <a:solidFill>
                  <a:srgbClr val="C00000"/>
                </a:solidFill>
              </a:rPr>
              <a:t> </a:t>
            </a:r>
            <a:r>
              <a:rPr lang="uk-UA" sz="900" dirty="0" err="1">
                <a:solidFill>
                  <a:srgbClr val="C00000"/>
                </a:solidFill>
              </a:rPr>
              <a:t>делает</a:t>
            </a:r>
            <a:r>
              <a:rPr lang="uk-UA" sz="900" dirty="0">
                <a:solidFill>
                  <a:srgbClr val="C00000"/>
                </a:solidFill>
              </a:rPr>
              <a:t>/</a:t>
            </a:r>
            <a:r>
              <a:rPr lang="uk-UA" sz="900" dirty="0" err="1">
                <a:solidFill>
                  <a:srgbClr val="C00000"/>
                </a:solidFill>
              </a:rPr>
              <a:t>получает</a:t>
            </a:r>
            <a:r>
              <a:rPr lang="uk-UA" sz="900" dirty="0">
                <a:solidFill>
                  <a:srgbClr val="C00000"/>
                </a:solidFill>
              </a:rPr>
              <a:t> - МАША )</a:t>
            </a:r>
            <a:endParaRPr lang="en-US" sz="9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endParaRPr lang="en-US" sz="9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uk-UA" sz="900" dirty="0"/>
              <a:t>Віримо, що надання науково обґрунтованої повної та достовірної інформації що дозволить знизити ризики серцево-судинних ускладнень </a:t>
            </a:r>
            <a:endParaRPr lang="uk-UA" sz="900" dirty="0">
              <a:solidFill>
                <a:srgbClr val="C00000"/>
              </a:solidFill>
            </a:endParaRPr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43BD2564-A9A9-43AB-B5A6-0AB7553B9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32" y="1536592"/>
            <a:ext cx="584900" cy="584900"/>
          </a:xfrm>
          <a:prstGeom prst="rect">
            <a:avLst/>
          </a:prstGeom>
        </p:spPr>
      </p:pic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A2F9E41D-8F1E-4223-9BAF-2E14DF3EA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3157" y="4524492"/>
            <a:ext cx="610148" cy="610148"/>
          </a:xfrm>
          <a:prstGeom prst="rect">
            <a:avLst/>
          </a:prstGeom>
        </p:spPr>
      </p:pic>
      <p:pic>
        <p:nvPicPr>
          <p:cNvPr id="9" name="Graphic 8" descr="Stethoscope">
            <a:extLst>
              <a:ext uri="{FF2B5EF4-FFF2-40B4-BE49-F238E27FC236}">
                <a16:creationId xmlns:a16="http://schemas.microsoft.com/office/drawing/2014/main" id="{56B62C85-843F-4C11-875E-16B171BEF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9656" y="3755191"/>
            <a:ext cx="584900" cy="584900"/>
          </a:xfrm>
          <a:prstGeom prst="rect">
            <a:avLst/>
          </a:prstGeom>
        </p:spPr>
      </p:pic>
      <p:pic>
        <p:nvPicPr>
          <p:cNvPr id="11" name="Graphic 10" descr="Heart with pulse">
            <a:extLst>
              <a:ext uri="{FF2B5EF4-FFF2-40B4-BE49-F238E27FC236}">
                <a16:creationId xmlns:a16="http://schemas.microsoft.com/office/drawing/2014/main" id="{7F452994-FE21-4A17-B72E-E340DFDBDF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5588" y="3225196"/>
            <a:ext cx="483388" cy="483388"/>
          </a:xfrm>
          <a:prstGeom prst="rect">
            <a:avLst/>
          </a:prstGeom>
        </p:spPr>
      </p:pic>
      <p:pic>
        <p:nvPicPr>
          <p:cNvPr id="13" name="Graphic 12" descr="Heartbeat">
            <a:extLst>
              <a:ext uri="{FF2B5EF4-FFF2-40B4-BE49-F238E27FC236}">
                <a16:creationId xmlns:a16="http://schemas.microsoft.com/office/drawing/2014/main" id="{B164C8CC-F3F0-49DA-8A66-BDF31902FD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87032" y="2175632"/>
            <a:ext cx="483388" cy="483388"/>
          </a:xfrm>
          <a:prstGeom prst="rect">
            <a:avLst/>
          </a:prstGeom>
        </p:spPr>
      </p:pic>
      <p:pic>
        <p:nvPicPr>
          <p:cNvPr id="15" name="Graphic 14" descr="Hospital">
            <a:extLst>
              <a:ext uri="{FF2B5EF4-FFF2-40B4-BE49-F238E27FC236}">
                <a16:creationId xmlns:a16="http://schemas.microsoft.com/office/drawing/2014/main" id="{BB1FFCAB-B608-4672-9EE4-5E34E2EBFC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25176" y="2631247"/>
            <a:ext cx="584900" cy="584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6383AD-454A-4F5B-841F-29FF9457B8B7}"/>
              </a:ext>
            </a:extLst>
          </p:cNvPr>
          <p:cNvSpPr/>
          <p:nvPr/>
        </p:nvSpPr>
        <p:spPr>
          <a:xfrm>
            <a:off x="2405848" y="6510637"/>
            <a:ext cx="103957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/>
              <a:t> *За </a:t>
            </a:r>
            <a:r>
              <a:rPr lang="ru-RU" sz="800" dirty="0" err="1"/>
              <a:t>даними</a:t>
            </a:r>
            <a:r>
              <a:rPr lang="ru-RU" sz="800" dirty="0"/>
              <a:t> </a:t>
            </a:r>
            <a:r>
              <a:rPr lang="en-US" sz="800" i="1" dirty="0"/>
              <a:t>The World Bank. 2018. </a:t>
            </a:r>
            <a:r>
              <a:rPr lang="uk-UA" sz="800" i="1" dirty="0"/>
              <a:t>МЕДИЧНА ДОПОМОГА ПРИ ГІПЕРТОНІЇ В УКРАЇНІ: ТОЧКИ РОЗРИВУ В КАСКАДІ ТА ПОДАЛЬШІ ДІЇ. </a:t>
            </a:r>
            <a:r>
              <a:rPr lang="en-US" sz="800" i="1" dirty="0"/>
              <a:t>Washington DC: World Bank</a:t>
            </a:r>
            <a:r>
              <a:rPr lang="uk-UA" sz="800" dirty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6298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Широкоэкранный</PresentationFormat>
  <Paragraphs>11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Як виникла ідея проекту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IVANOVA Anna UKRAINE</dc:creator>
  <cp:lastModifiedBy>SAVELIEVA Mariia UKRAINE</cp:lastModifiedBy>
  <cp:revision>40</cp:revision>
  <cp:lastPrinted>2020-08-18T08:34:07Z</cp:lastPrinted>
  <dcterms:created xsi:type="dcterms:W3CDTF">2020-07-16T07:09:45Z</dcterms:created>
  <dcterms:modified xsi:type="dcterms:W3CDTF">2020-09-18T13:45:39Z</dcterms:modified>
</cp:coreProperties>
</file>