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AD5D5-D966-4034-8E4E-ACCDD58F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2D204-583B-4D44-B069-3C0A53178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027B7F-0757-4A02-9825-2E23EBB4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171AA6-2C38-4FF4-B231-06C10603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57711F-D490-474F-B5D8-0804CB9D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388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A7019-792F-4918-B24B-47E4A513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AFED6C-7CC6-4A97-B263-64CD6EF4D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264794-B364-4088-99DD-3E6D9F28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28F7-CD7E-41DA-B188-BF8BA339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E98FB5-652B-4966-9BAC-E758F4D7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125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5AC442-B521-44F7-ABC9-15D24499E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02F985-A959-49F5-80F2-4699B92E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D3722-8775-4F1E-9A77-F14227DA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C98BD-7FD0-4549-B3ED-1034AA6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8764A-20AC-4221-B4E9-562086E9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037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E2314-385C-4AED-9191-0029B7CE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C88C3-1948-4F94-86F8-F7FE5133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5FF76-8EC7-4242-9C04-5A701A5D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B5291A-1B17-477D-B4CB-A2D42C87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1845C-4334-43A5-980D-87928B09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255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5A493-FFA7-4C10-8FB6-A198A114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31B03-95B5-4450-839E-523EE92A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B6BCC-7BBC-47CE-B396-3554E40A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9EDE08-3552-4103-9651-D344B0A3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26ACB-038C-4E93-92B5-87101938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400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E3135-6225-4D02-BD29-E329D30D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F70D5-BEA0-47A7-BCE6-6208A107A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C3BB30-B785-411F-A37A-0EA3DA4E8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5B6702-7BC1-4CD1-9FE6-78E3D4DF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C1042D-D3AA-4C30-AB9E-A7EC20AA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62B65D-7465-4549-AC4B-C4BF31C2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71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438E-A2B1-44FA-812C-0469FABF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2E87B-0ADC-41A2-B1EB-6B86574E1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566CF4-585E-47FD-82DD-1775D591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6235ED-0EA9-4488-B28E-9A0FB0A7E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D47386-7928-44D0-8261-65EA03C31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2898AC-79D1-423A-97D8-247D1EBD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D544DF-0794-4E90-97FD-AF4B8B05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33AEC2-C4BF-4708-8534-C936CDE1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202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0B6EF-2464-405A-8754-40059648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E3A42D-64EE-4B9D-A531-9FC44BB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45B102-8E55-4657-8ED2-C4B03591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BE6F0-1446-4064-9034-CC3E0ABC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388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AB68EF-DB75-40D6-A3F5-B1E79E68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13D133-D18A-415F-82BA-60496B7A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9FBB16-D942-4ECB-A3C6-AC5C8623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2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BA273-A066-4A6E-BAE0-C138F24A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F261C-E347-4DF8-A2F0-A4D1906D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D3B5A6-DD56-4CD5-8A7D-40E025A10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CF1D9D-19CE-45CD-942E-5221A396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17F05F-79C9-4F2E-B4EE-9C2AB8BA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F168AF-EFC9-4A52-84AD-2959DD9D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49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28132-638D-4F42-BEE3-8F693137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49A831-61CB-4777-A735-9F273DA0C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881276-71F5-4BFE-9120-1915245C1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C7C88E-B755-49F5-A1F0-ADB887F4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447481-6F8B-4175-AC27-5F4424E3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5D3679-116F-4DFC-A1B0-4D19F6CA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661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4710D-B2F2-48F5-B69C-6931256F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C7D859-EC1B-4489-9B3E-80E44BBC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E5545B-D14A-4394-BE8B-9F5AD8F79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CC78-9B6D-4021-BE52-8793DE3B1547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8C4746-6540-4825-A591-95F4471AA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B8868-F107-46FD-995E-86F500145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1326-94EB-4432-A574-4009CCC2A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61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C42AF-F91C-4F02-B88F-4F815E51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Цифрові рішення для пацієнтів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37C66-FDE7-4316-9599-D9DFECDD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Мобільний додаток </a:t>
            </a:r>
            <a:r>
              <a:rPr lang="en-US" dirty="0"/>
              <a:t>“</a:t>
            </a:r>
            <a:r>
              <a:rPr lang="uk-UA" dirty="0"/>
              <a:t>Мій контроль тиску</a:t>
            </a:r>
            <a:r>
              <a:rPr lang="en-US" dirty="0"/>
              <a:t>”</a:t>
            </a:r>
            <a:endParaRPr lang="uk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4DAD7C-3E70-46EE-BAA2-BE8744898503}"/>
              </a:ext>
            </a:extLst>
          </p:cNvPr>
          <p:cNvSpPr/>
          <p:nvPr/>
        </p:nvSpPr>
        <p:spPr>
          <a:xfrm>
            <a:off x="838200" y="2708632"/>
            <a:ext cx="74251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666666"/>
                </a:solidFill>
                <a:latin typeface="HeliosCondC-Bold"/>
              </a:rPr>
              <a:t>Мій контроль тиску </a:t>
            </a:r>
            <a:r>
              <a:rPr lang="en-US" b="1" dirty="0">
                <a:solidFill>
                  <a:srgbClr val="666666"/>
                </a:solidFill>
                <a:latin typeface="HeliosCondC-Bold"/>
              </a:rPr>
              <a:t> – </a:t>
            </a:r>
            <a:r>
              <a:rPr lang="uk-UA" b="1" dirty="0">
                <a:solidFill>
                  <a:srgbClr val="666666"/>
                </a:solidFill>
                <a:latin typeface="HeliosCondC-Bold"/>
              </a:rPr>
              <a:t>додаток для пацієнтів з артеріальною гіпертензією для покращення контролю</a:t>
            </a:r>
          </a:p>
          <a:p>
            <a:r>
              <a:rPr lang="uk-UA" b="1" dirty="0">
                <a:solidFill>
                  <a:srgbClr val="666666"/>
                </a:solidFill>
                <a:latin typeface="HeliosCondC-Bold"/>
              </a:rPr>
              <a:t>артеріального тиску. Додаток містить:</a:t>
            </a:r>
          </a:p>
          <a:p>
            <a:r>
              <a:rPr lang="ru-RU" dirty="0">
                <a:solidFill>
                  <a:srgbClr val="666666"/>
                </a:solidFill>
                <a:latin typeface="HeliosCondC"/>
              </a:rPr>
              <a:t>•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Електронний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щоденник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для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фіксації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показників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АТ і ЧСС;</a:t>
            </a:r>
          </a:p>
          <a:p>
            <a:r>
              <a:rPr lang="ru-RU" dirty="0">
                <a:solidFill>
                  <a:srgbClr val="666666"/>
                </a:solidFill>
                <a:latin typeface="HeliosCondC"/>
              </a:rPr>
              <a:t>•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Можливість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будувати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графіки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та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відслідковувати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динаміку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показників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;</a:t>
            </a:r>
          </a:p>
          <a:p>
            <a:r>
              <a:rPr lang="ru-RU" dirty="0">
                <a:solidFill>
                  <a:srgbClr val="666666"/>
                </a:solidFill>
                <a:latin typeface="HeliosCondC"/>
              </a:rPr>
              <a:t>•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Можливість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експортувати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дані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та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надіслати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їх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по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електронній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пошті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лікарю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;</a:t>
            </a:r>
          </a:p>
          <a:p>
            <a:r>
              <a:rPr lang="uk-UA" dirty="0">
                <a:solidFill>
                  <a:srgbClr val="666666"/>
                </a:solidFill>
                <a:latin typeface="HeliosCondC"/>
              </a:rPr>
              <a:t>• Нагадування про прийом ліків;</a:t>
            </a:r>
          </a:p>
          <a:p>
            <a:r>
              <a:rPr lang="ru-RU" dirty="0">
                <a:solidFill>
                  <a:srgbClr val="666666"/>
                </a:solidFill>
                <a:latin typeface="HeliosCondC"/>
              </a:rPr>
              <a:t>•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Нагадування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про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візит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 до </a:t>
            </a:r>
            <a:r>
              <a:rPr lang="ru-RU" dirty="0" err="1">
                <a:solidFill>
                  <a:srgbClr val="666666"/>
                </a:solidFill>
                <a:latin typeface="HeliosCondC"/>
              </a:rPr>
              <a:t>лікаря</a:t>
            </a:r>
            <a:r>
              <a:rPr lang="ru-RU" dirty="0">
                <a:solidFill>
                  <a:srgbClr val="666666"/>
                </a:solidFill>
                <a:latin typeface="HeliosCondC"/>
              </a:rPr>
              <a:t>.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94913B-FC61-4EAA-94D0-EC25C9A31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1" t="41181" r="24482" b="8696"/>
          <a:stretch/>
        </p:blipFill>
        <p:spPr>
          <a:xfrm>
            <a:off x="8263379" y="2101345"/>
            <a:ext cx="925524" cy="9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3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1FF91-A0A7-47F5-A285-3B6A05CA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365125"/>
            <a:ext cx="5603240" cy="1325563"/>
          </a:xfrm>
        </p:spPr>
        <p:txBody>
          <a:bodyPr/>
          <a:lstStyle/>
          <a:p>
            <a:r>
              <a:rPr lang="uk-UA" dirty="0" err="1"/>
              <a:t>Проморолик</a:t>
            </a:r>
            <a:endParaRPr lang="uk-UA" dirty="0"/>
          </a:p>
        </p:txBody>
      </p:sp>
      <p:pic>
        <p:nvPicPr>
          <p:cNvPr id="4" name="Рисунок 3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6D8E47DF-B805-4C08-9FAD-8FCA9F1B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55" y="797445"/>
            <a:ext cx="2863696" cy="509101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2B807A-23B3-4CB4-AA63-586AD2563944}"/>
              </a:ext>
            </a:extLst>
          </p:cNvPr>
          <p:cNvSpPr/>
          <p:nvPr/>
        </p:nvSpPr>
        <p:spPr>
          <a:xfrm>
            <a:off x="5400068" y="2248654"/>
            <a:ext cx="4846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https://www.youtube.com/watch?v=b4Sb63bz3fs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13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0A5777-E73E-4E60-A412-A2E39B60CD03}"/>
              </a:ext>
            </a:extLst>
          </p:cNvPr>
          <p:cNvSpPr txBox="1">
            <a:spLocks/>
          </p:cNvSpPr>
          <p:nvPr/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Як завантажити? </a:t>
            </a:r>
            <a:endParaRPr lang="uk-UA" dirty="0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3473875B-BEE8-4B29-B8E4-BA9B45187886}"/>
              </a:ext>
            </a:extLst>
          </p:cNvPr>
          <p:cNvSpPr txBox="1">
            <a:spLocks/>
          </p:cNvSpPr>
          <p:nvPr/>
        </p:nvSpPr>
        <p:spPr>
          <a:xfrm>
            <a:off x="434700" y="1590712"/>
            <a:ext cx="10811475" cy="421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Безкоштовно</a:t>
            </a:r>
            <a:r>
              <a:rPr lang="ru-RU" dirty="0"/>
              <a:t> на </a:t>
            </a:r>
            <a:r>
              <a:rPr lang="en-US" dirty="0"/>
              <a:t>Google Play </a:t>
            </a:r>
            <a:r>
              <a:rPr lang="uk-UA" dirty="0"/>
              <a:t> (</a:t>
            </a:r>
            <a:r>
              <a:rPr lang="ru-RU" dirty="0"/>
              <a:t>ссылка) для </a:t>
            </a:r>
            <a:r>
              <a:rPr lang="ru-RU" dirty="0" err="1"/>
              <a:t>Андроід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на </a:t>
            </a:r>
            <a:r>
              <a:rPr lang="en-US" dirty="0"/>
              <a:t>App Store </a:t>
            </a:r>
            <a:r>
              <a:rPr lang="ru-RU" dirty="0"/>
              <a:t>для </a:t>
            </a:r>
            <a:r>
              <a:rPr lang="en-US" dirty="0"/>
              <a:t>IOS</a:t>
            </a:r>
            <a:r>
              <a:rPr lang="ru-RU" dirty="0"/>
              <a:t> (ссылка)</a:t>
            </a:r>
            <a:r>
              <a:rPr lang="en-US" dirty="0"/>
              <a:t>. </a:t>
            </a:r>
            <a:r>
              <a:rPr lang="ru-RU" dirty="0"/>
              <a:t>В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ввести </a:t>
            </a:r>
            <a:r>
              <a:rPr lang="en-US" u="sng" dirty="0"/>
              <a:t>My BP Control </a:t>
            </a:r>
            <a:r>
              <a:rPr lang="en-US" dirty="0"/>
              <a:t>(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 err="1"/>
              <a:t>Servier</a:t>
            </a:r>
            <a:r>
              <a:rPr lang="en-US" dirty="0"/>
              <a:t> ).</a:t>
            </a:r>
          </a:p>
          <a:p>
            <a:r>
              <a:rPr lang="ru-RU" dirty="0"/>
              <a:t>Або </a:t>
            </a:r>
            <a:r>
              <a:rPr lang="ru-RU" dirty="0" err="1"/>
              <a:t>зчитайте</a:t>
            </a:r>
            <a:r>
              <a:rPr lang="ru-RU" dirty="0"/>
              <a:t> </a:t>
            </a:r>
            <a:r>
              <a:rPr lang="en-US" dirty="0"/>
              <a:t>QR </a:t>
            </a:r>
            <a:r>
              <a:rPr lang="ru-RU" dirty="0"/>
              <a:t>код</a:t>
            </a:r>
          </a:p>
          <a:p>
            <a:endParaRPr lang="ru-RU" dirty="0"/>
          </a:p>
          <a:p>
            <a:endParaRPr lang="ru-RU" dirty="0"/>
          </a:p>
          <a:p>
            <a:endParaRPr lang="uk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D0ABC2-980A-416D-948B-30955E18FE54}"/>
              </a:ext>
            </a:extLst>
          </p:cNvPr>
          <p:cNvSpPr/>
          <p:nvPr/>
        </p:nvSpPr>
        <p:spPr>
          <a:xfrm>
            <a:off x="152955" y="5979192"/>
            <a:ext cx="116337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050" dirty="0">
                <a:latin typeface="HeliosCondC"/>
              </a:rPr>
              <a:t>Використання додатків не замінює необхідність відвідування лікаря, який є кваліфікованим фахівцем, що має право поставити діагноз і скласти рекомендації </a:t>
            </a:r>
            <a:r>
              <a:rPr lang="ru-RU" sz="1050" dirty="0" err="1">
                <a:latin typeface="HeliosCondC"/>
              </a:rPr>
              <a:t>відповідно</a:t>
            </a:r>
            <a:r>
              <a:rPr lang="ru-RU" sz="1050" dirty="0">
                <a:latin typeface="HeliosCondC"/>
              </a:rPr>
              <a:t> до стану </a:t>
            </a:r>
            <a:r>
              <a:rPr lang="ru-RU" sz="1050" dirty="0" err="1">
                <a:latin typeface="HeliosCondC"/>
              </a:rPr>
              <a:t>здоров’я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користувача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даними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додатками</a:t>
            </a:r>
            <a:r>
              <a:rPr lang="ru-RU" sz="1050" dirty="0">
                <a:latin typeface="HeliosCondC"/>
              </a:rPr>
              <a:t>. Не </a:t>
            </a:r>
            <a:r>
              <a:rPr lang="ru-RU" sz="1050" dirty="0" err="1">
                <a:latin typeface="HeliosCondC"/>
              </a:rPr>
              <a:t>слід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сприймати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інформацію</a:t>
            </a:r>
            <a:r>
              <a:rPr lang="ru-RU" sz="1050" dirty="0">
                <a:latin typeface="HeliosCondC"/>
              </a:rPr>
              <a:t>, яка </a:t>
            </a:r>
            <a:r>
              <a:rPr lang="ru-RU" sz="1050" dirty="0" err="1">
                <a:latin typeface="HeliosCondC"/>
              </a:rPr>
              <a:t>міститься</a:t>
            </a:r>
            <a:r>
              <a:rPr lang="ru-RU" sz="1050" dirty="0">
                <a:latin typeface="HeliosCondC"/>
              </a:rPr>
              <a:t> в </a:t>
            </a:r>
            <a:r>
              <a:rPr lang="ru-RU" sz="1050" dirty="0" err="1">
                <a:latin typeface="HeliosCondC"/>
              </a:rPr>
              <a:t>додатках</a:t>
            </a:r>
            <a:r>
              <a:rPr lang="ru-RU" sz="1050" dirty="0">
                <a:latin typeface="HeliosCondC"/>
              </a:rPr>
              <a:t>, як </a:t>
            </a:r>
            <a:r>
              <a:rPr lang="ru-RU" sz="1050" dirty="0" err="1">
                <a:latin typeface="HeliosCondC"/>
              </a:rPr>
              <a:t>медичну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пораду</a:t>
            </a:r>
            <a:r>
              <a:rPr lang="ru-RU" sz="1050" dirty="0">
                <a:latin typeface="HeliosCondC"/>
              </a:rPr>
              <a:t> і </a:t>
            </a:r>
            <a:r>
              <a:rPr lang="ru-RU" sz="1050" dirty="0" err="1">
                <a:latin typeface="HeliosCondC"/>
              </a:rPr>
              <a:t>тлумачити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її</a:t>
            </a:r>
            <a:r>
              <a:rPr lang="ru-RU" sz="1050" dirty="0">
                <a:latin typeface="HeliosCondC"/>
              </a:rPr>
              <a:t> як </a:t>
            </a:r>
            <a:r>
              <a:rPr lang="ru-RU" sz="1050" dirty="0" err="1">
                <a:latin typeface="HeliosCondC"/>
              </a:rPr>
              <a:t>медичну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рекомендацію</a:t>
            </a:r>
            <a:r>
              <a:rPr lang="ru-RU" sz="1050" dirty="0">
                <a:latin typeface="HeliosCondC"/>
              </a:rPr>
              <a:t>. </a:t>
            </a:r>
            <a:r>
              <a:rPr lang="ru-RU" sz="1050" dirty="0" err="1">
                <a:latin typeface="HeliosCondC"/>
              </a:rPr>
              <a:t>Додатки</a:t>
            </a:r>
            <a:r>
              <a:rPr lang="ru-RU" sz="1050" dirty="0">
                <a:latin typeface="HeliosCondC"/>
              </a:rPr>
              <a:t> не є </a:t>
            </a:r>
            <a:r>
              <a:rPr lang="ru-RU" sz="1050" dirty="0" err="1">
                <a:latin typeface="HeliosCondC"/>
              </a:rPr>
              <a:t>інструментом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діагностики</a:t>
            </a:r>
            <a:r>
              <a:rPr lang="ru-RU" sz="1050" dirty="0">
                <a:latin typeface="HeliosCondC"/>
              </a:rPr>
              <a:t> і не </a:t>
            </a:r>
            <a:r>
              <a:rPr lang="ru-RU" sz="1050" dirty="0" err="1">
                <a:latin typeface="HeliosCondC"/>
              </a:rPr>
              <a:t>призначені</a:t>
            </a:r>
            <a:r>
              <a:rPr lang="ru-RU" sz="1050" dirty="0">
                <a:latin typeface="HeliosCondC"/>
              </a:rPr>
              <a:t> для </a:t>
            </a:r>
            <a:r>
              <a:rPr lang="ru-RU" sz="1050" dirty="0" err="1">
                <a:latin typeface="HeliosCondC"/>
              </a:rPr>
              <a:t>терапевтичного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застосування</a:t>
            </a:r>
            <a:r>
              <a:rPr lang="ru-RU" sz="1050" dirty="0">
                <a:latin typeface="HeliosCondC"/>
              </a:rPr>
              <a:t>. </a:t>
            </a:r>
            <a:r>
              <a:rPr lang="en-US" sz="1050" dirty="0">
                <a:latin typeface="HeliosCondC"/>
              </a:rPr>
              <a:t>Apple, the Apple logo and </a:t>
            </a:r>
            <a:r>
              <a:rPr lang="en-US" sz="1050" dirty="0" err="1">
                <a:latin typeface="HeliosCondC"/>
              </a:rPr>
              <a:t>Iphone</a:t>
            </a:r>
            <a:r>
              <a:rPr lang="en-US" sz="1050" dirty="0">
                <a:latin typeface="HeliosCondC"/>
              </a:rPr>
              <a:t> are trademarks of Apple Inc., registered in the U.S. and other countries. App Store is a service mark of Apple Inc. Google Play</a:t>
            </a:r>
          </a:p>
          <a:p>
            <a:r>
              <a:rPr lang="en-US" sz="1050" dirty="0">
                <a:latin typeface="HeliosCondC"/>
              </a:rPr>
              <a:t>and the Google Play logo are trademarks of Google Inc.</a:t>
            </a:r>
            <a:endParaRPr lang="uk-UA" sz="10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B5B31A-BF9F-4F3A-9E42-359E91EF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67" y="2956561"/>
            <a:ext cx="3947773" cy="250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A2A9D-A7F8-421A-9779-14D9A6E6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Додаток для </a:t>
            </a:r>
            <a:r>
              <a:rPr lang="ru-RU" dirty="0" err="1"/>
              <a:t>пацінтів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стенокардією</a:t>
            </a:r>
            <a:r>
              <a:rPr lang="ru-RU" dirty="0"/>
              <a:t> </a:t>
            </a:r>
            <a:r>
              <a:rPr lang="en-US" dirty="0"/>
              <a:t>Angina Control</a:t>
            </a:r>
            <a:endParaRPr lang="uk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D79B35A-0A0D-45DD-A72B-7ED31CE7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87" y="1960565"/>
            <a:ext cx="2202646" cy="4650031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D81EDA-31C0-40ED-BAAF-B58504DA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4" y="2340057"/>
            <a:ext cx="1859845" cy="38369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025033-68BD-43D1-8953-BECEC398E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37" y="2035248"/>
            <a:ext cx="2202646" cy="46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46A17-8FED-42F8-846D-D901FFBB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587"/>
            <a:ext cx="10515600" cy="1325563"/>
          </a:xfrm>
        </p:spPr>
        <p:txBody>
          <a:bodyPr>
            <a:noAutofit/>
          </a:bodyPr>
          <a:lstStyle/>
          <a:p>
            <a:r>
              <a:rPr lang="ru-RU" sz="3200" b="1" dirty="0"/>
              <a:t>Додаток </a:t>
            </a:r>
            <a:r>
              <a:rPr lang="ru-RU" sz="3200" b="1" dirty="0" err="1"/>
              <a:t>Angina</a:t>
            </a:r>
            <a:r>
              <a:rPr lang="ru-RU" sz="3200" b="1" dirty="0"/>
              <a:t> </a:t>
            </a:r>
            <a:r>
              <a:rPr lang="ru-RU" sz="3200" b="1" dirty="0" err="1"/>
              <a:t>Control</a:t>
            </a:r>
            <a:r>
              <a:rPr lang="ru-RU" sz="3200" b="1" dirty="0"/>
              <a:t> </a:t>
            </a:r>
            <a:r>
              <a:rPr lang="ru-RU" sz="3200" b="1" dirty="0" err="1"/>
              <a:t>розроблений</a:t>
            </a:r>
            <a:r>
              <a:rPr lang="ru-RU" sz="3200" b="1" dirty="0"/>
              <a:t> для контролю стану </a:t>
            </a:r>
            <a:r>
              <a:rPr lang="ru-RU" sz="3200" b="1" dirty="0" err="1"/>
              <a:t>пацієнта</a:t>
            </a:r>
            <a:r>
              <a:rPr lang="ru-RU" sz="3200" b="1" dirty="0"/>
              <a:t> та </a:t>
            </a:r>
            <a:r>
              <a:rPr lang="ru-RU" sz="3200" b="1" dirty="0" err="1"/>
              <a:t>оцінки</a:t>
            </a:r>
            <a:br>
              <a:rPr lang="ru-RU" sz="3200" b="1" dirty="0"/>
            </a:br>
            <a:r>
              <a:rPr lang="ru-RU" sz="3200" b="1" dirty="0" err="1"/>
              <a:t>ефективності</a:t>
            </a:r>
            <a:r>
              <a:rPr lang="ru-RU" sz="3200" b="1" dirty="0"/>
              <a:t> </a:t>
            </a:r>
            <a:r>
              <a:rPr lang="ru-RU" sz="3200" b="1" dirty="0" err="1"/>
              <a:t>антиангінальної</a:t>
            </a:r>
            <a:r>
              <a:rPr lang="ru-RU" sz="3200" b="1" dirty="0"/>
              <a:t> </a:t>
            </a:r>
            <a:r>
              <a:rPr lang="ru-RU" sz="3200" b="1" dirty="0" err="1"/>
              <a:t>терапії</a:t>
            </a:r>
            <a:r>
              <a:rPr lang="ru-RU" sz="3200" b="1" dirty="0"/>
              <a:t>. </a:t>
            </a:r>
            <a:endParaRPr lang="uk-UA" sz="32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EF3CC91-5A0C-4716-99AE-A738AFB1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174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Додаток </a:t>
            </a:r>
            <a:r>
              <a:rPr lang="ru-RU" b="1" dirty="0" err="1"/>
              <a:t>дозволяє</a:t>
            </a:r>
            <a:r>
              <a:rPr lang="ru-RU" b="1" dirty="0"/>
              <a:t>: </a:t>
            </a:r>
            <a:endParaRPr lang="uk-UA" b="1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Фіксувати</a:t>
            </a:r>
            <a:r>
              <a:rPr lang="ru-RU" dirty="0"/>
              <a:t> напади </a:t>
            </a:r>
            <a:r>
              <a:rPr lang="ru-RU" dirty="0" err="1"/>
              <a:t>стенокардії</a:t>
            </a:r>
            <a:r>
              <a:rPr lang="ru-RU" dirty="0"/>
              <a:t> в </a:t>
            </a:r>
            <a:r>
              <a:rPr lang="ru-RU" dirty="0" err="1"/>
              <a:t>електронному</a:t>
            </a:r>
            <a:r>
              <a:rPr lang="ru-RU" dirty="0"/>
              <a:t> </a:t>
            </a:r>
            <a:r>
              <a:rPr lang="ru-RU" dirty="0" err="1"/>
              <a:t>щоденнику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Будувати</a:t>
            </a:r>
            <a:r>
              <a:rPr lang="ru-RU" dirty="0"/>
              <a:t> </a:t>
            </a:r>
            <a:r>
              <a:rPr lang="ru-RU" dirty="0" err="1"/>
              <a:t>звіти</a:t>
            </a:r>
            <a:r>
              <a:rPr lang="ru-RU" dirty="0"/>
              <a:t>, </a:t>
            </a:r>
            <a:r>
              <a:rPr lang="ru-RU" dirty="0" err="1"/>
              <a:t>відслідковувати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прогрес</a:t>
            </a:r>
            <a:r>
              <a:rPr lang="ru-RU" dirty="0"/>
              <a:t> і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лікування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143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A1A6CD-4CC5-410B-8C56-6E2999388CFA}"/>
              </a:ext>
            </a:extLst>
          </p:cNvPr>
          <p:cNvSpPr txBox="1">
            <a:spLocks/>
          </p:cNvSpPr>
          <p:nvPr/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Як завантажити?</a:t>
            </a:r>
            <a:endParaRPr lang="uk-UA" dirty="0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EC754DBE-F888-4AEA-ADB4-E35B8E147CA9}"/>
              </a:ext>
            </a:extLst>
          </p:cNvPr>
          <p:cNvSpPr txBox="1">
            <a:spLocks/>
          </p:cNvSpPr>
          <p:nvPr/>
        </p:nvSpPr>
        <p:spPr>
          <a:xfrm>
            <a:off x="774067" y="1907340"/>
            <a:ext cx="10811475" cy="421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Безкоштовно</a:t>
            </a:r>
            <a:r>
              <a:rPr lang="ru-RU" dirty="0"/>
              <a:t> на </a:t>
            </a:r>
            <a:r>
              <a:rPr lang="en-US" dirty="0"/>
              <a:t>Google Play </a:t>
            </a:r>
            <a:r>
              <a:rPr lang="ru-RU" dirty="0"/>
              <a:t>для </a:t>
            </a:r>
            <a:r>
              <a:rPr lang="ru-RU" dirty="0" err="1"/>
              <a:t>Андроід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на </a:t>
            </a:r>
            <a:r>
              <a:rPr lang="en-US" dirty="0"/>
              <a:t>App Store </a:t>
            </a:r>
            <a:r>
              <a:rPr lang="ru-RU" dirty="0"/>
              <a:t>для </a:t>
            </a:r>
            <a:r>
              <a:rPr lang="en-US" dirty="0"/>
              <a:t>IOS. </a:t>
            </a:r>
            <a:r>
              <a:rPr lang="ru-RU" dirty="0"/>
              <a:t>В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ввести </a:t>
            </a:r>
            <a:r>
              <a:rPr lang="en-US" u="sng" dirty="0"/>
              <a:t>Angina Control</a:t>
            </a:r>
            <a:r>
              <a:rPr lang="en-US" dirty="0"/>
              <a:t> (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 err="1"/>
              <a:t>Servier</a:t>
            </a:r>
            <a:r>
              <a:rPr lang="uk-UA" dirty="0"/>
              <a:t> </a:t>
            </a:r>
            <a:r>
              <a:rPr lang="en-US" dirty="0"/>
              <a:t>).</a:t>
            </a:r>
          </a:p>
          <a:p>
            <a:r>
              <a:rPr lang="ru-RU" dirty="0"/>
              <a:t>Або </a:t>
            </a:r>
            <a:r>
              <a:rPr lang="ru-RU" dirty="0" err="1"/>
              <a:t>зчитайте</a:t>
            </a:r>
            <a:r>
              <a:rPr lang="ru-RU" dirty="0"/>
              <a:t> </a:t>
            </a:r>
            <a:r>
              <a:rPr lang="en-US" dirty="0"/>
              <a:t>QR </a:t>
            </a:r>
            <a:r>
              <a:rPr lang="ru-RU" dirty="0"/>
              <a:t>код</a:t>
            </a:r>
          </a:p>
          <a:p>
            <a:endParaRPr lang="ru-RU" dirty="0"/>
          </a:p>
          <a:p>
            <a:endParaRPr lang="ru-RU" dirty="0"/>
          </a:p>
          <a:p>
            <a:endParaRPr lang="uk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FC11765-E220-4BDA-B166-204C8A5F01C7}"/>
              </a:ext>
            </a:extLst>
          </p:cNvPr>
          <p:cNvSpPr/>
          <p:nvPr/>
        </p:nvSpPr>
        <p:spPr>
          <a:xfrm>
            <a:off x="152955" y="5979192"/>
            <a:ext cx="116337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050" dirty="0">
                <a:latin typeface="HeliosCondC"/>
              </a:rPr>
              <a:t>Використання додатків не замінює необхідність відвідування лікаря, який є кваліфікованим фахівцем, що має право поставити діагноз і скласти рекомендації </a:t>
            </a:r>
            <a:r>
              <a:rPr lang="ru-RU" sz="1050" dirty="0" err="1">
                <a:latin typeface="HeliosCondC"/>
              </a:rPr>
              <a:t>відповідно</a:t>
            </a:r>
            <a:r>
              <a:rPr lang="ru-RU" sz="1050" dirty="0">
                <a:latin typeface="HeliosCondC"/>
              </a:rPr>
              <a:t> до стану </a:t>
            </a:r>
            <a:r>
              <a:rPr lang="ru-RU" sz="1050" dirty="0" err="1">
                <a:latin typeface="HeliosCondC"/>
              </a:rPr>
              <a:t>здоров’я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користувача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даними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додатками</a:t>
            </a:r>
            <a:r>
              <a:rPr lang="ru-RU" sz="1050" dirty="0">
                <a:latin typeface="HeliosCondC"/>
              </a:rPr>
              <a:t>. Не </a:t>
            </a:r>
            <a:r>
              <a:rPr lang="ru-RU" sz="1050" dirty="0" err="1">
                <a:latin typeface="HeliosCondC"/>
              </a:rPr>
              <a:t>слід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сприймати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інформацію</a:t>
            </a:r>
            <a:r>
              <a:rPr lang="ru-RU" sz="1050" dirty="0">
                <a:latin typeface="HeliosCondC"/>
              </a:rPr>
              <a:t>, яка </a:t>
            </a:r>
            <a:r>
              <a:rPr lang="ru-RU" sz="1050" dirty="0" err="1">
                <a:latin typeface="HeliosCondC"/>
              </a:rPr>
              <a:t>міститься</a:t>
            </a:r>
            <a:r>
              <a:rPr lang="ru-RU" sz="1050" dirty="0">
                <a:latin typeface="HeliosCondC"/>
              </a:rPr>
              <a:t> в </a:t>
            </a:r>
            <a:r>
              <a:rPr lang="ru-RU" sz="1050" dirty="0" err="1">
                <a:latin typeface="HeliosCondC"/>
              </a:rPr>
              <a:t>додатках</a:t>
            </a:r>
            <a:r>
              <a:rPr lang="ru-RU" sz="1050" dirty="0">
                <a:latin typeface="HeliosCondC"/>
              </a:rPr>
              <a:t>, як </a:t>
            </a:r>
            <a:r>
              <a:rPr lang="ru-RU" sz="1050" dirty="0" err="1">
                <a:latin typeface="HeliosCondC"/>
              </a:rPr>
              <a:t>медичну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пораду</a:t>
            </a:r>
            <a:r>
              <a:rPr lang="ru-RU" sz="1050" dirty="0">
                <a:latin typeface="HeliosCondC"/>
              </a:rPr>
              <a:t> і </a:t>
            </a:r>
            <a:r>
              <a:rPr lang="ru-RU" sz="1050" dirty="0" err="1">
                <a:latin typeface="HeliosCondC"/>
              </a:rPr>
              <a:t>тлумачити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її</a:t>
            </a:r>
            <a:r>
              <a:rPr lang="ru-RU" sz="1050" dirty="0">
                <a:latin typeface="HeliosCondC"/>
              </a:rPr>
              <a:t> як </a:t>
            </a:r>
            <a:r>
              <a:rPr lang="ru-RU" sz="1050" dirty="0" err="1">
                <a:latin typeface="HeliosCondC"/>
              </a:rPr>
              <a:t>медичну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рекомендацію</a:t>
            </a:r>
            <a:r>
              <a:rPr lang="ru-RU" sz="1050" dirty="0">
                <a:latin typeface="HeliosCondC"/>
              </a:rPr>
              <a:t>. </a:t>
            </a:r>
            <a:r>
              <a:rPr lang="ru-RU" sz="1050" dirty="0" err="1">
                <a:latin typeface="HeliosCondC"/>
              </a:rPr>
              <a:t>Додатки</a:t>
            </a:r>
            <a:r>
              <a:rPr lang="ru-RU" sz="1050" dirty="0">
                <a:latin typeface="HeliosCondC"/>
              </a:rPr>
              <a:t> не є </a:t>
            </a:r>
            <a:r>
              <a:rPr lang="ru-RU" sz="1050" dirty="0" err="1">
                <a:latin typeface="HeliosCondC"/>
              </a:rPr>
              <a:t>інструментом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діагностики</a:t>
            </a:r>
            <a:r>
              <a:rPr lang="ru-RU" sz="1050" dirty="0">
                <a:latin typeface="HeliosCondC"/>
              </a:rPr>
              <a:t> і не </a:t>
            </a:r>
            <a:r>
              <a:rPr lang="ru-RU" sz="1050" dirty="0" err="1">
                <a:latin typeface="HeliosCondC"/>
              </a:rPr>
              <a:t>призначені</a:t>
            </a:r>
            <a:r>
              <a:rPr lang="ru-RU" sz="1050" dirty="0">
                <a:latin typeface="HeliosCondC"/>
              </a:rPr>
              <a:t> для </a:t>
            </a:r>
            <a:r>
              <a:rPr lang="ru-RU" sz="1050" dirty="0" err="1">
                <a:latin typeface="HeliosCondC"/>
              </a:rPr>
              <a:t>терапевтичного</a:t>
            </a:r>
            <a:r>
              <a:rPr lang="ru-RU" sz="1050" dirty="0">
                <a:latin typeface="HeliosCondC"/>
              </a:rPr>
              <a:t> </a:t>
            </a:r>
            <a:r>
              <a:rPr lang="ru-RU" sz="1050" dirty="0" err="1">
                <a:latin typeface="HeliosCondC"/>
              </a:rPr>
              <a:t>застосування</a:t>
            </a:r>
            <a:r>
              <a:rPr lang="ru-RU" sz="1050" dirty="0">
                <a:latin typeface="HeliosCondC"/>
              </a:rPr>
              <a:t>. </a:t>
            </a:r>
            <a:r>
              <a:rPr lang="en-US" sz="1050" dirty="0">
                <a:latin typeface="HeliosCondC"/>
              </a:rPr>
              <a:t>Apple, the Apple logo and </a:t>
            </a:r>
            <a:r>
              <a:rPr lang="en-US" sz="1050" dirty="0" err="1">
                <a:latin typeface="HeliosCondC"/>
              </a:rPr>
              <a:t>Iphone</a:t>
            </a:r>
            <a:r>
              <a:rPr lang="en-US" sz="1050" dirty="0">
                <a:latin typeface="HeliosCondC"/>
              </a:rPr>
              <a:t> are trademarks of Apple Inc., registered in the U.S. and other countries. App Store is a service mark of Apple Inc. Google Play</a:t>
            </a:r>
          </a:p>
          <a:p>
            <a:r>
              <a:rPr lang="en-US" sz="1050" dirty="0">
                <a:latin typeface="HeliosCondC"/>
              </a:rPr>
              <a:t>and the Google Play logo are trademarks of Google Inc.</a:t>
            </a:r>
            <a:endParaRPr lang="uk-UA" sz="10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B53E7C-26C8-4E37-B686-9241AC02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09" y="3293533"/>
            <a:ext cx="3903472" cy="25455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C70975-73D5-4F08-B32D-904716983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854" y="510714"/>
            <a:ext cx="1268859" cy="12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47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HeliosCondC</vt:lpstr>
      <vt:lpstr>HeliosCondC-Bold</vt:lpstr>
      <vt:lpstr>Arial</vt:lpstr>
      <vt:lpstr>Calibri</vt:lpstr>
      <vt:lpstr>Calibri Light</vt:lpstr>
      <vt:lpstr>Тема Office</vt:lpstr>
      <vt:lpstr>Цифрові рішення для пацієнтів</vt:lpstr>
      <vt:lpstr>Проморолик</vt:lpstr>
      <vt:lpstr>Презентация PowerPoint</vt:lpstr>
      <vt:lpstr>Додаток для пацінтів зі стенокардією Angina Control</vt:lpstr>
      <vt:lpstr>Додаток Angina Control розроблений для контролю стану пацієнта та оцінки ефективності антиангінальної терапії.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Цифрові рішення для пацієнтів</dc:title>
  <dc:creator>SAVELIEVA Mariia UKRAINE</dc:creator>
  <cp:lastModifiedBy>SAVELIEVA Mariia UKRAINE</cp:lastModifiedBy>
  <cp:revision>1</cp:revision>
  <dcterms:created xsi:type="dcterms:W3CDTF">2020-09-21T11:47:47Z</dcterms:created>
  <dcterms:modified xsi:type="dcterms:W3CDTF">2020-09-21T11:48:08Z</dcterms:modified>
</cp:coreProperties>
</file>