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5F4C956-5D60-4207-BBE3-AD4AF3251B2F}">
          <p14:sldIdLst>
            <p14:sldId id="256"/>
            <p14:sldId id="257"/>
            <p14:sldId id="259"/>
            <p14:sldId id="260"/>
            <p14:sldId id="261"/>
            <p14:sldId id="262"/>
          </p14:sldIdLst>
        </p14:section>
        <p14:section name="Раздел без заголовка" id="{1AF8E218-D754-44E6-8947-8ABC5F00CFE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48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3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2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4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CD6F-C180-4540-A5AB-E28A6D2E8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53EC6A-D069-4187-A0CB-90022C184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Понятие алгоритма, переменные,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2794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EA629-7223-4F2D-94E2-B2A4C864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44" y="192946"/>
            <a:ext cx="9418320" cy="1084277"/>
          </a:xfrm>
        </p:spPr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2F9D78-54F0-4102-8A88-25B59D9E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062" y="1277222"/>
            <a:ext cx="11165746" cy="558077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Написать конвертер валют.</a:t>
            </a:r>
          </a:p>
          <a:p>
            <a:r>
              <a:rPr lang="ru-RU" dirty="0"/>
              <a:t>В переменную а вводим сумму, которую введет пользователь.</a:t>
            </a:r>
          </a:p>
          <a:p>
            <a:r>
              <a:rPr lang="en-US" dirty="0"/>
              <a:t>var a = prompt(“</a:t>
            </a:r>
            <a:r>
              <a:rPr lang="ru-RU" dirty="0"/>
              <a:t>введите сумму в рублях</a:t>
            </a:r>
            <a:r>
              <a:rPr lang="en-US" dirty="0"/>
              <a:t>”);</a:t>
            </a:r>
          </a:p>
          <a:p>
            <a:r>
              <a:rPr lang="ru-RU" dirty="0"/>
              <a:t>Далее в </a:t>
            </a:r>
            <a:r>
              <a:rPr lang="en-US" dirty="0"/>
              <a:t>b</a:t>
            </a:r>
            <a:r>
              <a:rPr lang="ru-RU" dirty="0"/>
              <a:t> и </a:t>
            </a:r>
            <a:r>
              <a:rPr lang="en-US" dirty="0"/>
              <a:t>c </a:t>
            </a:r>
            <a:r>
              <a:rPr lang="ru-RU" dirty="0"/>
              <a:t>мы храним константные значения, текущий курс доллара и евро, затем производим вычисления</a:t>
            </a:r>
            <a:r>
              <a:rPr lang="en-US" dirty="0"/>
              <a:t>. </a:t>
            </a:r>
            <a:r>
              <a:rPr lang="ru-RU" dirty="0"/>
              <a:t>Чтобы было понятно пишем обозначения.</a:t>
            </a:r>
          </a:p>
          <a:p>
            <a:r>
              <a:rPr lang="en-US" dirty="0"/>
              <a:t>var (b) euro = 63.0;                                                                                   </a:t>
            </a:r>
            <a:r>
              <a:rPr lang="ru-RU" dirty="0"/>
              <a:t>чтобы в одной строке был</a:t>
            </a:r>
            <a:endParaRPr lang="en-US" dirty="0"/>
          </a:p>
          <a:p>
            <a:r>
              <a:rPr lang="en-US" dirty="0"/>
              <a:t>var © dollar = 56.1;</a:t>
            </a:r>
            <a:r>
              <a:rPr lang="ru-RU" dirty="0"/>
              <a:t>                                                    </a:t>
            </a:r>
            <a:r>
              <a:rPr lang="en-US" dirty="0"/>
              <a:t>                             </a:t>
            </a:r>
            <a:r>
              <a:rPr lang="ru-RU" dirty="0"/>
              <a:t> доллар, а в другой евро мы       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rubToEuro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/euro;</a:t>
            </a:r>
            <a:r>
              <a:rPr lang="ru-RU" dirty="0"/>
              <a:t>                                  </a:t>
            </a:r>
            <a:r>
              <a:rPr lang="en-US" dirty="0"/>
              <a:t>                             </a:t>
            </a:r>
            <a:r>
              <a:rPr lang="ru-RU" dirty="0"/>
              <a:t> добавляем </a:t>
            </a:r>
            <a:r>
              <a:rPr lang="en-US" dirty="0"/>
              <a:t>\n</a:t>
            </a:r>
          </a:p>
          <a:p>
            <a:r>
              <a:rPr lang="en-US" dirty="0"/>
              <a:t>var </a:t>
            </a:r>
            <a:r>
              <a:rPr lang="en-US" dirty="0" err="1"/>
              <a:t>rubToDollar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/dollar;                                     </a:t>
            </a:r>
            <a:r>
              <a:rPr lang="ru-RU" dirty="0"/>
              <a:t> </a:t>
            </a:r>
            <a:r>
              <a:rPr lang="en-US" dirty="0"/>
              <a:t>                             </a:t>
            </a:r>
          </a:p>
          <a:p>
            <a:r>
              <a:rPr lang="en-US" dirty="0" err="1"/>
              <a:t>roubles</a:t>
            </a:r>
            <a:r>
              <a:rPr lang="en-US" dirty="0"/>
              <a:t> + “</a:t>
            </a:r>
            <a:r>
              <a:rPr lang="ru-RU" dirty="0"/>
              <a:t> рублей </a:t>
            </a:r>
            <a:r>
              <a:rPr lang="en-US" dirty="0"/>
              <a:t>= “ + </a:t>
            </a:r>
            <a:r>
              <a:rPr lang="en-US" dirty="0" err="1"/>
              <a:t>rubToEuro.toFixed</a:t>
            </a:r>
            <a:r>
              <a:rPr lang="en-US" dirty="0"/>
              <a:t>(2) + “</a:t>
            </a:r>
            <a:r>
              <a:rPr lang="ru-RU" dirty="0"/>
              <a:t> евро.</a:t>
            </a:r>
            <a:r>
              <a:rPr lang="en-US" dirty="0"/>
              <a:t> \n</a:t>
            </a:r>
            <a:r>
              <a:rPr lang="ru-RU" dirty="0"/>
              <a:t> </a:t>
            </a:r>
            <a:r>
              <a:rPr lang="en-US" dirty="0"/>
              <a:t>“ +</a:t>
            </a:r>
            <a:r>
              <a:rPr lang="ru-RU" dirty="0"/>
              <a:t>     </a:t>
            </a:r>
            <a:endParaRPr lang="en-US" dirty="0"/>
          </a:p>
          <a:p>
            <a:r>
              <a:rPr lang="en-US" dirty="0" err="1"/>
              <a:t>roubles</a:t>
            </a:r>
            <a:r>
              <a:rPr lang="en-US" dirty="0"/>
              <a:t> + “ </a:t>
            </a:r>
            <a:r>
              <a:rPr lang="ru-RU" dirty="0"/>
              <a:t>рублей = </a:t>
            </a:r>
            <a:r>
              <a:rPr lang="en-US" dirty="0"/>
              <a:t>“ + </a:t>
            </a:r>
            <a:r>
              <a:rPr lang="en-US" dirty="0" err="1"/>
              <a:t>rubToDollar.toFixed</a:t>
            </a:r>
            <a:r>
              <a:rPr lang="en-US" dirty="0"/>
              <a:t>(2) + “ </a:t>
            </a:r>
            <a:r>
              <a:rPr lang="ru-RU" dirty="0"/>
              <a:t>долларов </a:t>
            </a:r>
            <a:r>
              <a:rPr lang="en-US" dirty="0"/>
              <a:t>“</a:t>
            </a:r>
            <a:r>
              <a:rPr lang="ru-RU" dirty="0"/>
              <a:t>    </a:t>
            </a:r>
            <a:endParaRPr lang="en-US" dirty="0"/>
          </a:p>
          <a:p>
            <a:r>
              <a:rPr lang="ru-RU" dirty="0"/>
              <a:t>чтобы убрать много чисел </a:t>
            </a:r>
            <a:endParaRPr lang="en-US" dirty="0"/>
          </a:p>
          <a:p>
            <a:r>
              <a:rPr lang="ru-RU" dirty="0"/>
              <a:t>после запятой пишем спец </a:t>
            </a:r>
            <a:r>
              <a:rPr lang="en-US" dirty="0"/>
              <a:t> </a:t>
            </a:r>
          </a:p>
          <a:p>
            <a:r>
              <a:rPr lang="ru-RU" dirty="0"/>
              <a:t>команду </a:t>
            </a:r>
            <a:r>
              <a:rPr lang="en-US" dirty="0" err="1"/>
              <a:t>toFixed</a:t>
            </a:r>
            <a:r>
              <a:rPr lang="en-US" dirty="0"/>
              <a:t>(2)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5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0068B-EAF8-4515-846D-03DE78CF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0"/>
            <a:ext cx="10680191" cy="1691640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итоге получается такой </a:t>
            </a:r>
            <a:br>
              <a:rPr lang="ru-RU" dirty="0"/>
            </a:br>
            <a:r>
              <a:rPr lang="ru-RU" dirty="0"/>
              <a:t>                     код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474189-9A33-448D-A10F-D8EBB467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563" y="1691639"/>
            <a:ext cx="10749064" cy="4985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</a:t>
            </a:r>
            <a:r>
              <a:rPr lang="en-US" dirty="0" err="1"/>
              <a:t>roubles</a:t>
            </a:r>
            <a:r>
              <a:rPr lang="en-US" dirty="0"/>
              <a:t> = prompt(“</a:t>
            </a:r>
            <a:r>
              <a:rPr lang="ru-RU" dirty="0"/>
              <a:t>введите сумму в рублях</a:t>
            </a:r>
            <a:r>
              <a:rPr lang="en-US" dirty="0"/>
              <a:t>”);</a:t>
            </a:r>
          </a:p>
          <a:p>
            <a:r>
              <a:rPr lang="en-US" dirty="0"/>
              <a:t>var euro = 63.0;                                              </a:t>
            </a:r>
          </a:p>
          <a:p>
            <a:r>
              <a:rPr lang="en-US" dirty="0"/>
              <a:t>var dollar = 56;</a:t>
            </a:r>
          </a:p>
          <a:p>
            <a:r>
              <a:rPr lang="en-US" dirty="0"/>
              <a:t>var </a:t>
            </a:r>
            <a:r>
              <a:rPr lang="en-US" dirty="0" err="1"/>
              <a:t>rubToEuro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/euro;</a:t>
            </a:r>
            <a:r>
              <a:rPr lang="ru-RU" dirty="0"/>
              <a:t>                                  </a:t>
            </a:r>
            <a:r>
              <a:rPr lang="en-US" dirty="0"/>
              <a:t>              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rubToDollar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/dollar;</a:t>
            </a:r>
          </a:p>
          <a:p>
            <a:r>
              <a:rPr lang="en-US" dirty="0"/>
              <a:t>alert(     </a:t>
            </a:r>
          </a:p>
          <a:p>
            <a:r>
              <a:rPr lang="en-US" dirty="0"/>
              <a:t>             </a:t>
            </a:r>
            <a:r>
              <a:rPr lang="en-US" dirty="0" err="1"/>
              <a:t>roubles</a:t>
            </a:r>
            <a:r>
              <a:rPr lang="en-US" dirty="0"/>
              <a:t> + “</a:t>
            </a:r>
            <a:r>
              <a:rPr lang="ru-RU" dirty="0"/>
              <a:t> рублей </a:t>
            </a:r>
            <a:r>
              <a:rPr lang="en-US" dirty="0"/>
              <a:t>= “ + </a:t>
            </a:r>
            <a:r>
              <a:rPr lang="en-US" dirty="0" err="1"/>
              <a:t>rubToEuro.toFixed</a:t>
            </a:r>
            <a:r>
              <a:rPr lang="en-US" dirty="0"/>
              <a:t>(2) + “</a:t>
            </a:r>
            <a:r>
              <a:rPr lang="ru-RU" dirty="0"/>
              <a:t> евро.</a:t>
            </a:r>
            <a:r>
              <a:rPr lang="en-US" dirty="0"/>
              <a:t> \n</a:t>
            </a:r>
            <a:r>
              <a:rPr lang="ru-RU" dirty="0"/>
              <a:t> </a:t>
            </a:r>
            <a:r>
              <a:rPr lang="en-US" dirty="0"/>
              <a:t> +”</a:t>
            </a:r>
            <a:r>
              <a:rPr lang="ru-RU" dirty="0"/>
              <a:t>     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roubles</a:t>
            </a:r>
            <a:r>
              <a:rPr lang="en-US" dirty="0"/>
              <a:t> + “ </a:t>
            </a:r>
            <a:r>
              <a:rPr lang="ru-RU" dirty="0"/>
              <a:t>рублей = </a:t>
            </a:r>
            <a:r>
              <a:rPr lang="en-US" dirty="0"/>
              <a:t>“ + </a:t>
            </a:r>
            <a:r>
              <a:rPr lang="en-US" dirty="0" err="1"/>
              <a:t>rubToDollar.toFixed</a:t>
            </a:r>
            <a:r>
              <a:rPr lang="en-US" dirty="0"/>
              <a:t>(2) + “ </a:t>
            </a:r>
            <a:r>
              <a:rPr lang="ru-RU" dirty="0"/>
              <a:t>долларов </a:t>
            </a:r>
            <a:r>
              <a:rPr lang="en-US" dirty="0"/>
              <a:t>“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   &lt;/script&gt;           </a:t>
            </a:r>
            <a:r>
              <a:rPr lang="ru-RU" dirty="0"/>
              <a:t> </a:t>
            </a:r>
            <a:r>
              <a:rPr lang="en-US" dirty="0"/>
              <a:t>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6836A-4A0A-4144-A5FB-689FA91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350" y="46137"/>
            <a:ext cx="12286350" cy="998290"/>
          </a:xfrm>
        </p:spPr>
        <p:txBody>
          <a:bodyPr>
            <a:normAutofit fontScale="90000"/>
          </a:bodyPr>
          <a:lstStyle/>
          <a:p>
            <a:r>
              <a:rPr lang="ru-RU" dirty="0"/>
              <a:t>Вычислить площадь трапеции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FDD07E-ADD8-4156-ABCB-74D5548E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28" y="1042330"/>
            <a:ext cx="10835053" cy="56604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 первых выводим приветственное сообщение</a:t>
            </a:r>
            <a:r>
              <a:rPr lang="en-US" dirty="0"/>
              <a:t>:</a:t>
            </a:r>
          </a:p>
          <a:p>
            <a:r>
              <a:rPr lang="en-US" dirty="0"/>
              <a:t> alert(“</a:t>
            </a:r>
            <a:r>
              <a:rPr lang="ru-RU" dirty="0"/>
              <a:t>программа подсчета площади трапеции</a:t>
            </a:r>
            <a:r>
              <a:rPr lang="en-US" dirty="0"/>
              <a:t>”);</a:t>
            </a:r>
            <a:endParaRPr lang="ru-RU" dirty="0"/>
          </a:p>
          <a:p>
            <a:r>
              <a:rPr lang="ru-RU" dirty="0"/>
              <a:t>Запрашиваем у пользователя 3 значения</a:t>
            </a:r>
            <a:r>
              <a:rPr lang="en-US" dirty="0"/>
              <a:t>:</a:t>
            </a:r>
          </a:p>
          <a:p>
            <a:r>
              <a:rPr lang="en-US" dirty="0"/>
              <a:t>var a = prompt(“</a:t>
            </a:r>
            <a:r>
              <a:rPr lang="ru-RU" dirty="0"/>
              <a:t>введите длину верхнего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var b = prompt(“</a:t>
            </a:r>
            <a:r>
              <a:rPr lang="ru-RU" dirty="0"/>
              <a:t>введите длину нижнего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var h = prompt(“</a:t>
            </a:r>
            <a:r>
              <a:rPr lang="ru-RU" dirty="0"/>
              <a:t>введите высоту</a:t>
            </a:r>
            <a:r>
              <a:rPr lang="en-US" dirty="0"/>
              <a:t>”);</a:t>
            </a:r>
            <a:endParaRPr lang="ru-RU" dirty="0"/>
          </a:p>
          <a:p>
            <a:r>
              <a:rPr lang="ru-RU" dirty="0"/>
              <a:t> и применяем указанную формулу</a:t>
            </a:r>
            <a:r>
              <a:rPr lang="en-US" dirty="0"/>
              <a:t>:</a:t>
            </a:r>
          </a:p>
          <a:p>
            <a:r>
              <a:rPr lang="en-US" dirty="0"/>
              <a:t>var s = (a + b) / 2 * h;</a:t>
            </a:r>
          </a:p>
          <a:p>
            <a:r>
              <a:rPr lang="ru-RU" dirty="0"/>
              <a:t>И запускаем программу.</a:t>
            </a:r>
          </a:p>
          <a:p>
            <a:r>
              <a:rPr lang="ru-RU" dirty="0"/>
              <a:t>Значения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после работы команды </a:t>
            </a:r>
            <a:r>
              <a:rPr lang="en-US" dirty="0"/>
              <a:t>prompt</a:t>
            </a:r>
            <a:r>
              <a:rPr lang="ru-RU" dirty="0"/>
              <a:t> являются строковыми и когда мы их складываем мы получаем </a:t>
            </a:r>
            <a:r>
              <a:rPr lang="ru-RU" dirty="0" err="1"/>
              <a:t>склеинную</a:t>
            </a:r>
            <a:r>
              <a:rPr lang="ru-RU" dirty="0"/>
              <a:t> строку, чтобы это исправить нам нужно сконвертировать строковые представления </a:t>
            </a:r>
            <a:r>
              <a:rPr lang="en-US" dirty="0"/>
              <a:t>a b h</a:t>
            </a:r>
            <a:r>
              <a:rPr lang="ru-RU" dirty="0"/>
              <a:t> в числовые, сделать это можно через команду </a:t>
            </a:r>
            <a:r>
              <a:rPr lang="en-US" dirty="0"/>
              <a:t>a = </a:t>
            </a:r>
            <a:r>
              <a:rPr lang="en-US" dirty="0" err="1"/>
              <a:t>parseInt</a:t>
            </a:r>
            <a:r>
              <a:rPr lang="en-US" dirty="0"/>
              <a:t>(a) </a:t>
            </a:r>
            <a:r>
              <a:rPr lang="ru-RU" dirty="0"/>
              <a:t>или просто перед командой </a:t>
            </a:r>
            <a:r>
              <a:rPr lang="en-US" dirty="0"/>
              <a:t>prompt </a:t>
            </a:r>
            <a:r>
              <a:rPr lang="ru-RU" dirty="0"/>
              <a:t>поставить +</a:t>
            </a:r>
            <a:r>
              <a:rPr lang="en-US" dirty="0"/>
              <a:t> (+prompt)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87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6E2E-6627-456F-AC0B-282C9951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27" y="0"/>
            <a:ext cx="10618199" cy="1772174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итоге получается такой </a:t>
            </a:r>
            <a:br>
              <a:rPr lang="ru-RU" dirty="0"/>
            </a:br>
            <a:r>
              <a:rPr lang="ru-RU" dirty="0"/>
              <a:t>                   код  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CF0EB-3BF4-4790-AA46-F484CAC3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696" y="1687446"/>
            <a:ext cx="10776330" cy="4965024"/>
          </a:xfrm>
        </p:spPr>
        <p:txBody>
          <a:bodyPr/>
          <a:lstStyle/>
          <a:p>
            <a:r>
              <a:rPr lang="en-US" dirty="0"/>
              <a:t>&lt;meta charset=“utf-8&gt;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    alert(“</a:t>
            </a:r>
            <a:r>
              <a:rPr lang="ru-RU" dirty="0"/>
              <a:t>программа подсчета площади трапеции</a:t>
            </a:r>
            <a:r>
              <a:rPr lang="en-US" dirty="0"/>
              <a:t>”);</a:t>
            </a:r>
          </a:p>
          <a:p>
            <a:r>
              <a:rPr lang="en-US" dirty="0"/>
              <a:t>      var a = +prompt(“</a:t>
            </a:r>
            <a:r>
              <a:rPr lang="ru-RU" dirty="0"/>
              <a:t>введите длину верхнего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      var b = +prompt(“</a:t>
            </a:r>
            <a:r>
              <a:rPr lang="ru-RU" dirty="0"/>
              <a:t>введите длину нижнего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      var h = +prompt(“</a:t>
            </a:r>
            <a:r>
              <a:rPr lang="ru-RU" dirty="0"/>
              <a:t>введите высоту</a:t>
            </a:r>
            <a:r>
              <a:rPr lang="en-US" dirty="0"/>
              <a:t>”);</a:t>
            </a:r>
          </a:p>
          <a:p>
            <a:r>
              <a:rPr lang="en-US" dirty="0"/>
              <a:t>var s = (a + b) / 2 * h;</a:t>
            </a:r>
          </a:p>
          <a:p>
            <a:r>
              <a:rPr lang="en-US" dirty="0"/>
              <a:t>alert(s);</a:t>
            </a:r>
          </a:p>
          <a:p>
            <a:r>
              <a:rPr lang="en-US" dirty="0"/>
              <a:t>&lt;/script&gt;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C5202-A4C4-4D01-B24E-F4E48432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1193334"/>
          </a:xfrm>
        </p:spPr>
        <p:txBody>
          <a:bodyPr/>
          <a:lstStyle/>
          <a:p>
            <a:r>
              <a:rPr lang="ru-RU" dirty="0"/>
              <a:t>       ветвления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BA3B-B711-4518-B54B-0FF50218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07" y="1193333"/>
            <a:ext cx="10793108" cy="5601749"/>
          </a:xfrm>
        </p:spPr>
        <p:txBody>
          <a:bodyPr/>
          <a:lstStyle/>
          <a:p>
            <a:r>
              <a:rPr lang="ru-RU" dirty="0"/>
              <a:t>                                              Рисуем блок схемы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                                      да                        нет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D46B24F-D22A-4DA1-98E4-5470A9FF3A72}"/>
              </a:ext>
            </a:extLst>
          </p:cNvPr>
          <p:cNvSpPr/>
          <p:nvPr/>
        </p:nvSpPr>
        <p:spPr>
          <a:xfrm>
            <a:off x="3749879" y="1753296"/>
            <a:ext cx="2298584" cy="308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начало</a:t>
            </a:r>
          </a:p>
        </p:txBody>
      </p:sp>
      <p:sp>
        <p:nvSpPr>
          <p:cNvPr id="5" name="Параллелограмм 4">
            <a:extLst>
              <a:ext uri="{FF2B5EF4-FFF2-40B4-BE49-F238E27FC236}">
                <a16:creationId xmlns:a16="http://schemas.microsoft.com/office/drawing/2014/main" id="{0523AC54-E120-4F51-94F1-795416D996D1}"/>
              </a:ext>
            </a:extLst>
          </p:cNvPr>
          <p:cNvSpPr/>
          <p:nvPr/>
        </p:nvSpPr>
        <p:spPr>
          <a:xfrm>
            <a:off x="3882885" y="2319555"/>
            <a:ext cx="2021747" cy="3082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ввод </a:t>
            </a:r>
            <a:r>
              <a:rPr lang="en-US" dirty="0" err="1"/>
              <a:t>a,b</a:t>
            </a:r>
            <a:endParaRPr lang="ru-RU" dirty="0"/>
          </a:p>
        </p:txBody>
      </p:sp>
      <p:sp>
        <p:nvSpPr>
          <p:cNvPr id="7" name="Блок-схема: решение 6">
            <a:extLst>
              <a:ext uri="{FF2B5EF4-FFF2-40B4-BE49-F238E27FC236}">
                <a16:creationId xmlns:a16="http://schemas.microsoft.com/office/drawing/2014/main" id="{8E93191A-549B-4D2F-A296-8FD7FE435B80}"/>
              </a:ext>
            </a:extLst>
          </p:cNvPr>
          <p:cNvSpPr/>
          <p:nvPr/>
        </p:nvSpPr>
        <p:spPr>
          <a:xfrm>
            <a:off x="3917659" y="2898396"/>
            <a:ext cx="1952202" cy="4425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a&gt;b</a:t>
            </a:r>
            <a:endParaRPr lang="ru-RU" dirty="0"/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1684EBAF-8396-49E6-867E-4EFB36E8866F}"/>
              </a:ext>
            </a:extLst>
          </p:cNvPr>
          <p:cNvSpPr/>
          <p:nvPr/>
        </p:nvSpPr>
        <p:spPr>
          <a:xfrm>
            <a:off x="3154261" y="3598877"/>
            <a:ext cx="1157680" cy="3082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max=a</a:t>
            </a:r>
            <a:endParaRPr lang="ru-RU" dirty="0"/>
          </a:p>
        </p:txBody>
      </p: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5A88DCDE-59BA-4945-AFEE-04FF833CA1BF}"/>
              </a:ext>
            </a:extLst>
          </p:cNvPr>
          <p:cNvSpPr/>
          <p:nvPr/>
        </p:nvSpPr>
        <p:spPr>
          <a:xfrm>
            <a:off x="5622022" y="3597128"/>
            <a:ext cx="1157680" cy="3082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max=b</a:t>
            </a:r>
            <a:endParaRPr lang="ru-RU" dirty="0"/>
          </a:p>
        </p:txBody>
      </p:sp>
      <p:sp>
        <p:nvSpPr>
          <p:cNvPr id="11" name="Блок-схема: документ 10">
            <a:extLst>
              <a:ext uri="{FF2B5EF4-FFF2-40B4-BE49-F238E27FC236}">
                <a16:creationId xmlns:a16="http://schemas.microsoft.com/office/drawing/2014/main" id="{47B8771F-8024-4452-9F8A-EADC8EFCD62F}"/>
              </a:ext>
            </a:extLst>
          </p:cNvPr>
          <p:cNvSpPr/>
          <p:nvPr/>
        </p:nvSpPr>
        <p:spPr>
          <a:xfrm>
            <a:off x="3949998" y="4181562"/>
            <a:ext cx="1887523" cy="44251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вывод </a:t>
            </a:r>
            <a:r>
              <a:rPr lang="en-US" dirty="0"/>
              <a:t>max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FFDDC89-91CD-482C-B170-7C1ABEDB7775}"/>
              </a:ext>
            </a:extLst>
          </p:cNvPr>
          <p:cNvSpPr/>
          <p:nvPr/>
        </p:nvSpPr>
        <p:spPr>
          <a:xfrm>
            <a:off x="3819788" y="4811784"/>
            <a:ext cx="2178341" cy="308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конец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131A3C9-061B-457C-B556-40359F7CD3BC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582099" y="3119655"/>
            <a:ext cx="3355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E2FC3DF-315B-4238-B8D3-CBA721B7F554}"/>
              </a:ext>
            </a:extLst>
          </p:cNvPr>
          <p:cNvCxnSpPr/>
          <p:nvPr/>
        </p:nvCxnSpPr>
        <p:spPr>
          <a:xfrm>
            <a:off x="3582099" y="3119655"/>
            <a:ext cx="0" cy="47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FE43DF-C5FA-4E75-8BE0-5AAD85B8F26E}"/>
              </a:ext>
            </a:extLst>
          </p:cNvPr>
          <p:cNvCxnSpPr>
            <a:stCxn id="7" idx="3"/>
          </p:cNvCxnSpPr>
          <p:nvPr/>
        </p:nvCxnSpPr>
        <p:spPr>
          <a:xfrm flipV="1">
            <a:off x="5869861" y="3119655"/>
            <a:ext cx="4386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329E9BC-8CE2-4F1A-A580-2513965FCF23}"/>
              </a:ext>
            </a:extLst>
          </p:cNvPr>
          <p:cNvCxnSpPr/>
          <p:nvPr/>
        </p:nvCxnSpPr>
        <p:spPr>
          <a:xfrm>
            <a:off x="6322141" y="3117733"/>
            <a:ext cx="0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EBD89931-8789-4D66-B890-EC58173D948E}"/>
              </a:ext>
            </a:extLst>
          </p:cNvPr>
          <p:cNvCxnSpPr>
            <a:stCxn id="9" idx="2"/>
          </p:cNvCxnSpPr>
          <p:nvPr/>
        </p:nvCxnSpPr>
        <p:spPr>
          <a:xfrm>
            <a:off x="3733101" y="3907174"/>
            <a:ext cx="0" cy="8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2CE2C9A-460D-4985-AED8-4FD33659B86E}"/>
              </a:ext>
            </a:extLst>
          </p:cNvPr>
          <p:cNvCxnSpPr>
            <a:stCxn id="10" idx="2"/>
          </p:cNvCxnSpPr>
          <p:nvPr/>
        </p:nvCxnSpPr>
        <p:spPr>
          <a:xfrm>
            <a:off x="6200862" y="3905425"/>
            <a:ext cx="0" cy="8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AA2BBB1-0AF9-4D1B-8B9A-3793141E07E8}"/>
              </a:ext>
            </a:extLst>
          </p:cNvPr>
          <p:cNvCxnSpPr/>
          <p:nvPr/>
        </p:nvCxnSpPr>
        <p:spPr>
          <a:xfrm>
            <a:off x="3733101" y="3994207"/>
            <a:ext cx="2467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02B4F5A-760F-480E-A85F-209D41B8FDE6}"/>
              </a:ext>
            </a:extLst>
          </p:cNvPr>
          <p:cNvCxnSpPr/>
          <p:nvPr/>
        </p:nvCxnSpPr>
        <p:spPr>
          <a:xfrm>
            <a:off x="4937284" y="3994207"/>
            <a:ext cx="0" cy="17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BFBFC87-D73C-4B6A-BD27-0B832C667ABB}"/>
              </a:ext>
            </a:extLst>
          </p:cNvPr>
          <p:cNvCxnSpPr>
            <a:stCxn id="11" idx="2"/>
          </p:cNvCxnSpPr>
          <p:nvPr/>
        </p:nvCxnSpPr>
        <p:spPr>
          <a:xfrm flipH="1">
            <a:off x="4893759" y="4594826"/>
            <a:ext cx="1" cy="20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D938A84-1816-4C52-A104-8C4D7AD7D07D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4893759" y="2061593"/>
            <a:ext cx="5412" cy="25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F475DE0-97B4-48F3-95E4-C04052E10C12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4893759" y="2627852"/>
            <a:ext cx="1" cy="27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Блок-схема: процесс 41">
            <a:extLst>
              <a:ext uri="{FF2B5EF4-FFF2-40B4-BE49-F238E27FC236}">
                <a16:creationId xmlns:a16="http://schemas.microsoft.com/office/drawing/2014/main" id="{7F464FF1-7A25-4814-97DA-431545613F6E}"/>
              </a:ext>
            </a:extLst>
          </p:cNvPr>
          <p:cNvSpPr/>
          <p:nvPr/>
        </p:nvSpPr>
        <p:spPr>
          <a:xfrm>
            <a:off x="7919207" y="2061593"/>
            <a:ext cx="2047998" cy="5662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блок </a:t>
            </a:r>
            <a:r>
              <a:rPr lang="en-US" dirty="0"/>
              <a:t>“</a:t>
            </a:r>
            <a:r>
              <a:rPr lang="ru-RU" dirty="0"/>
              <a:t>условие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4" name="Блок-схема: процесс 43">
            <a:extLst>
              <a:ext uri="{FF2B5EF4-FFF2-40B4-BE49-F238E27FC236}">
                <a16:creationId xmlns:a16="http://schemas.microsoft.com/office/drawing/2014/main" id="{986F73DE-4A7F-4D63-81BC-4105E08A21D8}"/>
              </a:ext>
            </a:extLst>
          </p:cNvPr>
          <p:cNvSpPr/>
          <p:nvPr/>
        </p:nvSpPr>
        <p:spPr>
          <a:xfrm>
            <a:off x="7909783" y="3173659"/>
            <a:ext cx="2047998" cy="5662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 полная форма </a:t>
            </a:r>
            <a:r>
              <a:rPr lang="ru-RU" dirty="0">
                <a:solidFill>
                  <a:schemeClr val="bg1"/>
                </a:solidFill>
              </a:rPr>
              <a:t>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76668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7BC94-2585-4D46-A564-047DE4E8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6" y="0"/>
            <a:ext cx="11074475" cy="975220"/>
          </a:xfrm>
        </p:spPr>
        <p:txBody>
          <a:bodyPr>
            <a:normAutofit fontScale="90000"/>
          </a:bodyPr>
          <a:lstStyle/>
          <a:p>
            <a:r>
              <a:rPr lang="ru-RU" dirty="0"/>
              <a:t>Теперь пишем код по схеме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0DEF43-E404-4E73-859A-2D1FB43E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29" y="975219"/>
            <a:ext cx="10826664" cy="558497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Запрашиваем у пользователя 2 числа</a:t>
            </a:r>
          </a:p>
          <a:p>
            <a:r>
              <a:rPr lang="en-US" dirty="0"/>
              <a:t>var a =</a:t>
            </a:r>
            <a:r>
              <a:rPr lang="ru-RU" dirty="0"/>
              <a:t> +</a:t>
            </a:r>
            <a:r>
              <a:rPr lang="en-US" dirty="0"/>
              <a:t>prompt(“</a:t>
            </a:r>
            <a:r>
              <a:rPr lang="ru-RU" dirty="0"/>
              <a:t>введите первое число</a:t>
            </a:r>
            <a:r>
              <a:rPr lang="en-US" dirty="0"/>
              <a:t>”);</a:t>
            </a:r>
          </a:p>
          <a:p>
            <a:r>
              <a:rPr lang="en-US" dirty="0"/>
              <a:t>var b = </a:t>
            </a:r>
            <a:r>
              <a:rPr lang="ru-RU" dirty="0"/>
              <a:t>+</a:t>
            </a:r>
            <a:r>
              <a:rPr lang="en-US" dirty="0"/>
              <a:t>prompt(“</a:t>
            </a:r>
            <a:r>
              <a:rPr lang="ru-RU" dirty="0"/>
              <a:t>введите второе число</a:t>
            </a:r>
            <a:r>
              <a:rPr lang="en-US" dirty="0"/>
              <a:t>”);</a:t>
            </a:r>
          </a:p>
          <a:p>
            <a:r>
              <a:rPr lang="ru-RU" dirty="0"/>
              <a:t>Чтобы перевести их из строкового представление в числовое мы добавим +</a:t>
            </a:r>
          </a:p>
          <a:p>
            <a:r>
              <a:rPr lang="ru-RU" dirty="0"/>
              <a:t>Теперь мы должны сравнить эти 2 числа и в зависимости от того, кто из них больше предпринять разные действия, мы будем использовать ключевое слово  </a:t>
            </a:r>
            <a:r>
              <a:rPr lang="en-US" dirty="0"/>
              <a:t>if</a:t>
            </a:r>
            <a:r>
              <a:rPr lang="ru-RU" dirty="0"/>
              <a:t> (если)</a:t>
            </a:r>
          </a:p>
          <a:p>
            <a:r>
              <a:rPr lang="en-US" dirty="0"/>
              <a:t>If(a&gt;b){}</a:t>
            </a:r>
            <a:r>
              <a:rPr lang="ru-RU" dirty="0"/>
              <a:t> потом пишем что нужно делать в случае выполнения данного условия, мы в переменную </a:t>
            </a:r>
            <a:r>
              <a:rPr lang="en-US" dirty="0"/>
              <a:t>max </a:t>
            </a:r>
            <a:r>
              <a:rPr lang="ru-RU" dirty="0"/>
              <a:t>записываем значение</a:t>
            </a:r>
            <a:r>
              <a:rPr lang="en-US" dirty="0"/>
              <a:t> a </a:t>
            </a:r>
            <a:endParaRPr lang="ru-RU" dirty="0"/>
          </a:p>
          <a:p>
            <a:r>
              <a:rPr lang="en-US" dirty="0"/>
              <a:t>var max = a;</a:t>
            </a:r>
            <a:endParaRPr lang="ru-RU" dirty="0"/>
          </a:p>
          <a:p>
            <a:r>
              <a:rPr lang="en-US" dirty="0"/>
              <a:t>else{}</a:t>
            </a:r>
          </a:p>
          <a:p>
            <a:r>
              <a:rPr lang="en-US" dirty="0"/>
              <a:t>Max = b;</a:t>
            </a:r>
          </a:p>
          <a:p>
            <a:r>
              <a:rPr lang="ru-RU" dirty="0"/>
              <a:t>Осталось вывести на экран – </a:t>
            </a:r>
            <a:r>
              <a:rPr lang="en-US" dirty="0"/>
              <a:t>alert(max);</a:t>
            </a:r>
          </a:p>
          <a:p>
            <a:r>
              <a:rPr lang="ru-RU" dirty="0"/>
              <a:t>Потом проверяем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5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33345-6121-48EA-A742-25B0A31E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429" y="0"/>
            <a:ext cx="9418320" cy="1000386"/>
          </a:xfrm>
        </p:spPr>
        <p:txBody>
          <a:bodyPr>
            <a:normAutofit fontScale="90000"/>
          </a:bodyPr>
          <a:lstStyle/>
          <a:p>
            <a:r>
              <a:rPr lang="ru-RU" dirty="0"/>
              <a:t>  В итоге код такой 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18F57-963B-49A2-A8BE-B9A9B852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07" y="1000386"/>
            <a:ext cx="10826664" cy="5400414"/>
          </a:xfrm>
        </p:spPr>
        <p:txBody>
          <a:bodyPr>
            <a:normAutofit/>
          </a:bodyPr>
          <a:lstStyle/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r>
              <a:rPr lang="en-US" dirty="0"/>
              <a:t>      var a = +prompt(“</a:t>
            </a:r>
            <a:r>
              <a:rPr lang="ru-RU" dirty="0"/>
              <a:t>введите первое число</a:t>
            </a:r>
            <a:r>
              <a:rPr lang="en-US" dirty="0"/>
              <a:t>”);</a:t>
            </a:r>
          </a:p>
          <a:p>
            <a:r>
              <a:rPr lang="en-US" dirty="0"/>
              <a:t>      var b = +prompt(“</a:t>
            </a:r>
            <a:r>
              <a:rPr lang="ru-RU" dirty="0"/>
              <a:t>введите втрое число</a:t>
            </a:r>
            <a:r>
              <a:rPr lang="en-US" dirty="0"/>
              <a:t>”);</a:t>
            </a:r>
          </a:p>
          <a:p>
            <a:r>
              <a:rPr lang="en-US" dirty="0"/>
              <a:t>      if(a&gt;b){</a:t>
            </a:r>
          </a:p>
          <a:p>
            <a:r>
              <a:rPr lang="en-US" dirty="0"/>
              <a:t>           var max = a;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max = b;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8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1A7FF-6F24-4975-A1EC-15CBBF1D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75" y="0"/>
            <a:ext cx="9418320" cy="1059109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27C39-22F8-4D92-B9FF-8DC6F351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28" y="2376180"/>
            <a:ext cx="10784719" cy="1784759"/>
          </a:xfrm>
        </p:spPr>
        <p:txBody>
          <a:bodyPr/>
          <a:lstStyle/>
          <a:p>
            <a:r>
              <a:rPr lang="ru-RU" dirty="0"/>
              <a:t>-равно </a:t>
            </a:r>
            <a:r>
              <a:rPr lang="en-US" dirty="0"/>
              <a:t>a</a:t>
            </a:r>
            <a:r>
              <a:rPr lang="ru-RU" dirty="0"/>
              <a:t>==</a:t>
            </a:r>
            <a:r>
              <a:rPr lang="en-US" dirty="0"/>
              <a:t>b</a:t>
            </a:r>
            <a:r>
              <a:rPr lang="ru-RU" dirty="0"/>
              <a:t>                                       </a:t>
            </a:r>
            <a:r>
              <a:rPr lang="en-US" dirty="0"/>
              <a:t>       </a:t>
            </a:r>
            <a:r>
              <a:rPr lang="ru-RU" dirty="0"/>
              <a:t>больше или равно </a:t>
            </a:r>
            <a:r>
              <a:rPr lang="en-US" dirty="0"/>
              <a:t>a&gt;=b</a:t>
            </a:r>
          </a:p>
          <a:p>
            <a:r>
              <a:rPr lang="ru-RU" dirty="0"/>
              <a:t>-не равно</a:t>
            </a:r>
            <a:r>
              <a:rPr lang="en-US" dirty="0"/>
              <a:t> a!=b</a:t>
            </a:r>
            <a:r>
              <a:rPr lang="ru-RU" dirty="0"/>
              <a:t>                                          меньше</a:t>
            </a:r>
            <a:r>
              <a:rPr lang="en-US" dirty="0"/>
              <a:t> a&lt;b</a:t>
            </a:r>
            <a:endParaRPr lang="ru-RU" dirty="0"/>
          </a:p>
          <a:p>
            <a:r>
              <a:rPr lang="ru-RU" dirty="0"/>
              <a:t>-больше </a:t>
            </a:r>
            <a:r>
              <a:rPr lang="en-US" dirty="0"/>
              <a:t>a&gt;b</a:t>
            </a:r>
            <a:r>
              <a:rPr lang="ru-RU" dirty="0"/>
              <a:t>                                            </a:t>
            </a:r>
            <a:r>
              <a:rPr lang="en-US" dirty="0"/>
              <a:t> </a:t>
            </a:r>
            <a:r>
              <a:rPr lang="ru-RU" dirty="0"/>
              <a:t>меньше или равно</a:t>
            </a:r>
            <a:r>
              <a:rPr lang="en-US" dirty="0"/>
              <a:t> a&lt;=b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75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4C7B3-2E41-424F-8B42-3F7ABDF2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08" y="0"/>
            <a:ext cx="9418320" cy="96683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D8A45-C8DA-47D2-BAC7-56CB83DD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06" y="966830"/>
            <a:ext cx="10801497" cy="438534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Теперь доработаем программу таким образом, чтобы в случае если переменные</a:t>
            </a:r>
            <a:r>
              <a:rPr lang="en-US" dirty="0"/>
              <a:t> a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ru-RU" dirty="0"/>
              <a:t> были равны мы вводили сообщение, о том, что переменные равны, как это можно сделать</a:t>
            </a:r>
            <a:r>
              <a:rPr lang="en-US" dirty="0"/>
              <a:t>:</a:t>
            </a:r>
          </a:p>
          <a:p>
            <a:r>
              <a:rPr lang="ru-RU" dirty="0"/>
              <a:t>В случае равенства мы вводим следующее сообщение, добавляется слово </a:t>
            </a:r>
          </a:p>
          <a:p>
            <a:r>
              <a:rPr lang="en-US" dirty="0"/>
              <a:t>} else if(a ==b){      </a:t>
            </a:r>
            <a:r>
              <a:rPr lang="ru-RU" dirty="0"/>
              <a:t>выводим сообщение на экран</a:t>
            </a:r>
          </a:p>
          <a:p>
            <a:r>
              <a:rPr lang="en-US" dirty="0"/>
              <a:t>	alert(“</a:t>
            </a:r>
            <a:r>
              <a:rPr lang="ru-RU" dirty="0"/>
              <a:t>числа равны</a:t>
            </a:r>
            <a:r>
              <a:rPr lang="en-US" dirty="0"/>
              <a:t>”);</a:t>
            </a:r>
          </a:p>
          <a:p>
            <a:r>
              <a:rPr lang="ru-RU" dirty="0"/>
              <a:t>Если мы хотим чтобы какая </a:t>
            </a:r>
            <a:r>
              <a:rPr lang="ru-RU" dirty="0" err="1"/>
              <a:t>нибудь</a:t>
            </a:r>
            <a:r>
              <a:rPr lang="ru-RU" dirty="0"/>
              <a:t> из альтернатив выполняла сразу несколько команд нужно все их перечислить  между соответствующими скобками, например если </a:t>
            </a:r>
            <a:r>
              <a:rPr lang="en-US" dirty="0"/>
              <a:t>a </a:t>
            </a:r>
            <a:r>
              <a:rPr lang="ru-RU" dirty="0"/>
              <a:t>= </a:t>
            </a:r>
            <a:r>
              <a:rPr lang="en-US" dirty="0"/>
              <a:t>b</a:t>
            </a:r>
            <a:r>
              <a:rPr lang="ru-RU" dirty="0"/>
              <a:t>, нам нужно не только вывести сообщение на экран, но еще и в переменную </a:t>
            </a:r>
            <a:r>
              <a:rPr lang="en-US" dirty="0"/>
              <a:t>max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записать одно из 2 значений, например </a:t>
            </a:r>
            <a:r>
              <a:rPr lang="en-US" dirty="0"/>
              <a:t>a </a:t>
            </a:r>
          </a:p>
          <a:p>
            <a:r>
              <a:rPr lang="en-US" dirty="0"/>
              <a:t>max = b;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72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759BA-6A55-4ECC-9303-81C3C613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1821" cy="1033943"/>
          </a:xfrm>
        </p:spPr>
        <p:txBody>
          <a:bodyPr>
            <a:normAutofit fontScale="90000"/>
          </a:bodyPr>
          <a:lstStyle/>
          <a:p>
            <a:r>
              <a:rPr lang="ru-RU" dirty="0"/>
              <a:t>Должен получиться такой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A6025-BBFA-4E8B-AE50-F27299A4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696" y="1033942"/>
            <a:ext cx="10776330" cy="58240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r>
              <a:rPr lang="en-US" dirty="0"/>
              <a:t>      	var a = +prompt(“</a:t>
            </a:r>
            <a:r>
              <a:rPr lang="ru-RU" dirty="0"/>
              <a:t>введите первое число</a:t>
            </a:r>
            <a:r>
              <a:rPr lang="en-US" dirty="0"/>
              <a:t>”);</a:t>
            </a:r>
          </a:p>
          <a:p>
            <a:r>
              <a:rPr lang="en-US" dirty="0"/>
              <a:t>      	var b = +prompt(“</a:t>
            </a:r>
            <a:r>
              <a:rPr lang="ru-RU" dirty="0"/>
              <a:t>введите втрое число</a:t>
            </a:r>
            <a:r>
              <a:rPr lang="en-US" dirty="0"/>
              <a:t>”);</a:t>
            </a:r>
          </a:p>
          <a:p>
            <a:r>
              <a:rPr lang="en-US" dirty="0"/>
              <a:t>      	if(a&gt;b){</a:t>
            </a:r>
          </a:p>
          <a:p>
            <a:r>
              <a:rPr lang="en-US" dirty="0"/>
              <a:t>           	var max = a;</a:t>
            </a:r>
          </a:p>
          <a:p>
            <a:r>
              <a:rPr lang="en-US" dirty="0"/>
              <a:t>    	} else if(a ==b){</a:t>
            </a:r>
          </a:p>
          <a:p>
            <a:r>
              <a:rPr lang="en-US" dirty="0"/>
              <a:t>	alert(“</a:t>
            </a:r>
            <a:r>
              <a:rPr lang="ru-RU" dirty="0"/>
              <a:t>числа равны</a:t>
            </a:r>
            <a:r>
              <a:rPr lang="en-US" dirty="0"/>
              <a:t>”);</a:t>
            </a:r>
          </a:p>
          <a:p>
            <a:r>
              <a:rPr lang="en-US" dirty="0"/>
              <a:t>	max =a;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    	max = b;</a:t>
            </a:r>
          </a:p>
          <a:p>
            <a:r>
              <a:rPr lang="en-US" dirty="0"/>
              <a:t>   	}</a:t>
            </a:r>
          </a:p>
          <a:p>
            <a:r>
              <a:rPr lang="en-US"/>
              <a:t>	alert</a:t>
            </a:r>
            <a:r>
              <a:rPr lang="en-US" dirty="0"/>
              <a:t>(max);</a:t>
            </a:r>
          </a:p>
          <a:p>
            <a:r>
              <a:rPr lang="en-US" dirty="0"/>
              <a:t>&lt;/script&gt;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41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FB04-28BE-4BE2-9C84-D3A49F9C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585" y="-882473"/>
            <a:ext cx="8704829" cy="176494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 – это моё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43402F-DBC0-4358-B41D-03101C86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901" y="991530"/>
            <a:ext cx="12013035" cy="52414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                                       </a:t>
            </a:r>
            <a:r>
              <a:rPr lang="en-US" dirty="0"/>
              <a:t>      </a:t>
            </a:r>
            <a:r>
              <a:rPr lang="ru-RU" dirty="0"/>
              <a:t> Тест программирования 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Требуется ли вам много общения на работе</a:t>
            </a:r>
            <a:r>
              <a:rPr lang="en-US" dirty="0"/>
              <a:t>?     </a:t>
            </a:r>
          </a:p>
          <a:p>
            <a:r>
              <a:rPr lang="en-US" dirty="0"/>
              <a:t>(</a:t>
            </a:r>
            <a:r>
              <a:rPr lang="ru-RU" dirty="0"/>
              <a:t>а. да        б. Нет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. </a:t>
            </a:r>
            <a:r>
              <a:rPr lang="ru-RU" dirty="0"/>
              <a:t>Что вы делаете, когда сталкиваетесь с проблемами технического характера</a:t>
            </a:r>
            <a:r>
              <a:rPr lang="en-US" dirty="0"/>
              <a:t>?</a:t>
            </a:r>
          </a:p>
          <a:p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а. </a:t>
            </a:r>
            <a:r>
              <a:rPr lang="en-US" dirty="0"/>
              <a:t> </a:t>
            </a:r>
            <a:r>
              <a:rPr lang="ru-RU" dirty="0"/>
              <a:t>до последнего решаю задачу сам. </a:t>
            </a:r>
            <a:r>
              <a:rPr lang="en-US" dirty="0"/>
              <a:t>Google </a:t>
            </a:r>
            <a:r>
              <a:rPr lang="ru-RU" dirty="0"/>
              <a:t>мой лучший друг.     б. иду за помощью к друзьям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. </a:t>
            </a:r>
            <a:r>
              <a:rPr lang="ru-RU" dirty="0"/>
              <a:t>Умеете ли вы концентрироваться на задаче</a:t>
            </a:r>
            <a:r>
              <a:rPr lang="en-US" dirty="0"/>
              <a:t>? 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4"/>
            </a:pPr>
            <a:r>
              <a:rPr lang="ru-RU" dirty="0"/>
              <a:t>Нравилось ли вам логические задачи, шахматы, головоломки</a:t>
            </a:r>
            <a:r>
              <a:rPr lang="en-US" dirty="0"/>
              <a:t>?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5"/>
            </a:pPr>
            <a:r>
              <a:rPr lang="ru-RU" dirty="0"/>
              <a:t>Вы – перфекционист-зануда  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/>
              <a:t>а. да     б. нет     в. Вопрос некорректный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3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ADFFC-C9A0-435F-BF1D-ABBE1F4C963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69781" y="0"/>
            <a:ext cx="10805021" cy="1786853"/>
          </a:xfrm>
        </p:spPr>
        <p:txBody>
          <a:bodyPr>
            <a:normAutofit fontScale="90000"/>
          </a:bodyPr>
          <a:lstStyle/>
          <a:p>
            <a:r>
              <a:rPr lang="ru-RU" dirty="0"/>
              <a:t> пробуем вывести       слово     1000 раз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03C150-BF4E-4DA1-A03F-284D7C553AD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69781" y="2407639"/>
            <a:ext cx="10570129" cy="4706225"/>
          </a:xfrm>
        </p:spPr>
        <p:txBody>
          <a:bodyPr/>
          <a:lstStyle/>
          <a:p>
            <a:r>
              <a:rPr lang="ru-RU" dirty="0"/>
              <a:t>Циклы – это многократное выполнение одинаковой последовательности действий.</a:t>
            </a:r>
            <a:endParaRPr lang="en-US" dirty="0"/>
          </a:p>
          <a:p>
            <a:r>
              <a:rPr lang="ru-RU" dirty="0"/>
              <a:t>Пишем в новой программе много раз (Привет!), но сохраняем в файле ее теперь под названием </a:t>
            </a:r>
            <a:r>
              <a:rPr lang="en-US" dirty="0"/>
              <a:t>loops.html </a:t>
            </a:r>
            <a:r>
              <a:rPr lang="ru-RU" dirty="0"/>
              <a:t>открываем в браузере, и чтобы все слова были не в сточку, а в столбик дописываем тег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r>
              <a:rPr lang="ru-RU" dirty="0"/>
              <a:t>это на языке </a:t>
            </a:r>
            <a:r>
              <a:rPr lang="en-US" dirty="0"/>
              <a:t>html </a:t>
            </a:r>
          </a:p>
          <a:p>
            <a:r>
              <a:rPr lang="ru-RU" dirty="0"/>
              <a:t>Теперь напишем тоже самое на языке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ru-RU" dirty="0"/>
          </a:p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r>
              <a:rPr lang="ru-RU" dirty="0"/>
              <a:t>	</a:t>
            </a:r>
            <a:r>
              <a:rPr lang="en-US" dirty="0" err="1"/>
              <a:t>document.write</a:t>
            </a:r>
            <a:r>
              <a:rPr lang="en-US" dirty="0"/>
              <a:t>(“</a:t>
            </a:r>
            <a:r>
              <a:rPr lang="ru-RU" dirty="0" err="1"/>
              <a:t>Првет</a:t>
            </a:r>
            <a:r>
              <a:rPr lang="ru-RU" dirty="0"/>
              <a:t>!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/&gt;”);</a:t>
            </a:r>
          </a:p>
          <a:p>
            <a:r>
              <a:rPr lang="en-US" dirty="0"/>
              <a:t>&lt;/script&gt;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676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128B0-1F9A-41D2-A352-BF94EC80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931" y="0"/>
            <a:ext cx="9418320" cy="826567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Циклы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13AF03-0F1F-4F48-9456-18CBD2F0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07" y="826566"/>
            <a:ext cx="10826664" cy="550712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Создаем новую переменную  </a:t>
            </a:r>
            <a:r>
              <a:rPr lang="en-US" dirty="0"/>
              <a:t>var I =0;</a:t>
            </a:r>
          </a:p>
          <a:p>
            <a:r>
              <a:rPr lang="ru-RU" dirty="0"/>
              <a:t>Далее пишем ключевое слово</a:t>
            </a:r>
            <a:r>
              <a:rPr lang="en-US" dirty="0"/>
              <a:t> while(</a:t>
            </a:r>
            <a:r>
              <a:rPr lang="en-US" dirty="0" err="1"/>
              <a:t>i</a:t>
            </a:r>
            <a:r>
              <a:rPr lang="en-US" dirty="0"/>
              <a:t>&lt;5){</a:t>
            </a:r>
            <a:r>
              <a:rPr lang="en-US" dirty="0" err="1"/>
              <a:t>document.write</a:t>
            </a:r>
            <a:r>
              <a:rPr lang="en-US" dirty="0"/>
              <a:t>(“</a:t>
            </a:r>
            <a:r>
              <a:rPr lang="ru-RU" dirty="0" err="1"/>
              <a:t>Првет</a:t>
            </a:r>
            <a:r>
              <a:rPr lang="ru-RU" dirty="0"/>
              <a:t>!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/&gt;);}</a:t>
            </a:r>
          </a:p>
          <a:p>
            <a:r>
              <a:rPr lang="ru-RU" dirty="0"/>
              <a:t>После каждого вывода сообщения на экран мы будем увеличивать </a:t>
            </a:r>
            <a:r>
              <a:rPr lang="en-US" dirty="0" err="1"/>
              <a:t>i</a:t>
            </a:r>
            <a:r>
              <a:rPr lang="ru-RU" dirty="0"/>
              <a:t> на единицу </a:t>
            </a:r>
          </a:p>
          <a:p>
            <a:r>
              <a:rPr lang="ru-RU" dirty="0"/>
              <a:t>Получаем такой код </a:t>
            </a:r>
            <a:r>
              <a:rPr lang="en-US" dirty="0"/>
              <a:t>:</a:t>
            </a:r>
          </a:p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r>
              <a:rPr lang="en-US" dirty="0"/>
              <a:t>	var i =0;</a:t>
            </a:r>
          </a:p>
          <a:p>
            <a:r>
              <a:rPr lang="en-US" dirty="0"/>
              <a:t>	 while(</a:t>
            </a:r>
            <a:r>
              <a:rPr lang="en-US" dirty="0" err="1"/>
              <a:t>i</a:t>
            </a:r>
            <a:r>
              <a:rPr lang="en-US" dirty="0"/>
              <a:t> &lt; 5){</a:t>
            </a:r>
          </a:p>
          <a:p>
            <a:r>
              <a:rPr lang="ru-RU" dirty="0"/>
              <a:t>	</a:t>
            </a:r>
            <a:r>
              <a:rPr lang="en-US" dirty="0" err="1"/>
              <a:t>document.write</a:t>
            </a:r>
            <a:r>
              <a:rPr lang="en-US" dirty="0"/>
              <a:t>(“</a:t>
            </a:r>
            <a:r>
              <a:rPr lang="ru-RU" dirty="0" err="1"/>
              <a:t>Првет</a:t>
            </a:r>
            <a:r>
              <a:rPr lang="ru-RU" dirty="0"/>
              <a:t>!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/&gt;”);</a:t>
            </a:r>
          </a:p>
          <a:p>
            <a:r>
              <a:rPr lang="en-US" dirty="0"/>
              <a:t>	i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63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95C5C-67C2-48C7-9A2B-1E91E44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2" y="0"/>
            <a:ext cx="10680192" cy="994347"/>
          </a:xfrm>
        </p:spPr>
        <p:txBody>
          <a:bodyPr>
            <a:normAutofit fontScale="90000"/>
          </a:bodyPr>
          <a:lstStyle/>
          <a:p>
            <a:r>
              <a:rPr lang="ru-RU" dirty="0"/>
              <a:t>Более короткий тот же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7FD6DB-644C-4750-BBA8-DF59C3E9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084" y="994347"/>
            <a:ext cx="10752169" cy="5112838"/>
          </a:xfrm>
        </p:spPr>
        <p:txBody>
          <a:bodyPr>
            <a:normAutofit/>
          </a:bodyPr>
          <a:lstStyle/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for(var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&lt;1000; </a:t>
            </a:r>
            <a:r>
              <a:rPr lang="en-US" dirty="0" err="1"/>
              <a:t>i</a:t>
            </a:r>
            <a:r>
              <a:rPr lang="en-US" dirty="0"/>
              <a:t> ++;){</a:t>
            </a:r>
          </a:p>
          <a:p>
            <a:r>
              <a:rPr lang="ru-RU" dirty="0"/>
              <a:t>	</a:t>
            </a:r>
            <a:r>
              <a:rPr lang="en-US" dirty="0"/>
              <a:t>     </a:t>
            </a:r>
            <a:r>
              <a:rPr lang="en-US" dirty="0" err="1"/>
              <a:t>document.write</a:t>
            </a:r>
            <a:r>
              <a:rPr lang="en-US" dirty="0"/>
              <a:t>(“</a:t>
            </a:r>
            <a:r>
              <a:rPr lang="ru-RU" dirty="0" err="1"/>
              <a:t>Првет</a:t>
            </a:r>
            <a:r>
              <a:rPr lang="ru-RU" dirty="0"/>
              <a:t>!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&lt;/script&gt;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4FCE-1A23-44B7-AEAE-AC1EEA2E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РАССМОТРИМ КАКИЕ ИЗ ЭТИХ КАЧЕСТВ СВОЙСТВЕННЫ ТИПИЧНОМУ ПРОГРАММИСТУ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8C36A-0FE1-4743-AAFF-C4972B96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B5035-DAAB-463A-9F1C-D395B98CF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1.</a:t>
            </a:r>
          </a:p>
          <a:p>
            <a:r>
              <a:rPr lang="ru-RU" dirty="0"/>
              <a:t>2.</a:t>
            </a:r>
          </a:p>
          <a:p>
            <a:endParaRPr lang="ru-RU" dirty="0"/>
          </a:p>
          <a:p>
            <a:r>
              <a:rPr lang="ru-RU" dirty="0"/>
              <a:t>3.</a:t>
            </a:r>
          </a:p>
          <a:p>
            <a:r>
              <a:rPr lang="ru-RU" dirty="0"/>
              <a:t>4.</a:t>
            </a:r>
          </a:p>
          <a:p>
            <a:r>
              <a:rPr lang="ru-RU" dirty="0"/>
              <a:t>5.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53CC48-840C-4434-8B14-CBF37D077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223DB-2931-444D-ACC9-DC286BA2FF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б. нет</a:t>
            </a:r>
          </a:p>
          <a:p>
            <a:r>
              <a:rPr lang="ru-RU" dirty="0"/>
              <a:t>а. до последнего решаю задачу сам. </a:t>
            </a:r>
            <a:r>
              <a:rPr lang="en-US" dirty="0"/>
              <a:t>Google</a:t>
            </a:r>
            <a:r>
              <a:rPr lang="ru-RU" dirty="0"/>
              <a:t> мой лучший друг.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да,   б. Вопрос некорректный</a:t>
            </a:r>
          </a:p>
        </p:txBody>
      </p:sp>
    </p:spTree>
    <p:extLst>
      <p:ext uri="{BB962C8B-B14F-4D97-AF65-F5344CB8AC3E}">
        <p14:creationId xmlns:p14="http://schemas.microsoft.com/office/powerpoint/2010/main" val="17775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C45EF-5595-4975-A579-D0D70E7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74A-94BF-463A-8CA9-1DC11901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вас совпадают 4-5 ответов, то вы можете продвигаться в этой сфере.</a:t>
            </a:r>
          </a:p>
          <a:p>
            <a:pPr marL="0" indent="0">
              <a:buNone/>
            </a:pPr>
            <a:r>
              <a:rPr lang="ru-RU" dirty="0"/>
              <a:t>   Если 3 и меньше, стоит задуматься, идти по этой специальности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38597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F2EF7-8357-463F-8EB9-CA4085E9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4475D-A516-4E11-9580-E51F20A1B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Нужна ли математика? </a:t>
            </a:r>
          </a:p>
          <a:p>
            <a:r>
              <a:rPr lang="ru-RU" dirty="0"/>
              <a:t>Нужен ли английский язык?</a:t>
            </a:r>
          </a:p>
          <a:p>
            <a:r>
              <a:rPr lang="ru-RU" dirty="0"/>
              <a:t>Сколько учиться?</a:t>
            </a:r>
          </a:p>
          <a:p>
            <a:r>
              <a:rPr lang="ru-RU" dirty="0"/>
              <a:t>в каком возрасте можно начинать?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1FFBE-41ED-443D-BE2D-792A00DBB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Нет</a:t>
            </a:r>
          </a:p>
          <a:p>
            <a:r>
              <a:rPr lang="ru-RU" dirty="0"/>
              <a:t>Технический</a:t>
            </a:r>
          </a:p>
          <a:p>
            <a:r>
              <a:rPr lang="ru-RU" dirty="0"/>
              <a:t>Несколько лет</a:t>
            </a:r>
          </a:p>
          <a:p>
            <a:r>
              <a:rPr lang="ru-RU" dirty="0"/>
              <a:t>В любом. Чем раньше – тем лучше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03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0CD64-90E4-4D21-ADAC-BE5610E6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31" y="-81059"/>
            <a:ext cx="8643154" cy="1887950"/>
          </a:xfrm>
        </p:spPr>
        <p:txBody>
          <a:bodyPr>
            <a:normAutofit fontScale="90000"/>
          </a:bodyPr>
          <a:lstStyle/>
          <a:p>
            <a:r>
              <a:rPr lang="ru-RU" dirty="0"/>
              <a:t>В программировании нужно все записывать до мелочей чтобы было понятно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BDCF5C-8D6F-43C1-88E2-FCB56F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97" y="1692168"/>
            <a:ext cx="9015222" cy="41549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                                  </a:t>
            </a:r>
            <a:r>
              <a:rPr lang="ru-RU" dirty="0"/>
              <a:t> Пример</a:t>
            </a:r>
            <a:r>
              <a:rPr lang="en-US" dirty="0"/>
              <a:t>: </a:t>
            </a:r>
            <a:r>
              <a:rPr lang="ru-RU" dirty="0"/>
              <a:t> рецепт яичницы</a:t>
            </a:r>
            <a:endParaRPr lang="en-US" dirty="0"/>
          </a:p>
          <a:p>
            <a:r>
              <a:rPr lang="ru-RU" dirty="0"/>
              <a:t>Если точно не указать сколько сыпать специй, не указать сколько яиц нужно разбивать или понять когда блюдо готово, то может получиться омлет, а нам оно не надо.</a:t>
            </a:r>
          </a:p>
          <a:p>
            <a:r>
              <a:rPr lang="ru-RU" dirty="0"/>
              <a:t>Поэтому мы четко пишем все действия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Разбить 3 яйца на сковородку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Добавить ¼ чайной ложки соли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Жарить на медленном огне 6 минут.</a:t>
            </a:r>
          </a:p>
        </p:txBody>
      </p:sp>
    </p:spTree>
    <p:extLst>
      <p:ext uri="{BB962C8B-B14F-4D97-AF65-F5344CB8AC3E}">
        <p14:creationId xmlns:p14="http://schemas.microsoft.com/office/powerpoint/2010/main" val="4886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C1EC8-2572-411F-8702-5FBD112D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-19771"/>
            <a:ext cx="11489965" cy="909269"/>
          </a:xfrm>
        </p:spPr>
        <p:txBody>
          <a:bodyPr>
            <a:normAutofit fontScale="90000"/>
          </a:bodyPr>
          <a:lstStyle/>
          <a:p>
            <a:r>
              <a:rPr lang="ru-RU"/>
              <a:t>                          Алгоритм / программа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4A56BC-41F1-441F-A4BF-45352289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25" y="923054"/>
            <a:ext cx="8630446" cy="2505945"/>
          </a:xfrm>
        </p:spPr>
        <p:txBody>
          <a:bodyPr/>
          <a:lstStyle/>
          <a:p>
            <a:r>
              <a:rPr lang="ru-RU" dirty="0"/>
              <a:t>Программа – набор инструкций для компьютера, описывающих порядок действий для достижения результата решения задачи за конечное число действий.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726888-3933-4218-8BA5-D539A7CE41E4}"/>
              </a:ext>
            </a:extLst>
          </p:cNvPr>
          <p:cNvSpPr/>
          <p:nvPr/>
        </p:nvSpPr>
        <p:spPr>
          <a:xfrm>
            <a:off x="1253035" y="1891718"/>
            <a:ext cx="2449586" cy="562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Входные 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572FED-C462-42CC-ADF6-7C12792E0174}"/>
              </a:ext>
            </a:extLst>
          </p:cNvPr>
          <p:cNvSpPr/>
          <p:nvPr/>
        </p:nvSpPr>
        <p:spPr>
          <a:xfrm>
            <a:off x="4213304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(программа)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6A25F1-76FE-48A4-887C-1214F2DB678C}"/>
              </a:ext>
            </a:extLst>
          </p:cNvPr>
          <p:cNvSpPr/>
          <p:nvPr/>
        </p:nvSpPr>
        <p:spPr>
          <a:xfrm>
            <a:off x="7173573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</a:t>
            </a:r>
            <a:r>
              <a:rPr lang="ru-RU" dirty="0">
                <a:solidFill>
                  <a:schemeClr val="tx1"/>
                </a:solidFill>
              </a:rPr>
              <a:t>выходные данные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CCD414-28EB-46CB-A3FD-E6EFB9B5F6D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02621" y="2172749"/>
            <a:ext cx="5106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FD3C85E-D78D-44E2-A41E-E35C3B0ADF0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62890" y="2172749"/>
            <a:ext cx="5106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3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9306-400F-4E4C-B629-B474165A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60" y="-109057"/>
            <a:ext cx="8643154" cy="800212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     практика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3ED95-59F3-44C9-8AB1-AE5C407B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177" y="694415"/>
            <a:ext cx="10981189" cy="330713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Чтобы написать первую программу на языка </a:t>
            </a:r>
            <a:r>
              <a:rPr lang="en-US" dirty="0"/>
              <a:t>Java script </a:t>
            </a:r>
            <a:r>
              <a:rPr lang="ru-RU" dirty="0"/>
              <a:t>можно использовать стандартный блокнот. Но лучше использовать более продвинутые текстовые редакторы, такой, как </a:t>
            </a:r>
            <a:r>
              <a:rPr lang="ru-RU" dirty="0" err="1"/>
              <a:t>саблайм</a:t>
            </a:r>
            <a:r>
              <a:rPr lang="ru-RU" dirty="0"/>
              <a:t> текст. </a:t>
            </a:r>
          </a:p>
          <a:p>
            <a:r>
              <a:rPr lang="ru-RU" dirty="0"/>
              <a:t>Любая программа на языке </a:t>
            </a:r>
            <a:r>
              <a:rPr lang="en-US" dirty="0"/>
              <a:t>Java script</a:t>
            </a:r>
            <a:r>
              <a:rPr lang="ru-RU" dirty="0"/>
              <a:t> начинается с ключевого слова</a:t>
            </a:r>
            <a:r>
              <a:rPr lang="en-US" dirty="0"/>
              <a:t> &lt;script&gt; </a:t>
            </a:r>
            <a:r>
              <a:rPr lang="ru-RU" dirty="0"/>
              <a:t>и называется тегом.</a:t>
            </a:r>
          </a:p>
          <a:p>
            <a:r>
              <a:rPr lang="ru-RU" dirty="0"/>
              <a:t>Заканчивается программа</a:t>
            </a:r>
            <a:r>
              <a:rPr lang="en-US" dirty="0"/>
              <a:t> - &lt;/script&gt; </a:t>
            </a:r>
            <a:r>
              <a:rPr lang="ru-RU" dirty="0"/>
              <a:t>называется закрывающимся тегом.</a:t>
            </a:r>
          </a:p>
          <a:p>
            <a:r>
              <a:rPr lang="ru-RU" dirty="0"/>
              <a:t>Дадим компьютеру команду, чтобы он вывел на экран сообщение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 </a:t>
            </a:r>
            <a:r>
              <a:rPr lang="ru-RU" dirty="0"/>
              <a:t>команда называется  </a:t>
            </a:r>
            <a:r>
              <a:rPr lang="en-US" dirty="0"/>
              <a:t>alert </a:t>
            </a:r>
            <a:r>
              <a:rPr lang="ru-RU" dirty="0"/>
              <a:t>и пишем сообщение (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r>
              <a:rPr lang="ru-RU" dirty="0"/>
              <a:t>) </a:t>
            </a:r>
          </a:p>
          <a:p>
            <a:endParaRPr lang="en-US" dirty="0"/>
          </a:p>
          <a:p>
            <a:r>
              <a:rPr lang="ru-RU" dirty="0"/>
              <a:t>Затем запускаем нашу программу в файле котором сохранили, запускаем в браузере в итоге написана надпись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</a:p>
          <a:p>
            <a:r>
              <a:rPr lang="ru-RU" dirty="0"/>
              <a:t>Чтобы застраховать от проблемы в кодировке в браузере напишем тег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&lt;meta charset=“utf-8”&gt;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F903B-9C51-4CED-B563-01159A4B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19" y="-100668"/>
            <a:ext cx="8643154" cy="867324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практика, переменные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54B59-2105-48D0-8714-764B3136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953" y="766658"/>
            <a:ext cx="10284904" cy="537408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Чтобы создать новую переменную пишем слово </a:t>
            </a:r>
            <a:r>
              <a:rPr lang="en-US" dirty="0"/>
              <a:t>var</a:t>
            </a:r>
            <a:r>
              <a:rPr lang="ru-RU" dirty="0"/>
              <a:t>, потом пишем имя переменной </a:t>
            </a:r>
            <a:r>
              <a:rPr lang="en-US" dirty="0"/>
              <a:t>massage </a:t>
            </a:r>
            <a:r>
              <a:rPr lang="ru-RU" dirty="0"/>
              <a:t>затем пишем оператор = и указываем значение, которое мы хотим туда положить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endParaRPr lang="ru-RU" dirty="0"/>
          </a:p>
          <a:p>
            <a:r>
              <a:rPr lang="en-US" dirty="0"/>
              <a:t>Var massage = “</a:t>
            </a:r>
            <a:r>
              <a:rPr lang="ru-RU" dirty="0"/>
              <a:t>Привет мир</a:t>
            </a:r>
            <a:r>
              <a:rPr lang="en-US" dirty="0"/>
              <a:t>”;</a:t>
            </a:r>
          </a:p>
          <a:p>
            <a:r>
              <a:rPr lang="ru-RU" dirty="0"/>
              <a:t>Оператор = это присваивание. Теперь вместо Привет мир пишем </a:t>
            </a:r>
            <a:r>
              <a:rPr lang="en-US" dirty="0"/>
              <a:t>(massage</a:t>
            </a:r>
            <a:r>
              <a:rPr lang="ru-RU" dirty="0"/>
              <a:t>)</a:t>
            </a:r>
          </a:p>
          <a:p>
            <a:r>
              <a:rPr lang="ru-RU" dirty="0"/>
              <a:t>Теперь запишем программу которая запрашивает у пользователя имя, а потом приветствует пользователя .</a:t>
            </a:r>
          </a:p>
          <a:p>
            <a:r>
              <a:rPr lang="ru-RU" dirty="0"/>
              <a:t>Пишем новую переменную, которая будет хранить имя пользователя</a:t>
            </a:r>
            <a:r>
              <a:rPr lang="en-US" dirty="0"/>
              <a:t> var name =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теперь нужно запросить у пользователя его имя, для этого пишем команду </a:t>
            </a:r>
            <a:r>
              <a:rPr lang="en-US" dirty="0"/>
              <a:t>prompt (“</a:t>
            </a:r>
            <a:r>
              <a:rPr lang="ru-RU" dirty="0"/>
              <a:t>Пожалуйста, введите свое имя</a:t>
            </a:r>
            <a:r>
              <a:rPr lang="en-US" dirty="0"/>
              <a:t>”)</a:t>
            </a:r>
          </a:p>
          <a:p>
            <a:r>
              <a:rPr lang="en-US" dirty="0"/>
              <a:t>Var name = prompt(“</a:t>
            </a:r>
            <a:r>
              <a:rPr lang="ru-RU" dirty="0"/>
              <a:t>Пожалуйста, введите свое имя</a:t>
            </a:r>
            <a:r>
              <a:rPr lang="en-US" dirty="0"/>
              <a:t>”);</a:t>
            </a:r>
          </a:p>
          <a:p>
            <a:r>
              <a:rPr lang="ru-RU" dirty="0"/>
              <a:t>И выведем его на экран. </a:t>
            </a:r>
            <a:r>
              <a:rPr lang="en-US" dirty="0"/>
              <a:t> alert(name);</a:t>
            </a:r>
          </a:p>
          <a:p>
            <a:r>
              <a:rPr lang="ru-RU" dirty="0"/>
              <a:t>Если мы хотим добавить приветствие к своему имени, то можно склеить 2 строчки с помощью оператора + </a:t>
            </a:r>
          </a:p>
          <a:p>
            <a:r>
              <a:rPr lang="ru-RU" dirty="0"/>
              <a:t>Получается –</a:t>
            </a:r>
            <a:r>
              <a:rPr lang="en-US" dirty="0"/>
              <a:t> alert(  “</a:t>
            </a:r>
            <a:r>
              <a:rPr lang="ru-RU" dirty="0"/>
              <a:t>Привет, </a:t>
            </a:r>
            <a:r>
              <a:rPr lang="en-US" dirty="0"/>
              <a:t>“ + name); </a:t>
            </a:r>
            <a:r>
              <a:rPr lang="ru-RU" dirty="0"/>
              <a:t> и запускаем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491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366</TotalTime>
  <Words>1778</Words>
  <Application>Microsoft Office PowerPoint</Application>
  <PresentationFormat>Широкоэкранный</PresentationFormat>
  <Paragraphs>213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Вид</vt:lpstr>
      <vt:lpstr>Основы программирования</vt:lpstr>
      <vt:lpstr>Программирование – это моё ?</vt:lpstr>
      <vt:lpstr>ТЕПЕРЬ РАССМОТРИМ КАКИЕ ИЗ ЭТИХ КАЧЕСТВ СВОЙСТВЕННЫ ТИПИЧНОМУ ПРОГРАММИСТУ</vt:lpstr>
      <vt:lpstr>Итоги теста</vt:lpstr>
      <vt:lpstr>Что нужно знать?</vt:lpstr>
      <vt:lpstr>В программировании нужно все записывать до мелочей чтобы было понятно</vt:lpstr>
      <vt:lpstr>                          Алгоритм / программа </vt:lpstr>
      <vt:lpstr>                         практика</vt:lpstr>
      <vt:lpstr>             практика, переменные</vt:lpstr>
      <vt:lpstr>Домашнее задание</vt:lpstr>
      <vt:lpstr>В итоге получается такой                       код </vt:lpstr>
      <vt:lpstr>Вычислить площадь трапеции</vt:lpstr>
      <vt:lpstr>В итоге получается такой                     код   </vt:lpstr>
      <vt:lpstr>       ветвления</vt:lpstr>
      <vt:lpstr>Теперь пишем код по схеме</vt:lpstr>
      <vt:lpstr>  В итоге код такой  </vt:lpstr>
      <vt:lpstr>Операторы сравнения</vt:lpstr>
      <vt:lpstr>Презентация PowerPoint</vt:lpstr>
      <vt:lpstr>Должен получиться такой код</vt:lpstr>
      <vt:lpstr> пробуем вывести       слово     1000 раз</vt:lpstr>
      <vt:lpstr>          Циклы </vt:lpstr>
      <vt:lpstr>Более короткий тот же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Администратор</dc:creator>
  <cp:lastModifiedBy>Администратор</cp:lastModifiedBy>
  <cp:revision>40</cp:revision>
  <dcterms:created xsi:type="dcterms:W3CDTF">2021-10-13T06:31:11Z</dcterms:created>
  <dcterms:modified xsi:type="dcterms:W3CDTF">2021-10-25T09:51:49Z</dcterms:modified>
</cp:coreProperties>
</file>