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5" r:id="rId4"/>
    <p:sldId id="266" r:id="rId5"/>
    <p:sldId id="270" r:id="rId6"/>
    <p:sldId id="278" r:id="rId7"/>
    <p:sldId id="280" r:id="rId8"/>
    <p:sldId id="279" r:id="rId9"/>
    <p:sldId id="281" r:id="rId10"/>
    <p:sldId id="282" r:id="rId11"/>
    <p:sldId id="283" r:id="rId12"/>
  </p:sldIdLst>
  <p:sldSz cx="9144000" cy="5143500" type="screen16x9"/>
  <p:notesSz cx="6858000" cy="9144000"/>
  <p:embeddedFontLst>
    <p:embeddedFont>
      <p:font typeface="Ubuntu" panose="020B0504030602030204" pitchFamily="34" charset="0"/>
      <p:regular r:id="rId14"/>
      <p:bold r:id="rId15"/>
      <p:italic r:id="rId16"/>
      <p:boldItalic r:id="rId17"/>
    </p:embeddedFont>
    <p:embeddedFont>
      <p:font typeface="Ubuntu Light" panose="020B0304030602030204" pitchFamily="34" charset="0"/>
      <p:regular r:id="rId18"/>
      <p:italic r:id="rId19"/>
    </p:embeddedFont>
    <p:embeddedFont>
      <p:font typeface="Work Sans Regular" pitchFamily="2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44CA69-E43A-46E6-B864-611F5074B966}" v="333" dt="2022-03-10T08:22:43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b1253edf7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b1253edf7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chemeClr val="dk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6000">
                <a:schemeClr val="accent2"/>
              </a:gs>
              <a:gs pos="12000">
                <a:schemeClr val="accent1"/>
              </a:gs>
              <a:gs pos="28000">
                <a:srgbClr val="E9204E">
                  <a:alpha val="0"/>
                </a:srgbClr>
              </a:gs>
              <a:gs pos="71000">
                <a:srgbClr val="412D8C">
                  <a:alpha val="0"/>
                </a:srgbClr>
              </a:gs>
              <a:gs pos="88000">
                <a:schemeClr val="accent6"/>
              </a:gs>
              <a:gs pos="94000">
                <a:schemeClr val="accent5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30600" y="2056000"/>
            <a:ext cx="7282800" cy="58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930600" y="2736802"/>
            <a:ext cx="7282800" cy="35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SzPts val="3200"/>
              <a:buChar char="▪"/>
              <a:defRPr sz="3200"/>
            </a:lvl1pPr>
            <a:lvl2pPr marL="914400" lvl="1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3pPr>
            <a:lvl4pPr marL="1828800" lvl="3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4pPr>
            <a:lvl5pPr marL="2286000" lvl="4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5pPr>
            <a:lvl6pPr marL="2743200" lvl="5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6pPr>
            <a:lvl7pPr marL="3200400" lvl="6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7pPr>
            <a:lvl8pPr marL="3657600" lvl="7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8pPr>
            <a:lvl9pPr marL="4114800" lvl="8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20" name="Google Shape;20;p4"/>
          <p:cNvSpPr/>
          <p:nvPr/>
        </p:nvSpPr>
        <p:spPr>
          <a:xfrm>
            <a:off x="465300" y="465400"/>
            <a:ext cx="465300" cy="36656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 panose="020B0604020202020204"/>
              </a:rPr>
              <a:t>“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930575" y="1415675"/>
            <a:ext cx="3402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810650" y="1415675"/>
            <a:ext cx="3402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914562" y="1415675"/>
            <a:ext cx="2268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3421615" y="1415675"/>
            <a:ext cx="2268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5928668" y="1415675"/>
            <a:ext cx="2268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930600" y="3935550"/>
            <a:ext cx="7282800" cy="26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8000">
              <a:schemeClr val="accent3"/>
            </a:gs>
            <a:gs pos="41000">
              <a:schemeClr val="accent2"/>
            </a:gs>
            <a:gs pos="61000">
              <a:schemeClr val="accent1"/>
            </a:gs>
            <a:gs pos="82000">
              <a:schemeClr val="accent6"/>
            </a:gs>
            <a:gs pos="100000">
              <a:schemeClr val="accent5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 panose="020B0504030602030204"/>
              <a:buNone/>
              <a:defRPr sz="32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 panose="020B0504030602030204"/>
              <a:buNone/>
              <a:defRPr sz="32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 panose="020B0504030602030204"/>
              <a:buNone/>
              <a:defRPr sz="32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 panose="020B0504030602030204"/>
              <a:buNone/>
              <a:defRPr sz="32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 panose="020B0504030602030204"/>
              <a:buNone/>
              <a:defRPr sz="32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 panose="020B0504030602030204"/>
              <a:buNone/>
              <a:defRPr sz="32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 panose="020B0504030602030204"/>
              <a:buNone/>
              <a:defRPr sz="32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 panose="020B0504030602030204"/>
              <a:buNone/>
              <a:defRPr sz="32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 panose="020B0504030602030204"/>
              <a:buNone/>
              <a:defRPr sz="32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 panose="020B0504030602030204"/>
              <a:buChar char="▪"/>
              <a:defRPr sz="2400">
                <a:solidFill>
                  <a:schemeClr val="lt1"/>
                </a:solidFill>
                <a:latin typeface="Ubuntu Light" panose="020B0504030602030204"/>
                <a:ea typeface="Ubuntu Light" panose="020B0504030602030204"/>
                <a:cs typeface="Ubuntu Light" panose="020B0504030602030204"/>
                <a:sym typeface="Ubuntu Light" panose="020B0504030602030204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 panose="020B0504030602030204"/>
              <a:buChar char="▫"/>
              <a:defRPr sz="2400">
                <a:solidFill>
                  <a:schemeClr val="lt1"/>
                </a:solidFill>
                <a:latin typeface="Ubuntu Light" panose="020B0504030602030204"/>
                <a:ea typeface="Ubuntu Light" panose="020B0504030602030204"/>
                <a:cs typeface="Ubuntu Light" panose="020B0504030602030204"/>
                <a:sym typeface="Ubuntu Light" panose="020B0504030602030204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 panose="020B0504030602030204"/>
              <a:buChar char="▫"/>
              <a:defRPr sz="2400">
                <a:solidFill>
                  <a:schemeClr val="lt1"/>
                </a:solidFill>
                <a:latin typeface="Ubuntu Light" panose="020B0504030602030204"/>
                <a:ea typeface="Ubuntu Light" panose="020B0504030602030204"/>
                <a:cs typeface="Ubuntu Light" panose="020B0504030602030204"/>
                <a:sym typeface="Ubuntu Light" panose="020B0504030602030204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 panose="020B0504030602030204"/>
              <a:buChar char="▫"/>
              <a:defRPr sz="2400">
                <a:solidFill>
                  <a:schemeClr val="lt1"/>
                </a:solidFill>
                <a:latin typeface="Ubuntu Light" panose="020B0504030602030204"/>
                <a:ea typeface="Ubuntu Light" panose="020B0504030602030204"/>
                <a:cs typeface="Ubuntu Light" panose="020B0504030602030204"/>
                <a:sym typeface="Ubuntu Light" panose="020B0504030602030204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 panose="020B0504030602030204"/>
              <a:buChar char="▫"/>
              <a:defRPr sz="2400">
                <a:solidFill>
                  <a:schemeClr val="lt1"/>
                </a:solidFill>
                <a:latin typeface="Ubuntu Light" panose="020B0504030602030204"/>
                <a:ea typeface="Ubuntu Light" panose="020B0504030602030204"/>
                <a:cs typeface="Ubuntu Light" panose="020B0504030602030204"/>
                <a:sym typeface="Ubuntu Light" panose="020B0504030602030204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 panose="020B0504030602030204"/>
              <a:buChar char="▫"/>
              <a:defRPr sz="2400">
                <a:solidFill>
                  <a:schemeClr val="lt1"/>
                </a:solidFill>
                <a:latin typeface="Ubuntu Light" panose="020B0504030602030204"/>
                <a:ea typeface="Ubuntu Light" panose="020B0504030602030204"/>
                <a:cs typeface="Ubuntu Light" panose="020B0504030602030204"/>
                <a:sym typeface="Ubuntu Light" panose="020B0504030602030204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 panose="020B0504030602030204"/>
              <a:buChar char="▫"/>
              <a:defRPr sz="2400">
                <a:solidFill>
                  <a:schemeClr val="lt1"/>
                </a:solidFill>
                <a:latin typeface="Ubuntu Light" panose="020B0504030602030204"/>
                <a:ea typeface="Ubuntu Light" panose="020B0504030602030204"/>
                <a:cs typeface="Ubuntu Light" panose="020B0504030602030204"/>
                <a:sym typeface="Ubuntu Light" panose="020B0504030602030204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 panose="020B0504030602030204"/>
              <a:buChar char="▫"/>
              <a:defRPr sz="2400">
                <a:solidFill>
                  <a:schemeClr val="lt1"/>
                </a:solidFill>
                <a:latin typeface="Ubuntu Light" panose="020B0504030602030204"/>
                <a:ea typeface="Ubuntu Light" panose="020B0504030602030204"/>
                <a:cs typeface="Ubuntu Light" panose="020B0504030602030204"/>
                <a:sym typeface="Ubuntu Light" panose="020B0504030602030204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 panose="020B0504030602030204"/>
              <a:buChar char="▫"/>
              <a:defRPr sz="2400">
                <a:solidFill>
                  <a:schemeClr val="lt1"/>
                </a:solidFill>
                <a:latin typeface="Ubuntu Light" panose="020B0504030602030204"/>
                <a:ea typeface="Ubuntu Light" panose="020B0504030602030204"/>
                <a:cs typeface="Ubuntu Light" panose="020B0504030602030204"/>
                <a:sym typeface="Ubuntu Light" panose="020B05040306020302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buNone/>
              <a:defRPr sz="16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1pPr>
            <a:lvl2pPr lvl="1" algn="r" rtl="0">
              <a:buNone/>
              <a:defRPr sz="16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2pPr>
            <a:lvl3pPr lvl="2" algn="r" rtl="0">
              <a:buNone/>
              <a:defRPr sz="16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3pPr>
            <a:lvl4pPr lvl="3" algn="r" rtl="0">
              <a:buNone/>
              <a:defRPr sz="16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4pPr>
            <a:lvl5pPr lvl="4" algn="r" rtl="0">
              <a:buNone/>
              <a:defRPr sz="16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5pPr>
            <a:lvl6pPr lvl="5" algn="r" rtl="0">
              <a:buNone/>
              <a:defRPr sz="16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6pPr>
            <a:lvl7pPr lvl="6" algn="r" rtl="0">
              <a:buNone/>
              <a:defRPr sz="16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7pPr>
            <a:lvl8pPr lvl="7" algn="r" rtl="0">
              <a:buNone/>
              <a:defRPr sz="16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8pPr>
            <a:lvl9pPr lvl="8" algn="r" rtl="0">
              <a:buNone/>
              <a:defRPr sz="16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grpSp>
        <p:nvGrpSpPr>
          <p:cNvPr id="9" name="Google Shape;9;p1"/>
          <p:cNvGrpSpPr/>
          <p:nvPr/>
        </p:nvGrpSpPr>
        <p:grpSpPr>
          <a:xfrm>
            <a:off x="465300" y="465400"/>
            <a:ext cx="8213400" cy="4212750"/>
            <a:chOff x="465300" y="465400"/>
            <a:chExt cx="8213400" cy="4212750"/>
          </a:xfrm>
        </p:grpSpPr>
        <p:sp>
          <p:nvSpPr>
            <p:cNvPr id="10" name="Google Shape;10;p1"/>
            <p:cNvSpPr/>
            <p:nvPr/>
          </p:nvSpPr>
          <p:spPr>
            <a:xfrm rot="10800000">
              <a:off x="3221100" y="465400"/>
              <a:ext cx="5457600" cy="1395600"/>
            </a:xfrm>
            <a:prstGeom prst="corner">
              <a:avLst>
                <a:gd name="adj1" fmla="val 1582"/>
                <a:gd name="adj2" fmla="val 15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465300" y="3282550"/>
              <a:ext cx="5457600" cy="1395600"/>
            </a:xfrm>
            <a:prstGeom prst="corner">
              <a:avLst>
                <a:gd name="adj1" fmla="val 1582"/>
                <a:gd name="adj2" fmla="val 15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Социальные сети</a:t>
            </a:r>
            <a:r>
              <a:rPr lang="ru-RU" altLang="en-GB"/>
              <a:t> в эпоху санкций 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E66C6A9-FA0A-4249-BEC4-C7583B8EC2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 lang="en-GB"/>
          </a:p>
        </p:txBody>
      </p:sp>
      <p:pic>
        <p:nvPicPr>
          <p:cNvPr id="3" name="Рисунок 3" descr="Изображение выглядит как стрела&#10;&#10;Автоматически созданное описание">
            <a:extLst>
              <a:ext uri="{FF2B5EF4-FFF2-40B4-BE49-F238E27FC236}">
                <a16:creationId xmlns:a16="http://schemas.microsoft.com/office/drawing/2014/main" id="{78FA1007-BC30-40AF-AAC1-A984A8C45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224" y="1655449"/>
            <a:ext cx="2743200" cy="1543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220970-73F4-4FE2-AA32-500BD5BC32E4}"/>
              </a:ext>
            </a:extLst>
          </p:cNvPr>
          <p:cNvSpPr txBox="1"/>
          <p:nvPr/>
        </p:nvSpPr>
        <p:spPr>
          <a:xfrm>
            <a:off x="1527717" y="970155"/>
            <a:ext cx="34680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b="1" dirty="0">
                <a:solidFill>
                  <a:schemeClr val="bg1">
                    <a:lumMod val="85000"/>
                  </a:schemeClr>
                </a:solidFill>
                <a:latin typeface="Ubuntu Light"/>
              </a:rPr>
              <a:t>Проблемы с </a:t>
            </a:r>
            <a:r>
              <a:rPr lang="ru-RU" sz="2400" b="1" dirty="0" err="1">
                <a:solidFill>
                  <a:schemeClr val="bg1">
                    <a:lumMod val="85000"/>
                  </a:schemeClr>
                </a:solidFill>
                <a:latin typeface="Ubuntu Light"/>
              </a:rPr>
              <a:t>Ютуб</a:t>
            </a:r>
            <a:endParaRPr lang="ru-RU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9FF8E-7629-4B01-8A3E-6B1673BD2BEF}"/>
              </a:ext>
            </a:extLst>
          </p:cNvPr>
          <p:cNvSpPr txBox="1"/>
          <p:nvPr/>
        </p:nvSpPr>
        <p:spPr>
          <a:xfrm>
            <a:off x="1489384" y="1809981"/>
            <a:ext cx="36631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800" dirty="0">
                <a:solidFill>
                  <a:srgbClr val="F2F2F2"/>
                </a:solidFill>
                <a:latin typeface="Ubuntu Light"/>
              </a:rPr>
              <a:t>1. Отключение монетизации в РФ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661B4-D9E2-4AA7-BAB7-AAE37626BAF4}"/>
              </a:ext>
            </a:extLst>
          </p:cNvPr>
          <p:cNvSpPr txBox="1"/>
          <p:nvPr/>
        </p:nvSpPr>
        <p:spPr>
          <a:xfrm>
            <a:off x="1527716" y="2656777"/>
            <a:ext cx="34192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800" dirty="0">
                <a:solidFill>
                  <a:schemeClr val="bg1">
                    <a:lumMod val="95000"/>
                  </a:schemeClr>
                </a:solidFill>
                <a:latin typeface="Ubuntu Light"/>
              </a:rPr>
              <a:t>2. Блок </a:t>
            </a:r>
            <a:r>
              <a:rPr lang="ru-RU" sz="1800" dirty="0" err="1">
                <a:solidFill>
                  <a:schemeClr val="bg1">
                    <a:lumMod val="95000"/>
                  </a:schemeClr>
                </a:solidFill>
                <a:latin typeface="Ubuntu Light"/>
              </a:rPr>
              <a:t>ютуб</a:t>
            </a:r>
            <a:r>
              <a:rPr lang="ru-RU" sz="1800" dirty="0">
                <a:solidFill>
                  <a:schemeClr val="bg1">
                    <a:lumMod val="95000"/>
                  </a:schemeClr>
                </a:solidFill>
                <a:latin typeface="Ubuntu Light"/>
              </a:rPr>
              <a:t> каналов РФ</a:t>
            </a:r>
          </a:p>
        </p:txBody>
      </p:sp>
    </p:spTree>
    <p:extLst>
      <p:ext uri="{BB962C8B-B14F-4D97-AF65-F5344CB8AC3E}">
        <p14:creationId xmlns:p14="http://schemas.microsoft.com/office/powerpoint/2010/main" val="3413931051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97FE4E6-EC89-4880-8B1F-5E04A1C4DC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 lang="en-GB"/>
          </a:p>
        </p:txBody>
      </p:sp>
      <p:pic>
        <p:nvPicPr>
          <p:cNvPr id="3" name="Рисунок 3" descr="Изображение выглядит как текст, человек, военная форма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BC57FC2D-B25D-4AB9-A51C-1C139900A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97" y="861703"/>
            <a:ext cx="7461559" cy="342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65614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 idx="4294967295"/>
          </p:nvPr>
        </p:nvSpPr>
        <p:spPr>
          <a:xfrm>
            <a:off x="890569" y="944582"/>
            <a:ext cx="6979920" cy="84709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Что</a:t>
            </a:r>
            <a:r>
              <a:rPr lang="ru-RU" sz="4400" dirty="0"/>
              <a:t> </a:t>
            </a:r>
            <a:r>
              <a:rPr lang="ru-RU" dirty="0"/>
              <a:t>вообще </a:t>
            </a:r>
            <a:r>
              <a:rPr lang="ru-RU" dirty="0" err="1"/>
              <a:t>просиходит</a:t>
            </a:r>
            <a:r>
              <a:rPr lang="en-US" dirty="0"/>
              <a:t>?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294967295"/>
          </p:nvPr>
        </p:nvSpPr>
        <p:spPr>
          <a:xfrm>
            <a:off x="850228" y="2771215"/>
            <a:ext cx="7740762" cy="13256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sz="1800"/>
              <a:t>За неделю войны в Украине Россия заблокировала почти все оставшиеся независимые медиа и ограничила доступ к нескольким популярным соцсетевым платформам. В итоге россияне чаще ищут в интернете, что такое VPN, нежели последние новости о войне.</a:t>
            </a:r>
            <a:endParaRPr sz="1800" b="1"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930910" y="885825"/>
            <a:ext cx="3789680" cy="8940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/>
              <a:t>Причины блокирвок</a:t>
            </a:r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898438" y="2312150"/>
            <a:ext cx="3521075" cy="16426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sz="1800" dirty="0" err="1"/>
              <a:t>Причиной</a:t>
            </a:r>
            <a:r>
              <a:rPr sz="1800" dirty="0"/>
              <a:t> </a:t>
            </a:r>
            <a:r>
              <a:rPr sz="1800" dirty="0" err="1"/>
              <a:t>для</a:t>
            </a:r>
            <a:r>
              <a:rPr sz="1800" dirty="0"/>
              <a:t> </a:t>
            </a:r>
            <a:r>
              <a:rPr sz="1800" dirty="0" err="1"/>
              <a:t>блокировок</a:t>
            </a:r>
            <a:r>
              <a:rPr sz="1800" dirty="0"/>
              <a:t> </a:t>
            </a:r>
            <a:r>
              <a:rPr sz="1800" dirty="0" err="1"/>
              <a:t>стали</a:t>
            </a:r>
            <a:r>
              <a:rPr sz="1800" dirty="0"/>
              <a:t> </a:t>
            </a:r>
            <a:r>
              <a:rPr sz="1800" dirty="0" err="1"/>
              <a:t>материалы</a:t>
            </a:r>
            <a:r>
              <a:rPr sz="1800" dirty="0"/>
              <a:t> </a:t>
            </a:r>
            <a:r>
              <a:rPr sz="1800" dirty="0" err="1"/>
              <a:t>про</a:t>
            </a:r>
            <a:r>
              <a:rPr sz="1800" dirty="0"/>
              <a:t> </a:t>
            </a:r>
            <a:r>
              <a:rPr sz="1800" dirty="0" err="1"/>
              <a:t>военную</a:t>
            </a:r>
            <a:r>
              <a:rPr sz="1800" dirty="0"/>
              <a:t> </a:t>
            </a:r>
            <a:r>
              <a:rPr sz="1800" dirty="0" err="1"/>
              <a:t>операцию</a:t>
            </a:r>
            <a:r>
              <a:rPr sz="1800" dirty="0"/>
              <a:t> в </a:t>
            </a:r>
            <a:r>
              <a:rPr sz="1800" dirty="0" err="1"/>
              <a:t>Украине</a:t>
            </a:r>
            <a:r>
              <a:rPr sz="1800" dirty="0"/>
              <a:t>, </a:t>
            </a:r>
            <a:r>
              <a:rPr sz="1800" dirty="0" err="1"/>
              <a:t>которые</a:t>
            </a:r>
            <a:r>
              <a:rPr sz="1800" dirty="0"/>
              <a:t> </a:t>
            </a:r>
            <a:r>
              <a:rPr sz="1800" dirty="0" err="1"/>
              <a:t>Роскомнадзор</a:t>
            </a:r>
            <a:r>
              <a:rPr sz="1800" dirty="0"/>
              <a:t> </a:t>
            </a:r>
            <a:r>
              <a:rPr sz="1800" dirty="0" err="1"/>
              <a:t>считает</a:t>
            </a:r>
            <a:r>
              <a:rPr sz="1800" dirty="0"/>
              <a:t> "</a:t>
            </a:r>
            <a:r>
              <a:rPr sz="1800" dirty="0" err="1"/>
              <a:t>недостоверными</a:t>
            </a:r>
            <a:r>
              <a:rPr sz="1800" dirty="0"/>
              <a:t>".</a:t>
            </a:r>
          </a:p>
        </p:txBody>
      </p:sp>
      <p:sp>
        <p:nvSpPr>
          <p:cNvPr id="131" name="Google Shape;131;p21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  <p:pic>
        <p:nvPicPr>
          <p:cNvPr id="100" name="Изображение 99"/>
          <p:cNvPicPr/>
          <p:nvPr/>
        </p:nvPicPr>
        <p:blipFill>
          <a:blip r:embed="rId3"/>
          <a:stretch>
            <a:fillRect/>
          </a:stretch>
        </p:blipFill>
        <p:spPr>
          <a:xfrm>
            <a:off x="5147945" y="771525"/>
            <a:ext cx="3250565" cy="3476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 idx="4294967295"/>
          </p:nvPr>
        </p:nvSpPr>
        <p:spPr>
          <a:xfrm>
            <a:off x="464475" y="369051"/>
            <a:ext cx="47541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tx1"/>
                </a:solidFill>
              </a:rPr>
              <a:t>Какие </a:t>
            </a:r>
            <a:r>
              <a:rPr lang="ru-RU">
                <a:solidFill>
                  <a:schemeClr val="tx1"/>
                </a:solidFill>
              </a:rPr>
              <a:t>соц </a:t>
            </a:r>
            <a:r>
              <a:rPr lang="ru-RU" sz="2400">
                <a:solidFill>
                  <a:schemeClr val="tx1"/>
                </a:solidFill>
              </a:rPr>
              <a:t>сети оказались заблокированны</a:t>
            </a:r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539115" y="1748790"/>
            <a:ext cx="41719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>
                <a:highlight>
                  <a:srgbClr val="00FFFF"/>
                </a:highlight>
                <a:latin typeface="Ubuntu" panose="020B0504030602030204" charset="0"/>
                <a:cs typeface="Ubuntu" panose="020B0504030602030204" charset="0"/>
              </a:rPr>
              <a:t>1. Twitter</a:t>
            </a:r>
          </a:p>
          <a:p>
            <a:r>
              <a:rPr lang="en-US" altLang="en-US" sz="2400" b="1">
                <a:highlight>
                  <a:srgbClr val="00FFFF"/>
                </a:highlight>
                <a:latin typeface="Ubuntu" panose="020B0504030602030204" charset="0"/>
                <a:cs typeface="Ubuntu" panose="020B0504030602030204" charset="0"/>
              </a:rPr>
              <a:t>2. Facebook</a:t>
            </a: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ctrTitle" idx="4294967295"/>
          </p:nvPr>
        </p:nvSpPr>
        <p:spPr>
          <a:xfrm>
            <a:off x="611505" y="483870"/>
            <a:ext cx="7767320" cy="128587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Какой контент заблокировали в </a:t>
            </a:r>
            <a:r>
              <a:rPr lang="en-US" altLang="ru-RU"/>
              <a:t>Tik Tok</a:t>
            </a:r>
          </a:p>
        </p:txBody>
      </p:sp>
      <p:sp>
        <p:nvSpPr>
          <p:cNvPr id="185" name="Google Shape;185;p26"/>
          <p:cNvSpPr txBox="1">
            <a:spLocks noGrp="1"/>
          </p:cNvSpPr>
          <p:nvPr>
            <p:ph type="subTitle" idx="4294967295"/>
          </p:nvPr>
        </p:nvSpPr>
        <p:spPr>
          <a:xfrm>
            <a:off x="683260" y="2571750"/>
            <a:ext cx="4320540" cy="9728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altLang="en-GB" sz="1800"/>
              <a:t>Заблокировали возможность выкладывать ролики + просмотр иностранных блогеров</a:t>
            </a:r>
          </a:p>
        </p:txBody>
      </p:sp>
      <p:sp>
        <p:nvSpPr>
          <p:cNvPr id="186" name="Google Shape;186;p26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  <p:pic>
        <p:nvPicPr>
          <p:cNvPr id="101" name="Изображение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5292090" y="2211705"/>
            <a:ext cx="3011170" cy="17100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>
            <a:spLocks noGrp="1"/>
          </p:cNvSpPr>
          <p:nvPr>
            <p:ph type="ctrTitle" idx="4294967295"/>
          </p:nvPr>
        </p:nvSpPr>
        <p:spPr>
          <a:xfrm>
            <a:off x="930600" y="789712"/>
            <a:ext cx="3582000" cy="8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Что ограничили в </a:t>
            </a:r>
            <a:r>
              <a:rPr lang="en-US"/>
              <a:t>Instagram</a:t>
            </a:r>
          </a:p>
        </p:txBody>
      </p:sp>
      <p:sp>
        <p:nvSpPr>
          <p:cNvPr id="301" name="Google Shape;301;p34"/>
          <p:cNvSpPr txBox="1">
            <a:spLocks noGrp="1"/>
          </p:cNvSpPr>
          <p:nvPr>
            <p:ph type="subTitle" idx="4294967295"/>
          </p:nvPr>
        </p:nvSpPr>
        <p:spPr>
          <a:xfrm>
            <a:off x="930910" y="1903095"/>
            <a:ext cx="4355465" cy="15271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/>
              <a:t>В последних обновлениях </a:t>
            </a:r>
            <a:r>
              <a:rPr lang="en-US" sz="1800"/>
              <a:t>Instagram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altLang="ru-RU" sz="1800"/>
              <a:t>убрали поддержку русского языка</a:t>
            </a:r>
            <a:r>
              <a:rPr lang="en-US" altLang="ru-RU" sz="1800"/>
              <a:t>.</a:t>
            </a:r>
          </a:p>
        </p:txBody>
      </p:sp>
      <p:sp>
        <p:nvSpPr>
          <p:cNvPr id="302" name="Google Shape;302;p3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  <p:pic>
        <p:nvPicPr>
          <p:cNvPr id="102" name="Изображение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5415280" y="1131570"/>
            <a:ext cx="3021965" cy="25355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8DFC2CC-58E4-42B9-A3E8-19F0033D76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B9F513-1805-4E6A-827E-94F2130DB629}"/>
              </a:ext>
            </a:extLst>
          </p:cNvPr>
          <p:cNvSpPr txBox="1"/>
          <p:nvPr/>
        </p:nvSpPr>
        <p:spPr>
          <a:xfrm>
            <a:off x="2265218" y="1661247"/>
            <a:ext cx="45291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D8D8D8"/>
                </a:solidFill>
              </a:rPr>
              <a:t>КОНФЛИКТ ТИМАТИ И </a:t>
            </a:r>
            <a:r>
              <a:rPr lang="ru-RU" sz="1800" dirty="0">
                <a:solidFill>
                  <a:srgbClr val="D8D8D8"/>
                </a:solidFill>
                <a:latin typeface="Ubuntu Light"/>
              </a:rPr>
              <a:t>МАКСИМКИ</a:t>
            </a:r>
            <a:r>
              <a:rPr lang="ru-RU" dirty="0">
                <a:solidFill>
                  <a:srgbClr val="D8D8D8"/>
                </a:solidFill>
              </a:rPr>
              <a:t> БАРСКИХ</a:t>
            </a:r>
          </a:p>
        </p:txBody>
      </p:sp>
    </p:spTree>
    <p:extLst>
      <p:ext uri="{BB962C8B-B14F-4D97-AF65-F5344CB8AC3E}">
        <p14:creationId xmlns:p14="http://schemas.microsoft.com/office/powerpoint/2010/main" val="757746794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E561BF1-A258-4F76-9266-D9AFF9B7A7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5F4D40-1C9B-4835-B106-53CB3F840BC3}"/>
              </a:ext>
            </a:extLst>
          </p:cNvPr>
          <p:cNvSpPr txBox="1"/>
          <p:nvPr/>
        </p:nvSpPr>
        <p:spPr>
          <a:xfrm>
            <a:off x="1959985" y="2278207"/>
            <a:ext cx="549679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Территория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России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вычеркивается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из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моей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географии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.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После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того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,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что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народ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Украины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пережил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, в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вашу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дырявую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Россию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никто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не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захочет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приезжать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.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Да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вас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никто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не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захочет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видеть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по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всему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миру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.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Уже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 ж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отменили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рейсы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,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самолеты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,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заметили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?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Вы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гоните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все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время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на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Америку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,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на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Европу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, а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сами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комфортно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живете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.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Так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вот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смотрите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,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как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медленно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вас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будут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отключать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от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мира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. И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вы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будете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жить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 в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своем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маленьком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вакууме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.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Никому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не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нужная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Россия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.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Удачи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вам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 и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успехов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buntu Light"/>
                <a:ea typeface="Roboto"/>
              </a:rPr>
              <a:t>".</a:t>
            </a:r>
            <a:endParaRPr lang="en-US">
              <a:solidFill>
                <a:schemeClr val="bg1">
                  <a:lumMod val="95000"/>
                </a:schemeClr>
              </a:solidFill>
              <a:latin typeface="Ubuntu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D4D361-0E9B-436F-AE28-61EE729126B4}"/>
              </a:ext>
            </a:extLst>
          </p:cNvPr>
          <p:cNvSpPr txBox="1"/>
          <p:nvPr/>
        </p:nvSpPr>
        <p:spPr>
          <a:xfrm>
            <a:off x="3434195" y="1570326"/>
            <a:ext cx="31328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800" b="1" dirty="0">
                <a:solidFill>
                  <a:schemeClr val="bg1">
                    <a:lumMod val="95000"/>
                  </a:schemeClr>
                </a:solidFill>
                <a:latin typeface="Ubuntu Light"/>
              </a:rPr>
              <a:t>Слова Максимки Барских</a:t>
            </a:r>
          </a:p>
        </p:txBody>
      </p:sp>
    </p:spTree>
    <p:extLst>
      <p:ext uri="{BB962C8B-B14F-4D97-AF65-F5344CB8AC3E}">
        <p14:creationId xmlns:p14="http://schemas.microsoft.com/office/powerpoint/2010/main" val="112942691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176FFD3-1DCB-4512-AD00-22A6FAC6F5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F48BE-C248-4213-AFED-9071295D6ABF}"/>
              </a:ext>
            </a:extLst>
          </p:cNvPr>
          <p:cNvSpPr txBox="1"/>
          <p:nvPr/>
        </p:nvSpPr>
        <p:spPr>
          <a:xfrm>
            <a:off x="2083377" y="2823730"/>
            <a:ext cx="478891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D8D8D8"/>
                </a:solidFill>
                <a:latin typeface="Ubuntu Light"/>
              </a:rPr>
              <a:t>«</a:t>
            </a:r>
            <a:r>
              <a:rPr lang="en-US" b="1" i="1">
                <a:solidFill>
                  <a:srgbClr val="D8D8D8"/>
                </a:solidFill>
                <a:latin typeface="Ubuntu Light"/>
              </a:rPr>
              <a:t>Посмотрел твое обращение к народу России. Ты ничего не перепутал? Ты забыл, с чьей ложки ты жрал все эти годы? На чьих корпоративах ты плясал здесь в России? Рано или поздно все это закончится, и мы с тобой обязательно увидимся, ведь Земля круглая. И я обязательно покажу тебе, кто здесь кто</a:t>
            </a:r>
            <a:r>
              <a:rPr lang="en-US">
                <a:solidFill>
                  <a:srgbClr val="D8D8D8"/>
                </a:solidFill>
                <a:latin typeface="Ubuntu Light"/>
              </a:rPr>
              <a:t>»,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144490-9BBA-441C-A784-17354D50BF8A}"/>
              </a:ext>
            </a:extLst>
          </p:cNvPr>
          <p:cNvSpPr txBox="1"/>
          <p:nvPr/>
        </p:nvSpPr>
        <p:spPr>
          <a:xfrm>
            <a:off x="3369252" y="181061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800" b="1" dirty="0">
                <a:solidFill>
                  <a:schemeClr val="bg1">
                    <a:lumMod val="85000"/>
                  </a:schemeClr>
                </a:solidFill>
                <a:latin typeface="Ubuntu Light"/>
              </a:rPr>
              <a:t>Ответ Тимати</a:t>
            </a:r>
          </a:p>
        </p:txBody>
      </p:sp>
    </p:spTree>
    <p:extLst>
      <p:ext uri="{BB962C8B-B14F-4D97-AF65-F5344CB8AC3E}">
        <p14:creationId xmlns:p14="http://schemas.microsoft.com/office/powerpoint/2010/main" val="1983239800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Isidore template">
  <a:themeElements>
    <a:clrScheme name="Custom 347">
      <a:dk1>
        <a:srgbClr val="0D0335"/>
      </a:dk1>
      <a:lt1>
        <a:srgbClr val="FFFFFF"/>
      </a:lt1>
      <a:dk2>
        <a:srgbClr val="573F68"/>
      </a:dk2>
      <a:lt2>
        <a:srgbClr val="E9DDEC"/>
      </a:lt2>
      <a:accent1>
        <a:srgbClr val="E9204E"/>
      </a:accent1>
      <a:accent2>
        <a:srgbClr val="ED4636"/>
      </a:accent2>
      <a:accent3>
        <a:srgbClr val="FCB42E"/>
      </a:accent3>
      <a:accent4>
        <a:srgbClr val="94C486"/>
      </a:accent4>
      <a:accent5>
        <a:srgbClr val="39B8E3"/>
      </a:accent5>
      <a:accent6>
        <a:srgbClr val="412D8C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699</Words>
  <Application>Microsoft Office PowerPoint</Application>
  <PresentationFormat>Экран (16:9)</PresentationFormat>
  <Paragraphs>34</Paragraphs>
  <Slides>11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Isidore template</vt:lpstr>
      <vt:lpstr>Социальные сети в эпоху санкций </vt:lpstr>
      <vt:lpstr>Что вообще просиходит?</vt:lpstr>
      <vt:lpstr>Причины блокирвок</vt:lpstr>
      <vt:lpstr>Какие соц сети оказались заблокированны</vt:lpstr>
      <vt:lpstr>Какой контент заблокировали в Tik Tok</vt:lpstr>
      <vt:lpstr>Что ограничили в Instagram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Социальные сети в эпоху санкций </dc:title>
  <dc:creator/>
  <cp:lastModifiedBy>sergi</cp:lastModifiedBy>
  <cp:revision>83</cp:revision>
  <dcterms:created xsi:type="dcterms:W3CDTF">2022-03-10T06:34:40Z</dcterms:created>
  <dcterms:modified xsi:type="dcterms:W3CDTF">2022-03-10T08:37:40Z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BDE511D8E3D14D7CB3A58DEA45607767</vt:lpwstr>
  </property>
  <property fmtid="{D5CDD505-2E9C-101B-9397-08002B2CF9AE}" pid="3" name="KSOProductBuildVer">
    <vt:lpwstr>1049-11.2.0.11029</vt:lpwstr>
  </property>
</Properties>
</file>