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JetBrains Mono" panose="02000009000000000000" pitchFamily="49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1B4-3671-4223-BCED-B42A872563C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28EF-AAD9-49F7-B02B-B2FC80E46B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1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1B4-3671-4223-BCED-B42A872563C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28EF-AAD9-49F7-B02B-B2FC80E46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5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1B4-3671-4223-BCED-B42A872563C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28EF-AAD9-49F7-B02B-B2FC80E46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76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1B4-3671-4223-BCED-B42A872563C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28EF-AAD9-49F7-B02B-B2FC80E46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98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1B4-3671-4223-BCED-B42A872563C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28EF-AAD9-49F7-B02B-B2FC80E46B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1B4-3671-4223-BCED-B42A872563C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28EF-AAD9-49F7-B02B-B2FC80E46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6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1B4-3671-4223-BCED-B42A872563C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28EF-AAD9-49F7-B02B-B2FC80E46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2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1B4-3671-4223-BCED-B42A872563C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28EF-AAD9-49F7-B02B-B2FC80E46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83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1B4-3671-4223-BCED-B42A872563C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28EF-AAD9-49F7-B02B-B2FC80E46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2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E041B4-3671-4223-BCED-B42A872563C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5B28EF-AAD9-49F7-B02B-B2FC80E46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1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1B4-3671-4223-BCED-B42A872563C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28EF-AAD9-49F7-B02B-B2FC80E46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E041B4-3671-4223-BCED-B42A872563C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5B28EF-AAD9-49F7-B02B-B2FC80E46BD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0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r.ru/scripts/XML_daily.asp?date_req=dd/m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-dateti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67CAB-CFE5-347C-9BC3-DF1EF6D88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Мобильное приложение</a:t>
            </a:r>
            <a:br>
              <a:rPr lang="ru-RU" sz="6000" dirty="0"/>
            </a:br>
            <a:r>
              <a:rPr lang="ru-RU" sz="6000" dirty="0"/>
              <a:t>«Курсы валют ЦБ РФ»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5AB347-B38E-7422-5C5C-6E734C033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Выпускной проект Дорофеева В.А.</a:t>
            </a:r>
          </a:p>
          <a:p>
            <a:r>
              <a:rPr lang="en-US" dirty="0"/>
              <a:t>IT-</a:t>
            </a:r>
            <a:r>
              <a:rPr lang="ru-RU" dirty="0"/>
              <a:t>школа «</a:t>
            </a:r>
            <a:r>
              <a:rPr lang="en-US" dirty="0"/>
              <a:t>Samsung Innovation Campus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84858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B2AEA-2E2B-D9C5-CCCA-D6BBBB8F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173855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FF86FC-4A1A-1B0D-17B2-9258BF1DC408}"/>
              </a:ext>
            </a:extLst>
          </p:cNvPr>
          <p:cNvSpPr/>
          <p:nvPr/>
        </p:nvSpPr>
        <p:spPr>
          <a:xfrm>
            <a:off x="910206" y="1312877"/>
            <a:ext cx="10448488" cy="666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4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CF66B-7D6E-BF80-B5BE-264116A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F51BF-C8ED-22BF-F42F-0A616E81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Разработать приложение для получения и отображения курсов валют Центрального банка Российской Федерации на заданную дату.</a:t>
            </a:r>
          </a:p>
          <a:p>
            <a:pPr marL="0" indent="0">
              <a:buNone/>
            </a:pPr>
            <a:r>
              <a:rPr lang="ru-RU" dirty="0"/>
              <a:t>Приложение должно отвечать следующим требованиям: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Использование многозадачности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Использование базы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Использование сторонней библиотеки или сервисов </a:t>
            </a:r>
            <a:r>
              <a:rPr lang="en-US" dirty="0"/>
              <a:t>Firebase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Использование списка </a:t>
            </a:r>
            <a:r>
              <a:rPr lang="en-US" dirty="0" err="1"/>
              <a:t>ListView</a:t>
            </a:r>
            <a:r>
              <a:rPr lang="en-US" dirty="0"/>
              <a:t> / </a:t>
            </a:r>
            <a:r>
              <a:rPr lang="en-US" dirty="0" err="1"/>
              <a:t>RecyclerView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Работа на </a:t>
            </a:r>
            <a:r>
              <a:rPr lang="en-US" dirty="0"/>
              <a:t>Android 8 </a:t>
            </a:r>
            <a:r>
              <a:rPr lang="ru-RU" dirty="0"/>
              <a:t>и выше, с разрешением экрана от 480х320, с памятью от 512 Мб</a:t>
            </a:r>
          </a:p>
        </p:txBody>
      </p:sp>
    </p:spTree>
    <p:extLst>
      <p:ext uri="{BB962C8B-B14F-4D97-AF65-F5344CB8AC3E}">
        <p14:creationId xmlns:p14="http://schemas.microsoft.com/office/powerpoint/2010/main" val="356343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5D693-7348-4657-450F-030DCFF4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0EA36-20D8-35D8-90BD-511B70EDA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ЦБ РФ предоставляет свободных доступ к </a:t>
            </a:r>
            <a:r>
              <a:rPr lang="en-US" dirty="0"/>
              <a:t>API </a:t>
            </a:r>
            <a:r>
              <a:rPr lang="ru-RU" dirty="0"/>
              <a:t>для запроса данных, курсы валют могут быть получены по следующей ссылке:</a:t>
            </a:r>
          </a:p>
          <a:p>
            <a:r>
              <a:rPr lang="en-US" b="0" i="0" u="sng" dirty="0">
                <a:solidFill>
                  <a:srgbClr val="2998E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http://www.cbr.ru/scripts/XML_daily.asp?date_req=</a:t>
            </a:r>
            <a:r>
              <a:rPr lang="en-US" b="0" i="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dd</a:t>
            </a:r>
            <a:r>
              <a:rPr lang="en-US" b="0" i="0" u="sng" dirty="0">
                <a:solidFill>
                  <a:srgbClr val="2998E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0" i="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mm</a:t>
            </a:r>
            <a:r>
              <a:rPr lang="en-US" b="0" i="0" u="sng" dirty="0">
                <a:solidFill>
                  <a:srgbClr val="2998E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0" i="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yyyy</a:t>
            </a:r>
            <a:br>
              <a:rPr lang="en-US" dirty="0"/>
            </a:br>
            <a:endParaRPr lang="en-US" dirty="0"/>
          </a:p>
          <a:p>
            <a:r>
              <a:rPr lang="ru-RU" dirty="0"/>
              <a:t>Данные возвращаются в формате </a:t>
            </a:r>
            <a:r>
              <a:rPr lang="en-US" dirty="0"/>
              <a:t>XML </a:t>
            </a:r>
            <a:r>
              <a:rPr lang="ru-RU" dirty="0"/>
              <a:t>в кодировке </a:t>
            </a:r>
            <a:r>
              <a:rPr lang="en-US" dirty="0"/>
              <a:t>Windows-1251.</a:t>
            </a:r>
            <a:r>
              <a:rPr lang="ru-RU" dirty="0"/>
              <a:t> Для загрузки данных используются простейшие встроенные функции:</a:t>
            </a:r>
          </a:p>
          <a:p>
            <a:r>
              <a:rPr lang="en-US" sz="1600" b="1" dirty="0" err="1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val</a:t>
            </a:r>
            <a:r>
              <a:rPr lang="en-US" sz="1600" b="1" dirty="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xml = URL(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readText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Charset.forName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"Windows-1251"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))</a:t>
            </a:r>
            <a:endParaRPr lang="en-US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ru-RU" dirty="0" err="1"/>
              <a:t>Парсинг</a:t>
            </a:r>
            <a:r>
              <a:rPr lang="ru-RU" dirty="0"/>
              <a:t> данных осуществляется с помощью встроенного класса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XmlPullParser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3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C0317-A724-35B9-181E-E67C92DC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D29FE-7B54-81F9-701B-15F0C1B9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881425" cy="4023360"/>
          </a:xfrm>
        </p:spPr>
        <p:txBody>
          <a:bodyPr/>
          <a:lstStyle/>
          <a:p>
            <a:r>
              <a:rPr lang="ru-RU" dirty="0"/>
              <a:t>Чтобы избежать повторных обращений к сайту, а также для реализации требований к заданию, полученные данные заносятся в базу данных </a:t>
            </a:r>
            <a:r>
              <a:rPr lang="en-US" dirty="0"/>
              <a:t>SQLite. </a:t>
            </a:r>
            <a:r>
              <a:rPr lang="ru-RU" dirty="0"/>
              <a:t>В ней всего одна таблица для хранения курсов валют</a:t>
            </a:r>
            <a:r>
              <a:rPr lang="en-US" dirty="0"/>
              <a:t>.</a:t>
            </a:r>
          </a:p>
          <a:p>
            <a:r>
              <a:rPr lang="ru-RU" dirty="0"/>
              <a:t>Для работы с БД используется встроенный класс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SQLiteOpenHelper</a:t>
            </a:r>
            <a:r>
              <a:rPr lang="en-US" dirty="0"/>
              <a:t>, </a:t>
            </a:r>
            <a:r>
              <a:rPr lang="ru-RU" dirty="0"/>
              <a:t>который позволяет создавать базу и обновлять её до более новых версий. Не используются какие-либо фреймворки вроде </a:t>
            </a:r>
            <a:r>
              <a:rPr lang="en-US" dirty="0"/>
              <a:t>Room, </a:t>
            </a:r>
            <a:r>
              <a:rPr lang="ru-RU" dirty="0"/>
              <a:t>только простые </a:t>
            </a:r>
            <a:r>
              <a:rPr lang="en-US" dirty="0"/>
              <a:t>SQL-</a:t>
            </a:r>
            <a:r>
              <a:rPr lang="ru-RU" dirty="0"/>
              <a:t>запросы:</a:t>
            </a:r>
            <a:endParaRPr lang="en-US" dirty="0"/>
          </a:p>
          <a:p>
            <a:r>
              <a:rPr lang="en-US" sz="1500" b="1" dirty="0" err="1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db</a:t>
            </a:r>
            <a:r>
              <a:rPr lang="en-US" sz="15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.execSQL</a:t>
            </a:r>
            <a:r>
              <a:rPr lang="en-US" sz="15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500" b="1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"INSERT INTO rates (date, code, name, rate) VALUES (?,?,?,?)"</a:t>
            </a:r>
            <a:r>
              <a:rPr lang="en-US" sz="15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15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sz="15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500" i="1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arrayOf</a:t>
            </a:r>
            <a:r>
              <a:rPr lang="en-US" sz="15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dateToSQL</a:t>
            </a:r>
            <a:r>
              <a:rPr lang="en-US" sz="15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(), code, name, value))</a:t>
            </a:r>
          </a:p>
          <a:p>
            <a:r>
              <a:rPr lang="ru-RU" dirty="0"/>
              <a:t>Если курсы на требуемую дату уже есть в таблице, то используются они, в противном случае делается попытка загрузить их с сайта.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514E638-DE40-DAAE-A9E6-2B5523D7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04471"/>
              </p:ext>
            </p:extLst>
          </p:nvPr>
        </p:nvGraphicFramePr>
        <p:xfrm>
          <a:off x="10114793" y="1973819"/>
          <a:ext cx="176821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07">
                  <a:extLst>
                    <a:ext uri="{9D8B030D-6E8A-4147-A177-3AD203B41FA5}">
                      <a16:colId xmlns:a16="http://schemas.microsoft.com/office/drawing/2014/main" val="299362771"/>
                    </a:ext>
                  </a:extLst>
                </a:gridCol>
                <a:gridCol w="910206">
                  <a:extLst>
                    <a:ext uri="{9D8B030D-6E8A-4147-A177-3AD203B41FA5}">
                      <a16:colId xmlns:a16="http://schemas.microsoft.com/office/drawing/2014/main" val="3818786449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rates</a:t>
                      </a:r>
                      <a:endParaRPr lang="ru-RU" sz="16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27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id</a:t>
                      </a:r>
                      <a:endParaRPr lang="ru-RU" sz="16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  <a:endParaRPr lang="ru-RU" sz="16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563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  <a:endParaRPr lang="ru-RU" sz="16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ru-RU" sz="16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935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code</a:t>
                      </a:r>
                      <a:endParaRPr lang="ru-RU" sz="16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ru-RU" sz="16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850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  <a:endParaRPr lang="ru-RU" sz="16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ru-RU" sz="16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5850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rate</a:t>
                      </a:r>
                      <a:endParaRPr lang="ru-RU" sz="16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ru-RU" sz="16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66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58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DD7AD-8DA0-4D24-0642-6B50EC64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6CCAD-1901-C269-751B-78E08CC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081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Запросы к базе и к сети всегда должны выполняться в отдельном потоке, чтобы не блокировать основной поток. Для этого использовалась функция </a:t>
            </a:r>
            <a:r>
              <a:rPr lang="en-US" sz="17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thread</a:t>
            </a:r>
            <a:r>
              <a:rPr lang="en-US" dirty="0"/>
              <a:t>:</a:t>
            </a:r>
          </a:p>
          <a:p>
            <a:pPr>
              <a:lnSpc>
                <a:spcPct val="130000"/>
              </a:lnSpc>
            </a:pPr>
            <a:r>
              <a:rPr lang="en-US" sz="1600" i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thread </a:t>
            </a:r>
            <a:r>
              <a:rPr lang="en-US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// </a:t>
            </a:r>
            <a:r>
              <a:rPr lang="ru-RU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Получение данных</a:t>
            </a:r>
            <a:br>
              <a:rPr lang="ru-RU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r>
              <a:rPr lang="ru-RU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val</a:t>
            </a:r>
            <a:r>
              <a:rPr lang="en-US" sz="1600" b="1" dirty="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curs = </a:t>
            </a:r>
            <a:r>
              <a:rPr lang="en-US" sz="1600" b="1" dirty="0" err="1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viewModel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.getCurrencies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// </a:t>
            </a:r>
            <a:r>
              <a:rPr lang="ru-RU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Продолжение в основном потоке, для обновления элементов управления</a:t>
            </a:r>
            <a:br>
              <a:rPr lang="ru-RU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r>
              <a:rPr lang="ru-RU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runOnUiThread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       </a:t>
            </a:r>
            <a:r>
              <a:rPr lang="en-US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// </a:t>
            </a:r>
            <a:r>
              <a:rPr lang="ru-RU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Если данные есть - вывод в список</a:t>
            </a:r>
            <a:br>
              <a:rPr lang="ru-RU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r>
              <a:rPr lang="ru-RU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if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curs.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isNotEmpty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()) {</a:t>
            </a:r>
            <a:b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else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// </a:t>
            </a:r>
            <a:r>
              <a:rPr lang="ru-RU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Данных не - вывод сообщения для пользователя</a:t>
            </a:r>
            <a:br>
              <a:rPr lang="ru-RU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i="1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5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30E3F-AD4F-41F7-E169-80395AF9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E39EF-7173-ED7F-E7CE-8211BC55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требований использовался архитектурный компонент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ViewModel</a:t>
            </a:r>
            <a:r>
              <a:rPr lang="en-US" dirty="0"/>
              <a:t>, </a:t>
            </a:r>
            <a:r>
              <a:rPr lang="ru-RU" dirty="0"/>
              <a:t>который позволяет сохранять данные при изменении конфигурации устройства и пересоздании активности.</a:t>
            </a:r>
          </a:p>
          <a:p>
            <a:r>
              <a:rPr lang="ru-RU" dirty="0"/>
              <a:t>В данный компонент была вынесена основная часть логики по управлению данными, их загрузкой, хранением, перемещением между датами.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71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18D45-CE5E-AC92-90A6-6C1937DC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Сторонняя библиотека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B8315-57A8-1545-A7EC-82DF615B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выполнения требования по использованию сторонней библиотеки была использована библиотека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kotlinx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-datetime</a:t>
            </a:r>
            <a:r>
              <a:rPr lang="en-US" dirty="0"/>
              <a:t>, </a:t>
            </a:r>
            <a:r>
              <a:rPr lang="ru-RU" dirty="0"/>
              <a:t>которая по задумке должна позволить использовать один и тот же класс в мультиплатформенной разработке:</a:t>
            </a:r>
          </a:p>
          <a:p>
            <a:r>
              <a:rPr lang="en-US" dirty="0">
                <a:hlinkClick r:id="rId2"/>
              </a:rPr>
              <a:t>https://github.com/Kotlin/kotlinx-datetime</a:t>
            </a:r>
            <a:endParaRPr lang="ru-RU" dirty="0"/>
          </a:p>
          <a:p>
            <a:r>
              <a:rPr lang="ru-RU" dirty="0"/>
              <a:t>К сожалению, на практике оказалось что особого удобства данная библиотека не даёт, и до мощных и функциональных классов вроде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DateTime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.NET </a:t>
            </a:r>
            <a:r>
              <a:rPr lang="ru-RU" dirty="0"/>
              <a:t>ей ещё очень далеко.</a:t>
            </a: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dependencies </a:t>
            </a:r>
            <a:r>
              <a:rPr lang="en-US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ru-RU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1600" i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implementation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"org.jetbrains.kotlinx:kotlinx-datetime:0.5.0"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sz="160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12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7A926-5BE5-EDD1-8340-4B1B926C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483BC-3D22-6442-5929-1FDC717D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выводятся в список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RecyclerView</a:t>
            </a:r>
            <a:r>
              <a:rPr lang="en-US" dirty="0"/>
              <a:t>, </a:t>
            </a:r>
            <a:r>
              <a:rPr lang="ru-RU" dirty="0"/>
              <a:t>для которого были созданы соответствующие адаптер и разметка элемента. Для улучшения восприятия цвет строк в списке чередуется.</a:t>
            </a:r>
          </a:p>
          <a:p>
            <a:r>
              <a:rPr lang="ru-RU" dirty="0"/>
              <a:t>Для удобства работы были использованы диалоги</a:t>
            </a:r>
            <a:r>
              <a:rPr lang="en-US" dirty="0"/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DatePickerDialog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AlertDialog</a:t>
            </a:r>
            <a:r>
              <a:rPr lang="en-US" dirty="0"/>
              <a:t> </a:t>
            </a:r>
            <a:r>
              <a:rPr lang="ru-RU" dirty="0"/>
              <a:t>с пользовательской разметкой, обрамлённые в класс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DialogFragment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25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35B9B-86B8-345C-1AEB-CFB0E286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C27242-5D19-158C-97EC-DC787DC7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88" y="2018128"/>
            <a:ext cx="1759485" cy="3603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3A46D6-6776-61CC-313C-16365D05C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078" y="2018128"/>
            <a:ext cx="1759485" cy="3603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4E37F5-41FF-7143-DFA3-83D45A6C2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868" y="2018128"/>
            <a:ext cx="1759485" cy="3603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41864B-8296-9179-ACC3-89D3CD2F6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658" y="2378232"/>
            <a:ext cx="1476381" cy="2101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8F902B-3E19-AFF7-9175-2E111D76A958}"/>
              </a:ext>
            </a:extLst>
          </p:cNvPr>
          <p:cNvSpPr txBox="1"/>
          <p:nvPr/>
        </p:nvSpPr>
        <p:spPr>
          <a:xfrm>
            <a:off x="1478574" y="579679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Список курсов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91611-AEBB-70EC-897C-5B0DF213E9EF}"/>
              </a:ext>
            </a:extLst>
          </p:cNvPr>
          <p:cNvSpPr txBox="1"/>
          <p:nvPr/>
        </p:nvSpPr>
        <p:spPr>
          <a:xfrm>
            <a:off x="4114875" y="5796792"/>
            <a:ext cx="15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Конвертация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705600-9C44-DE6F-8B73-E92CF54699B9}"/>
              </a:ext>
            </a:extLst>
          </p:cNvPr>
          <p:cNvSpPr txBox="1"/>
          <p:nvPr/>
        </p:nvSpPr>
        <p:spPr>
          <a:xfrm>
            <a:off x="6781923" y="5801202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Выбор даты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4C621-7BC6-39B2-67D0-B731CF8CBF83}"/>
              </a:ext>
            </a:extLst>
          </p:cNvPr>
          <p:cNvSpPr txBox="1"/>
          <p:nvPr/>
        </p:nvSpPr>
        <p:spPr>
          <a:xfrm>
            <a:off x="9064563" y="4667635"/>
            <a:ext cx="1704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Запуск на</a:t>
            </a:r>
            <a:endParaRPr lang="en-US" dirty="0"/>
          </a:p>
          <a:p>
            <a:pPr algn="ctr"/>
            <a:r>
              <a:rPr lang="en-US" dirty="0"/>
              <a:t>Android 8</a:t>
            </a:r>
          </a:p>
          <a:p>
            <a:pPr algn="ctr"/>
            <a:r>
              <a:rPr lang="ru-RU" dirty="0"/>
              <a:t>с разрешением</a:t>
            </a:r>
          </a:p>
          <a:p>
            <a:pPr algn="ctr"/>
            <a:r>
              <a:rPr lang="ru-RU" dirty="0"/>
              <a:t>320х480</a:t>
            </a:r>
          </a:p>
        </p:txBody>
      </p:sp>
    </p:spTree>
    <p:extLst>
      <p:ext uri="{BB962C8B-B14F-4D97-AF65-F5344CB8AC3E}">
        <p14:creationId xmlns:p14="http://schemas.microsoft.com/office/powerpoint/2010/main" val="212971560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596</Words>
  <Application>Microsoft Office PowerPoint</Application>
  <PresentationFormat>Широкоэкранный</PresentationFormat>
  <Paragraphs>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JetBrains Mono</vt:lpstr>
      <vt:lpstr>Ретро</vt:lpstr>
      <vt:lpstr>Мобильное приложение «Курсы валют ЦБ РФ»</vt:lpstr>
      <vt:lpstr>Задача</vt:lpstr>
      <vt:lpstr>Получение данных</vt:lpstr>
      <vt:lpstr>Хранение данных</vt:lpstr>
      <vt:lpstr>Многопоточность</vt:lpstr>
      <vt:lpstr>Архитектурные компоненты</vt:lpstr>
      <vt:lpstr>Сторонняя библиотека</vt:lpstr>
      <vt:lpstr>Другие особенности</vt:lpstr>
      <vt:lpstr>Результаты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Дорофеев</dc:creator>
  <cp:lastModifiedBy>Вадим Дорофеев</cp:lastModifiedBy>
  <cp:revision>12</cp:revision>
  <dcterms:created xsi:type="dcterms:W3CDTF">2023-12-30T16:28:54Z</dcterms:created>
  <dcterms:modified xsi:type="dcterms:W3CDTF">2023-12-30T17:50:14Z</dcterms:modified>
</cp:coreProperties>
</file>