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7" r:id="rId3"/>
    <p:sldId id="267" r:id="rId4"/>
    <p:sldId id="268" r:id="rId5"/>
    <p:sldId id="269" r:id="rId6"/>
    <p:sldId id="271" r:id="rId7"/>
    <p:sldId id="273" r:id="rId8"/>
    <p:sldId id="274" r:id="rId9"/>
    <p:sldId id="270" r:id="rId10"/>
    <p:sldId id="272" r:id="rId11"/>
    <p:sldId id="278" r:id="rId12"/>
    <p:sldId id="275" r:id="rId13"/>
    <p:sldId id="27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6512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1062" y="1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24-Apr-19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24-Apr-19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6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precompute only the first N blocks and</a:t>
            </a:r>
            <a:r>
              <a:rPr lang="en-US" baseline="0" dirty="0" smtClean="0"/>
              <a:t> for a sparser grid than the original voxel structure of the cloud</a:t>
            </a:r>
            <a:r>
              <a:rPr lang="en-US" dirty="0" smtClean="0"/>
              <a:t>. The</a:t>
            </a:r>
            <a:r>
              <a:rPr lang="en-US" baseline="0" dirty="0" smtClean="0"/>
              <a:t> output of those layers represent a low frequency low detail information about light propagation.</a:t>
            </a:r>
          </a:p>
          <a:p>
            <a:r>
              <a:rPr lang="en-US" baseline="0" dirty="0" smtClean="0"/>
              <a:t>And we’ll use the remaining blocks to refine the answer.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to freeze the sun direction, which is a common approach in light pre-backing in CG.</a:t>
            </a:r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leaves us with the view direction problem. We can only use it in the last layers, which are computed in runtime. So let’s use a slightly different descriptor in the pre-backed layers: instead of using the view direction, for orientation of the grid, we’ll just use an arbitrary direction.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am currently in process of implementing the NN renderer with new architecture.</a:t>
            </a:r>
          </a:p>
          <a:p>
            <a:r>
              <a:rPr lang="en-US" baseline="0" dirty="0" smtClean="0"/>
              <a:t>And I expect to see an improved performance with the same image quality.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0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light ray enters the cloud, it then</a:t>
            </a:r>
            <a:r>
              <a:rPr lang="en-US" baseline="0" dirty="0" smtClean="0"/>
              <a:t> bounces thousands of times off the tiny droplets of which the cloud consists. It basically does so in a non-deterministic manner. And the simplest solution to rendering the clouds was actually to simulate that using Monte-Carlo style Path Tracing.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path tracing process</a:t>
            </a:r>
            <a:r>
              <a:rPr lang="en-US" baseline="0" dirty="0" smtClean="0"/>
              <a:t> is the following:</a:t>
            </a:r>
          </a:p>
          <a:p>
            <a:r>
              <a:rPr lang="en-US" baseline="0" dirty="0" smtClean="0"/>
              <a:t>We shoot a ray from every pixel of the screen. We simulate it’s propagation through the scene. We do so many times, averaging the results from all the runs.</a:t>
            </a:r>
          </a:p>
          <a:p>
            <a:endParaRPr lang="en-US" dirty="0" smtClean="0"/>
          </a:p>
          <a:p>
            <a:r>
              <a:rPr lang="en-US" dirty="0" smtClean="0"/>
              <a:t>Pros of that approach:</a:t>
            </a:r>
            <a:r>
              <a:rPr lang="en-US" baseline="0" dirty="0" smtClean="0"/>
              <a:t> we can get as close as we want to a photorealistic result. *click*</a:t>
            </a:r>
          </a:p>
          <a:p>
            <a:r>
              <a:rPr lang="en-US" baseline="0" dirty="0" smtClean="0"/>
              <a:t>Cons: It takes over 24h to render one </a:t>
            </a:r>
            <a:r>
              <a:rPr lang="en-US" baseline="0" dirty="0" err="1" smtClean="0"/>
              <a:t>fullHD</a:t>
            </a:r>
            <a:r>
              <a:rPr lang="en-US" baseline="0" dirty="0" smtClean="0"/>
              <a:t> image of a cloud.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2017 Disney has released a new solution to this old problem.</a:t>
            </a:r>
          </a:p>
          <a:p>
            <a:r>
              <a:rPr lang="en-US" baseline="0" dirty="0" smtClean="0"/>
              <a:t>What if we shoot the ray only once from every pixel of the camera? And when the ray hits the cloud, we ask a Neural Network to give us the answer: how much light should go from this point in the direction of camera.</a:t>
            </a:r>
          </a:p>
          <a:p>
            <a:r>
              <a:rPr lang="en-US" baseline="0" dirty="0" smtClean="0"/>
              <a:t>The input of the neural network consists of: view direction; sun direction and *click* a cloud’s density descriptor, which somehow represents the density of the cloud around the given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can be calculated in a matter of minutes. And it is indistinguishable for a human eye from the ground truth. And the neural network can be trained to </a:t>
            </a:r>
            <a:r>
              <a:rPr lang="en-US" baseline="0" dirty="0" err="1" smtClean="0"/>
              <a:t>mimc</a:t>
            </a:r>
            <a:r>
              <a:rPr lang="en-US" baseline="0" dirty="0" smtClean="0"/>
              <a:t> non-realistic clouds.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dive into Disney’s solution to find the bottlenecks.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hierarchical density descriptor contains of multiple layers of stencil grids.</a:t>
            </a:r>
          </a:p>
          <a:p>
            <a:r>
              <a:rPr lang="en-US" dirty="0" smtClean="0"/>
              <a:t>Each stencil</a:t>
            </a:r>
            <a:r>
              <a:rPr lang="en-US" baseline="0" dirty="0" smtClean="0"/>
              <a:t> consists of density values sampled from a 5x5x10 grid build around the hit point. The size of this grid exponentially increases with the layer id.</a:t>
            </a:r>
          </a:p>
          <a:p>
            <a:r>
              <a:rPr lang="en-US" baseline="0" dirty="0" smtClean="0"/>
              <a:t>The grid is pointing with the z axis at the sun and with y axis is perpendicular both to the sun direction and the view direction.</a:t>
            </a:r>
          </a:p>
          <a:p>
            <a:r>
              <a:rPr lang="en-US" baseline="0" dirty="0" smtClean="0"/>
              <a:t>There are 10 layers in the descriptor.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neural network consists of 10 descriptor processing blocks. The descriptor’s layers are fed in the network progressively, one per block.</a:t>
            </a:r>
          </a:p>
          <a:p>
            <a:r>
              <a:rPr lang="en-US" baseline="0" dirty="0" smtClean="0"/>
              <a:t>And in the end there are three fully connected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artists are craving for the iteration speed. Disney’s solution allowed</a:t>
            </a:r>
            <a:r>
              <a:rPr lang="en-US" baseline="0" dirty="0" smtClean="0"/>
              <a:t> CG clouds in movies to make a huge leap forward solely by improving the iteration speed from 24h to 10 minutes. </a:t>
            </a:r>
          </a:p>
          <a:p>
            <a:r>
              <a:rPr lang="en-US" baseline="0" dirty="0" smtClean="0"/>
              <a:t>Imagine what it </a:t>
            </a:r>
            <a:r>
              <a:rPr lang="en-US" baseline="0" dirty="0" smtClean="0"/>
              <a:t>would </a:t>
            </a:r>
            <a:r>
              <a:rPr lang="en-US" baseline="0" dirty="0" smtClean="0"/>
              <a:t>feel like to be able to not only get a still image once in 10 minutes, but to be able to look at the cloud from all directions with virtually zero latency.</a:t>
            </a:r>
          </a:p>
          <a:p>
            <a:r>
              <a:rPr lang="en-US" baseline="0" dirty="0" smtClean="0"/>
              <a:t>Or, better yet, to see the same photorealistic clouds in a real-time computer game.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0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this is what I would like to do: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Precompute the output of the first part of the neural network for each point of the cloud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runtime only compute the remaining layers.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The problems are:</a:t>
            </a:r>
          </a:p>
          <a:p>
            <a:pPr marL="0" indent="0">
              <a:buNone/>
            </a:pPr>
            <a:r>
              <a:rPr lang="en-US" baseline="0" dirty="0" smtClean="0"/>
              <a:t>Variable angle between the sun and the view direction.</a:t>
            </a:r>
          </a:p>
          <a:p>
            <a:pPr marL="0" indent="0">
              <a:buNone/>
            </a:pPr>
            <a:r>
              <a:rPr lang="en-US" baseline="0" dirty="0" smtClean="0"/>
              <a:t>Variable view direction and sun direction. Remember: different descriptors should be passed depending on those directions.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And even if the previous problems didn’t exist: the output of the last block consists of 200 floats. Storing that much data for every voxel of the cloud would require hundreds of gigabytes of GPU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058" y="1394786"/>
            <a:ext cx="8520416" cy="3195216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371600" indent="0">
              <a:buNone/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6E3E-2E1A-4C44-AE2C-83F90430B8AB}"/>
              </a:ext>
            </a:extLst>
          </p:cNvPr>
          <p:cNvSpPr txBox="1"/>
          <p:nvPr userDrawn="1"/>
        </p:nvSpPr>
        <p:spPr>
          <a:xfrm>
            <a:off x="8099442" y="467406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677C56-5C41-4635-ACE6-0F38DB45E313}" type="slidenum">
              <a:rPr lang="ru-RU" sz="1800" baseline="0" smtClean="0">
                <a:solidFill>
                  <a:srgbClr val="000000"/>
                </a:solidFill>
              </a:rPr>
              <a:pPr/>
              <a:t>‹#›</a:t>
            </a:fld>
            <a:r>
              <a:rPr lang="en-US" sz="1800" baseline="0" dirty="0">
                <a:solidFill>
                  <a:srgbClr val="000000"/>
                </a:solidFill>
              </a:rPr>
              <a:t> / </a:t>
            </a:r>
            <a:r>
              <a:rPr lang="en-US" sz="1800" baseline="0" dirty="0" smtClean="0">
                <a:solidFill>
                  <a:srgbClr val="000000"/>
                </a:solidFill>
              </a:rPr>
              <a:t>10</a:t>
            </a:r>
            <a:endParaRPr lang="ru-RU" sz="180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3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0455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0002"/>
            <a:ext cx="8229600" cy="341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5"/>
        </a:buBlip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</a:rPr>
              <a:t>Rendering atmospheric clouds using neural networks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3414361"/>
            <a:ext cx="9144000" cy="15765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Author: Mikhail Panin, ITMO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Scientific Supervisor: Anton </a:t>
            </a:r>
            <a:r>
              <a:rPr lang="en-US" dirty="0" err="1" smtClean="0">
                <a:solidFill>
                  <a:schemeClr val="bg1"/>
                </a:solidFill>
              </a:rPr>
              <a:t>Kovalev</a:t>
            </a:r>
            <a:r>
              <a:rPr lang="en-US" dirty="0" smtClean="0">
                <a:solidFill>
                  <a:schemeClr val="bg1"/>
                </a:solidFill>
              </a:rPr>
              <a:t>, Assistant Prof., ITMO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Scientific Advisor</a:t>
            </a:r>
            <a:r>
              <a:rPr lang="en-US" dirty="0">
                <a:solidFill>
                  <a:schemeClr val="bg1"/>
                </a:solidFill>
              </a:rPr>
              <a:t>: Sergey </a:t>
            </a:r>
            <a:r>
              <a:rPr lang="en-US" dirty="0" err="1" smtClean="0">
                <a:solidFill>
                  <a:schemeClr val="bg1"/>
                </a:solidFill>
              </a:rPr>
              <a:t>Nikolenko</a:t>
            </a:r>
            <a:r>
              <a:rPr lang="en-US" dirty="0" smtClean="0">
                <a:solidFill>
                  <a:schemeClr val="bg1"/>
                </a:solidFill>
              </a:rPr>
              <a:t>, PHD, Head of AI lab, PDMI RAS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313057" y="1394786"/>
            <a:ext cx="4397931" cy="3195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Precompute only the first 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Freeze the sun </a:t>
            </a:r>
            <a:r>
              <a:rPr lang="en-US" dirty="0" smtClean="0"/>
              <a:t>direction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the view direction only in the last layers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 smtClean="0"/>
              <a:t>Descriptor for the baked layers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new idea (backing of Neural Network)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701" y="1112645"/>
            <a:ext cx="3867774" cy="339775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65701" y="2641600"/>
            <a:ext cx="2063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74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313057" y="1394786"/>
            <a:ext cx="4397931" cy="3195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Improved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And the same image quality.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151" y="1394786"/>
            <a:ext cx="3384323" cy="24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78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313058" y="1394786"/>
            <a:ext cx="4683224" cy="3195216"/>
          </a:xfrm>
        </p:spPr>
        <p:txBody>
          <a:bodyPr/>
          <a:lstStyle/>
          <a:p>
            <a:r>
              <a:rPr lang="en-US" dirty="0" smtClean="0"/>
              <a:t>Even faster rendering of dense clouds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By only baking the values on the surface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And using rasterization instead of raytracing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At 10 FPS or more?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next?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brightnessContrast bright="-49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726" y="1394786"/>
            <a:ext cx="3554748" cy="26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313058" y="1394786"/>
            <a:ext cx="4633592" cy="319521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94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Light bounces thousands of </a:t>
            </a:r>
            <a:r>
              <a:rPr lang="en-US" dirty="0" smtClean="0"/>
              <a:t>times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a non-deterministic </a:t>
            </a:r>
            <a:r>
              <a:rPr lang="en-US" dirty="0" smtClean="0"/>
              <a:t>manner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we have to simulate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Clouds are HARD to render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6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Rendering clouds by simulation of light bounces.</a:t>
            </a:r>
          </a:p>
          <a:p>
            <a:r>
              <a:rPr lang="en-US" dirty="0"/>
              <a:t>Pros: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Physically </a:t>
            </a:r>
            <a:r>
              <a:rPr lang="en-US" dirty="0" smtClean="0"/>
              <a:t>correct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level of </a:t>
            </a:r>
            <a:r>
              <a:rPr lang="en-US" dirty="0" smtClean="0"/>
              <a:t>accuracy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Takes over 24 hours per image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Fashioned Solution (path-tracing)</a:t>
            </a:r>
            <a:endParaRPr lang="ru-RU" dirty="0"/>
          </a:p>
        </p:txBody>
      </p:sp>
      <p:pic>
        <p:nvPicPr>
          <p:cNvPr id="1026" name="Picture 2" descr="https://lh3.googleusercontent.com/v5IHlg34mky9sCXfu52eHQI2bsfTKjHEbnjl37p8xuNXt720kISzNgUfoNWKQQ2VPhe0-eG_CsWJlCG3Sgw34-c_B8Cnq3b9WtBsrKVmL9JgIi4BeUA3pXGtaLgK2VVmHCplKxSnfX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27" y="1817716"/>
            <a:ext cx="2551999" cy="247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5" y="1817715"/>
            <a:ext cx="3384323" cy="24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Approximating out coming light using neural network.</a:t>
            </a:r>
            <a:endParaRPr lang="en-US" dirty="0"/>
          </a:p>
          <a:p>
            <a:r>
              <a:rPr lang="en-US" dirty="0"/>
              <a:t>Pros: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Takes a few minutes per image</a:t>
            </a: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Can be trained for various looks</a:t>
            </a:r>
            <a:endParaRPr lang="en-US" dirty="0"/>
          </a:p>
          <a:p>
            <a:r>
              <a:rPr lang="en-US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corner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Still not fast enough</a:t>
            </a:r>
            <a:endParaRPr lang="ru-RU" dirty="0"/>
          </a:p>
          <a:p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Solution (By Disney Research)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9" b="18969"/>
          <a:stretch/>
        </p:blipFill>
        <p:spPr>
          <a:xfrm>
            <a:off x="4137716" y="1768797"/>
            <a:ext cx="4695758" cy="2667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0" b="19098"/>
          <a:stretch/>
        </p:blipFill>
        <p:spPr>
          <a:xfrm>
            <a:off x="4137716" y="1768797"/>
            <a:ext cx="4695758" cy="2667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032" y="1932838"/>
            <a:ext cx="4693442" cy="23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9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Descriptor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12" y="1508125"/>
            <a:ext cx="63531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83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Feed the descriptor layer-by-layer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Three fully connected in the end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701" y="1112645"/>
            <a:ext cx="3867774" cy="33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4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Beat Disney’s performance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</a:t>
            </a:r>
            <a:r>
              <a:rPr lang="en-US" dirty="0" err="1" smtClean="0"/>
              <a:t>ome</a:t>
            </a:r>
            <a:r>
              <a:rPr lang="en-US" dirty="0" smtClean="0"/>
              <a:t> close to a real-time solution.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51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Implement a </a:t>
            </a:r>
            <a:r>
              <a:rPr lang="en-US" dirty="0" smtClean="0"/>
              <a:t>Monte-</a:t>
            </a:r>
            <a:r>
              <a:rPr lang="en-US" dirty="0"/>
              <a:t>C</a:t>
            </a:r>
            <a:r>
              <a:rPr lang="en-US" dirty="0" smtClean="0"/>
              <a:t>arlo </a:t>
            </a:r>
            <a:r>
              <a:rPr lang="en-US" dirty="0" smtClean="0"/>
              <a:t>path-tracer (Ground Truth, data source)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 a dataset of clouds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 a dataset of [</a:t>
            </a:r>
            <a:r>
              <a:rPr lang="en-US" dirty="0" err="1"/>
              <a:t>L</a:t>
            </a:r>
            <a:r>
              <a:rPr lang="en-US" dirty="0" err="1" smtClean="0"/>
              <a:t>ightDirection</a:t>
            </a:r>
            <a:r>
              <a:rPr lang="en-US" dirty="0" smtClean="0"/>
              <a:t>, </a:t>
            </a:r>
            <a:r>
              <a:rPr lang="en-US" dirty="0" err="1" smtClean="0"/>
              <a:t>SunDirection</a:t>
            </a:r>
            <a:r>
              <a:rPr lang="en-US" dirty="0" smtClean="0"/>
              <a:t>, </a:t>
            </a:r>
            <a:r>
              <a:rPr lang="en-US" dirty="0" smtClean="0"/>
              <a:t>Descriptor, Radiance</a:t>
            </a:r>
            <a:r>
              <a:rPr lang="en-US" dirty="0"/>
              <a:t>]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Train Disney style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Train a faster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Implement NN rendering on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Compare images and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46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313058" y="1394786"/>
            <a:ext cx="3433442" cy="3195216"/>
          </a:xfrm>
        </p:spPr>
        <p:txBody>
          <a:bodyPr/>
          <a:lstStyle/>
          <a:p>
            <a:r>
              <a:rPr lang="en-US" dirty="0" smtClean="0"/>
              <a:t>What if we could pre bake the output of the first K layers?</a:t>
            </a:r>
          </a:p>
          <a:p>
            <a:endParaRPr lang="en-US" dirty="0"/>
          </a:p>
          <a:p>
            <a:r>
              <a:rPr lang="en-US" dirty="0" smtClean="0"/>
              <a:t>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 </a:t>
            </a:r>
            <a:r>
              <a:rPr lang="el-GR" dirty="0"/>
              <a:t>ϒ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 </a:t>
            </a:r>
            <a:r>
              <a:rPr lang="en-US" dirty="0" smtClean="0"/>
              <a:t>view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 sun </a:t>
            </a:r>
            <a:r>
              <a:rPr lang="en-US" dirty="0" smtClean="0"/>
              <a:t>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Memory footprint</a:t>
            </a:r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new idea (backing </a:t>
            </a:r>
            <a:r>
              <a:rPr lang="en-US" dirty="0" smtClean="0"/>
              <a:t>of </a:t>
            </a:r>
            <a:r>
              <a:rPr lang="en-US" dirty="0" smtClean="0"/>
              <a:t>Neural </a:t>
            </a:r>
            <a:r>
              <a:rPr lang="en-US" dirty="0" smtClean="0"/>
              <a:t>Network)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701" y="1112645"/>
            <a:ext cx="3867774" cy="339775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965701" y="3244663"/>
            <a:ext cx="2063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5036</TotalTime>
  <Words>1045</Words>
  <Application>Microsoft Office PowerPoint</Application>
  <PresentationFormat>On-screen Show (16:9)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Cover</vt:lpstr>
      <vt:lpstr>Rendering atmospheric clouds using neural networks</vt:lpstr>
      <vt:lpstr>Clouds are HARD to render</vt:lpstr>
      <vt:lpstr>Old Fashioned Solution (path-tracing)</vt:lpstr>
      <vt:lpstr>Modern Solution (By Disney Research)</vt:lpstr>
      <vt:lpstr>Descriptor</vt:lpstr>
      <vt:lpstr>Neural Network</vt:lpstr>
      <vt:lpstr>Goal</vt:lpstr>
      <vt:lpstr>Objectives</vt:lpstr>
      <vt:lpstr>The new idea (backing of Neural Network)</vt:lpstr>
      <vt:lpstr>The new idea (backing of Neural Network)</vt:lpstr>
      <vt:lpstr>Results</vt:lpstr>
      <vt:lpstr>What’s next?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Mikhail Panin</cp:lastModifiedBy>
  <cp:revision>72</cp:revision>
  <dcterms:created xsi:type="dcterms:W3CDTF">2014-06-27T12:30:22Z</dcterms:created>
  <dcterms:modified xsi:type="dcterms:W3CDTF">2019-04-24T11:04:14Z</dcterms:modified>
</cp:coreProperties>
</file>