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61" r:id="rId16"/>
    <p:sldId id="262" r:id="rId17"/>
    <p:sldId id="263" r:id="rId18"/>
    <p:sldId id="264" r:id="rId19"/>
    <p:sldId id="265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BC2BF-C812-4A17-88DE-9275AA55FE66}" type="datetimeFigureOut">
              <a:rPr lang="ru-RU" smtClean="0"/>
              <a:t>05.06.2012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76DF5-9BB0-42C3-B256-110DBF7A2C5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BC2BF-C812-4A17-88DE-9275AA55FE66}" type="datetimeFigureOut">
              <a:rPr lang="ru-RU" smtClean="0"/>
              <a:t>05.06.2012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76DF5-9BB0-42C3-B256-110DBF7A2C5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BC2BF-C812-4A17-88DE-9275AA55FE66}" type="datetimeFigureOut">
              <a:rPr lang="ru-RU" smtClean="0"/>
              <a:t>05.06.2012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76DF5-9BB0-42C3-B256-110DBF7A2C5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BC2BF-C812-4A17-88DE-9275AA55FE66}" type="datetimeFigureOut">
              <a:rPr lang="ru-RU" smtClean="0"/>
              <a:t>05.06.2012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76DF5-9BB0-42C3-B256-110DBF7A2C5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BC2BF-C812-4A17-88DE-9275AA55FE66}" type="datetimeFigureOut">
              <a:rPr lang="ru-RU" smtClean="0"/>
              <a:t>05.06.2012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76DF5-9BB0-42C3-B256-110DBF7A2C5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BC2BF-C812-4A17-88DE-9275AA55FE66}" type="datetimeFigureOut">
              <a:rPr lang="ru-RU" smtClean="0"/>
              <a:t>05.06.2012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76DF5-9BB0-42C3-B256-110DBF7A2C5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BC2BF-C812-4A17-88DE-9275AA55FE66}" type="datetimeFigureOut">
              <a:rPr lang="ru-RU" smtClean="0"/>
              <a:t>05.06.2012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76DF5-9BB0-42C3-B256-110DBF7A2C5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BC2BF-C812-4A17-88DE-9275AA55FE66}" type="datetimeFigureOut">
              <a:rPr lang="ru-RU" smtClean="0"/>
              <a:t>05.06.2012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76DF5-9BB0-42C3-B256-110DBF7A2C5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BC2BF-C812-4A17-88DE-9275AA55FE66}" type="datetimeFigureOut">
              <a:rPr lang="ru-RU" smtClean="0"/>
              <a:t>05.06.2012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76DF5-9BB0-42C3-B256-110DBF7A2C5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BC2BF-C812-4A17-88DE-9275AA55FE66}" type="datetimeFigureOut">
              <a:rPr lang="ru-RU" smtClean="0"/>
              <a:t>05.06.2012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76DF5-9BB0-42C3-B256-110DBF7A2C5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BC2BF-C812-4A17-88DE-9275AA55FE66}" type="datetimeFigureOut">
              <a:rPr lang="ru-RU" smtClean="0"/>
              <a:t>05.06.2012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76DF5-9BB0-42C3-B256-110DBF7A2C5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BC2BF-C812-4A17-88DE-9275AA55FE66}" type="datetimeFigureOut">
              <a:rPr lang="ru-RU" smtClean="0"/>
              <a:t>05.06.2012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76DF5-9BB0-42C3-B256-110DBF7A2C5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85728"/>
            <a:ext cx="9144000" cy="1857388"/>
          </a:xfrm>
        </p:spPr>
        <p:txBody>
          <a:bodyPr>
            <a:normAutofit/>
          </a:bodyPr>
          <a:lstStyle/>
          <a:p>
            <a:pPr algn="l"/>
            <a:r>
              <a:rPr lang="ru-RU" sz="3600" dirty="0" smtClean="0"/>
              <a:t>Адаптивное арифметическое кодирование коэффициентов вейвлетного преобразования</a:t>
            </a: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1785926"/>
            <a:ext cx="9144000" cy="571504"/>
          </a:xfrm>
        </p:spPr>
        <p:txBody>
          <a:bodyPr>
            <a:normAutofit/>
          </a:bodyPr>
          <a:lstStyle/>
          <a:p>
            <a:pPr algn="l"/>
            <a:r>
              <a:rPr lang="ru-RU" sz="2400" dirty="0" smtClean="0"/>
              <a:t>Тематика: алгоритм сжатия цифровых изображений</a:t>
            </a:r>
            <a:endParaRPr lang="ru-RU" sz="2400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714750" y="6000750"/>
            <a:ext cx="528637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ru-RU" sz="2000" dirty="0"/>
              <a:t>Студент</a:t>
            </a:r>
            <a:r>
              <a:rPr lang="en-US" sz="2000" dirty="0"/>
              <a:t>:</a:t>
            </a:r>
            <a:r>
              <a:rPr lang="ru-RU" sz="2000" dirty="0"/>
              <a:t> Кирильчук В. Е.</a:t>
            </a:r>
          </a:p>
          <a:p>
            <a:pPr algn="r"/>
            <a:r>
              <a:rPr lang="ru-RU" sz="2000" dirty="0"/>
              <a:t>Руководитель</a:t>
            </a:r>
            <a:r>
              <a:rPr lang="en-US" sz="2000" dirty="0"/>
              <a:t>:</a:t>
            </a:r>
            <a:r>
              <a:rPr lang="ru-RU" sz="2000" dirty="0"/>
              <a:t>  Кудряшов Б. Д.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857232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Линейное предсказание (зоны)</a:t>
            </a:r>
            <a:endParaRPr lang="ru-RU" sz="3600" dirty="0"/>
          </a:p>
        </p:txBody>
      </p:sp>
      <p:pic>
        <p:nvPicPr>
          <p:cNvPr id="4" name="Рисунок 3" descr="E:\Dropbox\Dropbox\Учёба\Magistr Work\Пояснительная записка\Изображения\zones(Castle512).ti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2142" y="1430337"/>
            <a:ext cx="5339715" cy="399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857232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Линейное предсказание (разность)</a:t>
            </a:r>
            <a:endParaRPr lang="ru-RU" sz="3600" dirty="0"/>
          </a:p>
        </p:txBody>
      </p:sp>
      <p:pic>
        <p:nvPicPr>
          <p:cNvPr id="5" name="Рисунок 4" descr="E:\Dropbox\Dropbox\Учёба\Magistr Work\Пояснительная записка\Изображения\Diff(Castle512).ti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2120" y="1430079"/>
            <a:ext cx="5339759" cy="3997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857232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Линейное предсказание (результат)</a:t>
            </a:r>
            <a:endParaRPr lang="ru-RU" sz="3600" dirty="0"/>
          </a:p>
        </p:txBody>
      </p:sp>
      <p:sp>
        <p:nvSpPr>
          <p:cNvPr id="6" name="Прямоугольник 7"/>
          <p:cNvSpPr>
            <a:spLocks noChangeArrowheads="1"/>
          </p:cNvSpPr>
          <p:nvPr/>
        </p:nvSpPr>
        <p:spPr bwMode="auto">
          <a:xfrm>
            <a:off x="714348" y="1142984"/>
            <a:ext cx="7786742" cy="446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ru-RU" sz="3200" dirty="0"/>
              <a:t> </a:t>
            </a:r>
            <a:r>
              <a:rPr lang="ru-RU" sz="2800" dirty="0"/>
              <a:t>Исходная энтропия изображения при этом снизилась с 7.447 до </a:t>
            </a:r>
            <a:r>
              <a:rPr lang="ru-RU" sz="2800" dirty="0" smtClean="0"/>
              <a:t>4.201</a:t>
            </a:r>
            <a:br>
              <a:rPr lang="ru-RU" sz="2800" dirty="0" smtClean="0"/>
            </a:br>
            <a:endParaRPr lang="ru-RU" sz="2800" dirty="0" smtClean="0"/>
          </a:p>
          <a:p>
            <a:pPr>
              <a:buFont typeface="Wingdings" pitchFamily="2" charset="2"/>
              <a:buChar char="Ø"/>
            </a:pPr>
            <a:r>
              <a:rPr lang="ru-RU" sz="2800" dirty="0" smtClean="0"/>
              <a:t> Стандартные </a:t>
            </a:r>
            <a:r>
              <a:rPr lang="ru-RU" sz="2800" dirty="0"/>
              <a:t>методы вроде горизонтального или вертикального предсказания дают энтропию порядка 5.5 бит. </a:t>
            </a:r>
            <a:r>
              <a:rPr lang="ru-RU" sz="2800" dirty="0" smtClean="0"/>
              <a:t> </a:t>
            </a:r>
            <a:r>
              <a:rPr lang="ru-RU" sz="2800" dirty="0"/>
              <a:t> </a:t>
            </a:r>
            <a:endParaRPr lang="ru-RU" sz="2800" dirty="0" smtClean="0"/>
          </a:p>
          <a:p>
            <a:pPr>
              <a:buFont typeface="Wingdings" pitchFamily="2" charset="2"/>
              <a:buChar char="Ø"/>
            </a:pPr>
            <a:endParaRPr lang="ru-RU" sz="2800" dirty="0"/>
          </a:p>
          <a:p>
            <a:pPr>
              <a:buFont typeface="Wingdings" pitchFamily="2" charset="2"/>
              <a:buChar char="Ø"/>
            </a:pPr>
            <a:r>
              <a:rPr lang="ru-RU" sz="2800" dirty="0" smtClean="0"/>
              <a:t> В теории это даёт улучшение сжатия более, чем на 20 процентов, но теперь надо кодировать зоны и фильтры.</a:t>
            </a:r>
            <a:endParaRPr lang="ru-RU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857232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Линейное предсказание (результат)</a:t>
            </a:r>
            <a:endParaRPr lang="ru-RU" sz="3600" dirty="0"/>
          </a:p>
        </p:txBody>
      </p:sp>
      <p:pic>
        <p:nvPicPr>
          <p:cNvPr id="4" name="Рисунок 3" descr="E:\Dropbox\Dropbox\Учёба\Magistr Work\Пояснительная записка\Изображения\hist(Castle512-orig).ti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00174"/>
            <a:ext cx="4502506" cy="3369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 descr="E:\Dropbox\Dropbox\Учёба\Magistr Work\Пояснительная записка\Изображения\hist(Castle512-pred).tif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55180" y="1480258"/>
            <a:ext cx="4988820" cy="3448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7"/>
          <p:cNvSpPr>
            <a:spLocks noChangeArrowheads="1"/>
          </p:cNvSpPr>
          <p:nvPr/>
        </p:nvSpPr>
        <p:spPr bwMode="auto">
          <a:xfrm>
            <a:off x="500034" y="4929198"/>
            <a:ext cx="9144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3200" dirty="0" smtClean="0"/>
              <a:t>Результирующее распределение гораздо эффективнее сжимается арифметическим кодером!</a:t>
            </a:r>
            <a:endParaRPr lang="en-US" dirty="0"/>
          </a:p>
        </p:txBody>
      </p:sp>
      <p:sp>
        <p:nvSpPr>
          <p:cNvPr id="9" name="Прямоугольник 7"/>
          <p:cNvSpPr>
            <a:spLocks noChangeArrowheads="1"/>
          </p:cNvSpPr>
          <p:nvPr/>
        </p:nvSpPr>
        <p:spPr bwMode="auto">
          <a:xfrm>
            <a:off x="571472" y="928670"/>
            <a:ext cx="85725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3200" dirty="0" smtClean="0"/>
              <a:t>До</a:t>
            </a:r>
            <a:endParaRPr lang="en-US" dirty="0"/>
          </a:p>
        </p:txBody>
      </p:sp>
      <p:sp>
        <p:nvSpPr>
          <p:cNvPr id="10" name="Прямоугольник 7"/>
          <p:cNvSpPr>
            <a:spLocks noChangeArrowheads="1"/>
          </p:cNvSpPr>
          <p:nvPr/>
        </p:nvSpPr>
        <p:spPr bwMode="auto">
          <a:xfrm>
            <a:off x="4786314" y="928670"/>
            <a:ext cx="250033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3200" dirty="0" smtClean="0"/>
              <a:t>После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857232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Общий алгоритм</a:t>
            </a:r>
            <a:endParaRPr lang="ru-RU" sz="3600" dirty="0"/>
          </a:p>
        </p:txBody>
      </p:sp>
      <p:sp>
        <p:nvSpPr>
          <p:cNvPr id="6" name="Прямоугольник 7"/>
          <p:cNvSpPr>
            <a:spLocks noChangeArrowheads="1"/>
          </p:cNvSpPr>
          <p:nvPr/>
        </p:nvSpPr>
        <p:spPr bwMode="auto">
          <a:xfrm>
            <a:off x="714348" y="1142984"/>
            <a:ext cx="7786742" cy="2739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ru-RU" sz="3200" dirty="0"/>
              <a:t> </a:t>
            </a:r>
            <a:r>
              <a:rPr lang="ru-RU" sz="2800" dirty="0" smtClean="0"/>
              <a:t>Вейвлетное преобразование изображения</a:t>
            </a:r>
          </a:p>
          <a:p>
            <a:pPr>
              <a:buFont typeface="Wingdings" pitchFamily="2" charset="2"/>
              <a:buChar char="Ø"/>
            </a:pPr>
            <a:r>
              <a:rPr lang="ru-RU" sz="2800" dirty="0" smtClean="0"/>
              <a:t> Предсказание низкочастотной области</a:t>
            </a:r>
            <a:r>
              <a:rPr lang="ru-RU" sz="2800" dirty="0"/>
              <a:t> </a:t>
            </a:r>
            <a:endParaRPr lang="ru-RU" sz="2800" dirty="0"/>
          </a:p>
          <a:p>
            <a:pPr>
              <a:buFont typeface="Wingdings" pitchFamily="2" charset="2"/>
              <a:buChar char="Ø"/>
            </a:pPr>
            <a:r>
              <a:rPr lang="ru-RU" sz="2800" dirty="0" smtClean="0"/>
              <a:t> Кодирование зон и параметров модели предсказания</a:t>
            </a:r>
          </a:p>
          <a:p>
            <a:pPr>
              <a:buFont typeface="Wingdings" pitchFamily="2" charset="2"/>
              <a:buChar char="Ø"/>
            </a:pPr>
            <a:r>
              <a:rPr lang="ru-RU" sz="2800" dirty="0"/>
              <a:t> </a:t>
            </a:r>
            <a:r>
              <a:rPr lang="ru-RU" sz="2800" dirty="0" smtClean="0"/>
              <a:t>Контекстно-зависимое арифметическое кодирование </a:t>
            </a:r>
            <a:r>
              <a:rPr lang="ru-RU" sz="2800" dirty="0" smtClean="0"/>
              <a:t>всех областей.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857232"/>
          </a:xfrm>
        </p:spPr>
        <p:txBody>
          <a:bodyPr>
            <a:normAutofit/>
          </a:bodyPr>
          <a:lstStyle/>
          <a:p>
            <a:r>
              <a:rPr lang="ru-RU" sz="3600" dirty="0" smtClean="0"/>
              <a:t>Сравнение с </a:t>
            </a:r>
            <a:r>
              <a:rPr lang="en-US" sz="3600" dirty="0" smtClean="0"/>
              <a:t>JPEG2000</a:t>
            </a:r>
            <a:endParaRPr lang="ru-RU" sz="36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42844" y="857232"/>
          <a:ext cx="8786874" cy="4090511"/>
        </p:xfrm>
        <a:graphic>
          <a:graphicData uri="http://schemas.openxmlformats.org/drawingml/2006/table">
            <a:tbl>
              <a:tblPr/>
              <a:tblGrid>
                <a:gridCol w="1409577"/>
                <a:gridCol w="1409577"/>
                <a:gridCol w="1348292"/>
                <a:gridCol w="3068126"/>
                <a:gridCol w="1551302"/>
              </a:tblGrid>
              <a:tr h="842868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Изображение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Несжатый размер (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byte)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JPEG2K (byte)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Разработанный алгоритм (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byte)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Коэффициент сжатия относительно 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JPEG2K 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4.1.04.tiff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65934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32167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32590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1,30%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4.1.05.tiff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65934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32916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33915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2,95%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4.1.06.tiff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65934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42865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41859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-2,40%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4.1.07.tiff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65934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20574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19558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-5,19%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4.1.08.tiff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65934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24070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23573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-2,11%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4.2.01.tiff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262734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123564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123177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-0,31%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4.2.02.tiff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262734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138454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138737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0,20%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4.2.03.tiff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262734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200247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200839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0,29%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4.2.04.tiff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262734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141147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140719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-0,30%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4.2.05.tiff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262734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130880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128819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-1,60%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4.2.06.tiff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262734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168905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165862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-1,83%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4.2.07.tiff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262734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151546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150814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-0,49%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857232"/>
          </a:xfrm>
        </p:spPr>
        <p:txBody>
          <a:bodyPr>
            <a:normAutofit/>
          </a:bodyPr>
          <a:lstStyle/>
          <a:p>
            <a:r>
              <a:rPr lang="ru-RU" sz="3600" dirty="0" smtClean="0"/>
              <a:t>Сравнение с </a:t>
            </a:r>
            <a:r>
              <a:rPr lang="en-US" sz="3600" dirty="0" smtClean="0"/>
              <a:t>JPEG2000</a:t>
            </a:r>
            <a:endParaRPr lang="ru-RU" sz="36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142844" y="928670"/>
          <a:ext cx="8786873" cy="5623479"/>
        </p:xfrm>
        <a:graphic>
          <a:graphicData uri="http://schemas.openxmlformats.org/drawingml/2006/table">
            <a:tbl>
              <a:tblPr/>
              <a:tblGrid>
                <a:gridCol w="1409577"/>
                <a:gridCol w="1409577"/>
                <a:gridCol w="1348290"/>
                <a:gridCol w="3068128"/>
                <a:gridCol w="1551301"/>
              </a:tblGrid>
              <a:tr h="429273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Изображение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Несжатый размер (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byte)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JPEG2K (byte)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Разработанный алгоритм (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byte)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Коэффициент сжатия относительно 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JPEG2K 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958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5.1.09.tiff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65934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43064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41447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-3,90%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958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5.1.10.tiff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65934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48756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47723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-2,16%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958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5.1.11.tiff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65934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28051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27797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-0,91%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958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5.1.12.tiff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65934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30801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31675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2,76%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958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5.1.13.tiff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65934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18441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15162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-21,63%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958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5.1.14.tiff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65934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43192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43448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0,59%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958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5.2.09.tiff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262734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170201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168864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-0,79%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958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5.2.10.tiff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262734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188116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186572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-0,83%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958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5.3.01.tiff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1049934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632143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623368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-1,41%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958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5.3.02.tiff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1049934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717829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703073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-2,10%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958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7.1.01.tiff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262734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155414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149521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-3,94%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958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7.1.02.tiff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262734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122209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115630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-5,69%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958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7.1.03.tiff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262734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162433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157687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-3,01%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958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7.1.07.tiff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262734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175913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169619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-3,71%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958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7.1.09.tiff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262734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169747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164423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-3,24%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958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elaine.512.tiff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262734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162084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159646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-1,53%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958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gray21.512.tiff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262734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2194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1515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-44,82%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5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house.tiff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262734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138769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142279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2,47%</a:t>
                      </a:r>
                    </a:p>
                  </a:txBody>
                  <a:tcPr marL="7979" marR="7979" marT="79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560"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79" marR="7979" marT="79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79" marR="7979" marT="79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79" marR="7979" marT="79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Среднее (с 5.1.13.tiff и gray21.512.tiff)</a:t>
                      </a:r>
                    </a:p>
                  </a:txBody>
                  <a:tcPr marL="7979" marR="7979" marT="797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36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-3,45%</a:t>
                      </a:r>
                    </a:p>
                  </a:txBody>
                  <a:tcPr marL="7979" marR="7979" marT="797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560"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79" marR="7979" marT="7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79" marR="7979" marT="7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79" marR="7979" marT="79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Среднее (без 5.1.13.tiff и gray21.512.tiff)</a:t>
                      </a:r>
                    </a:p>
                  </a:txBody>
                  <a:tcPr marL="7979" marR="7979" marT="797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-1,32%</a:t>
                      </a:r>
                    </a:p>
                  </a:txBody>
                  <a:tcPr marL="7979" marR="7979" marT="797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7"/>
          <p:cNvSpPr>
            <a:spLocks noChangeArrowheads="1"/>
          </p:cNvSpPr>
          <p:nvPr/>
        </p:nvSpPr>
        <p:spPr bwMode="auto">
          <a:xfrm>
            <a:off x="714348" y="1357298"/>
            <a:ext cx="8001056" cy="390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ru-RU" sz="3200" dirty="0"/>
              <a:t> </a:t>
            </a:r>
            <a:r>
              <a:rPr lang="ru-RU" sz="3200" dirty="0" smtClean="0"/>
              <a:t>Разработан алгоритм, сжимающий изображения без потерь чуть лучше, чем </a:t>
            </a:r>
            <a:r>
              <a:rPr lang="en-US" sz="3200" dirty="0" smtClean="0"/>
              <a:t>JPEG2000</a:t>
            </a:r>
            <a:r>
              <a:rPr lang="ru-RU" sz="3200" dirty="0" smtClean="0"/>
              <a:t/>
            </a:r>
            <a:br>
              <a:rPr lang="ru-RU" sz="3200" dirty="0" smtClean="0"/>
            </a:br>
            <a:endParaRPr lang="ru-RU" sz="3200" dirty="0" smtClean="0"/>
          </a:p>
          <a:p>
            <a:pPr>
              <a:buFont typeface="Wingdings" pitchFamily="2" charset="2"/>
              <a:buChar char="Ø"/>
            </a:pPr>
            <a:r>
              <a:rPr lang="ru-RU" sz="3200" dirty="0" smtClean="0"/>
              <a:t> Предложен нестандартный алгоритм линейного предсказания, рекомендованный для дальнейших исследований</a:t>
            </a:r>
            <a:endParaRPr lang="en-US" sz="2400" dirty="0"/>
          </a:p>
          <a:p>
            <a:pPr lvl="2">
              <a:buFont typeface="Wingdings" pitchFamily="2" charset="2"/>
              <a:buChar char="Ø"/>
            </a:pPr>
            <a:endParaRPr lang="ru-RU" sz="2400" dirty="0"/>
          </a:p>
        </p:txBody>
      </p:sp>
      <p:sp>
        <p:nvSpPr>
          <p:cNvPr id="8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857232"/>
          </a:xfrm>
        </p:spPr>
        <p:txBody>
          <a:bodyPr>
            <a:normAutofit/>
          </a:bodyPr>
          <a:lstStyle/>
          <a:p>
            <a:r>
              <a:rPr lang="ru-RU" sz="3600" dirty="0" smtClean="0"/>
              <a:t>Результат</a:t>
            </a:r>
            <a:endParaRPr lang="ru-RU" sz="36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7"/>
          <p:cNvSpPr>
            <a:spLocks noChangeArrowheads="1"/>
          </p:cNvSpPr>
          <p:nvPr/>
        </p:nvSpPr>
        <p:spPr bwMode="auto">
          <a:xfrm>
            <a:off x="714348" y="1357298"/>
            <a:ext cx="8429652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ru-RU" sz="3200" dirty="0"/>
              <a:t> </a:t>
            </a:r>
            <a:r>
              <a:rPr lang="ru-RU" sz="3200" dirty="0" smtClean="0"/>
              <a:t>XLI научно-методическая конференция</a:t>
            </a:r>
          </a:p>
          <a:p>
            <a:pPr>
              <a:buFont typeface="Wingdings" pitchFamily="2" charset="2"/>
              <a:buChar char="Ø"/>
            </a:pPr>
            <a:r>
              <a:rPr lang="ru-RU" sz="3200" dirty="0"/>
              <a:t> </a:t>
            </a:r>
            <a:r>
              <a:rPr lang="ru-RU" sz="3200" dirty="0" smtClean="0"/>
              <a:t>Статья в Альманахе научных работ</a:t>
            </a:r>
            <a:br>
              <a:rPr lang="ru-RU" sz="3200" dirty="0" smtClean="0"/>
            </a:br>
            <a:endParaRPr lang="ru-RU" sz="3200" dirty="0" smtClean="0"/>
          </a:p>
          <a:p>
            <a:pPr>
              <a:buFont typeface="Wingdings" pitchFamily="2" charset="2"/>
              <a:buChar char="Ø"/>
            </a:pPr>
            <a:r>
              <a:rPr lang="ru-RU" sz="3200" dirty="0" smtClean="0"/>
              <a:t> I Всероссийский конгресс молодых ученых</a:t>
            </a:r>
          </a:p>
          <a:p>
            <a:pPr>
              <a:buFont typeface="Wingdings" pitchFamily="2" charset="2"/>
              <a:buChar char="Ø"/>
            </a:pPr>
            <a:r>
              <a:rPr lang="ru-RU" sz="3200" dirty="0"/>
              <a:t> </a:t>
            </a:r>
            <a:r>
              <a:rPr lang="ru-RU" sz="3200" dirty="0" smtClean="0"/>
              <a:t>Тезисы в сборнике тезисов конгресса</a:t>
            </a:r>
            <a:br>
              <a:rPr lang="ru-RU" sz="3200" dirty="0" smtClean="0"/>
            </a:br>
            <a:endParaRPr lang="ru-RU" sz="3200" dirty="0" smtClean="0"/>
          </a:p>
          <a:p>
            <a:pPr>
              <a:buFont typeface="Wingdings" pitchFamily="2" charset="2"/>
              <a:buChar char="Ø"/>
            </a:pPr>
            <a:r>
              <a:rPr lang="ru-RU" sz="3200" dirty="0"/>
              <a:t> </a:t>
            </a:r>
            <a:r>
              <a:rPr lang="ru-RU" sz="3200" dirty="0" smtClean="0"/>
              <a:t>Планируются ещё публикации по возвращении научного руководителя</a:t>
            </a:r>
          </a:p>
          <a:p>
            <a:pPr lvl="1">
              <a:buFont typeface="Wingdings" pitchFamily="2" charset="2"/>
              <a:buChar char="Ø"/>
            </a:pPr>
            <a:endParaRPr lang="ru-RU" sz="2400" dirty="0"/>
          </a:p>
        </p:txBody>
      </p:sp>
      <p:sp>
        <p:nvSpPr>
          <p:cNvPr id="8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857232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Конференции </a:t>
            </a:r>
            <a:r>
              <a:rPr lang="ru-RU" sz="3600" dirty="0" smtClean="0"/>
              <a:t>и публикации</a:t>
            </a:r>
            <a:endParaRPr lang="ru-RU" sz="36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857232"/>
          </a:xfrm>
        </p:spPr>
        <p:txBody>
          <a:bodyPr>
            <a:normAutofit/>
          </a:bodyPr>
          <a:lstStyle/>
          <a:p>
            <a:r>
              <a:rPr lang="ru-RU" sz="4000" dirty="0" smtClean="0"/>
              <a:t>СПАСИБО ЗА ВНИМАНИЕ!</a:t>
            </a:r>
            <a:endParaRPr lang="ru-RU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2500306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0" dirty="0"/>
              <a:t>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7"/>
          <p:cNvSpPr>
            <a:spLocks noChangeArrowheads="1"/>
          </p:cNvSpPr>
          <p:nvPr/>
        </p:nvSpPr>
        <p:spPr bwMode="auto">
          <a:xfrm>
            <a:off x="714348" y="1357298"/>
            <a:ext cx="7786742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ru-RU" sz="3200" dirty="0"/>
              <a:t> </a:t>
            </a:r>
            <a:r>
              <a:rPr lang="ru-RU" sz="2800" dirty="0"/>
              <a:t>Без потерь</a:t>
            </a:r>
            <a:endParaRPr lang="en-US" sz="2800" dirty="0"/>
          </a:p>
          <a:p>
            <a:pPr lvl="1">
              <a:buFont typeface="Wingdings" pitchFamily="2" charset="2"/>
              <a:buChar char="Ø"/>
            </a:pPr>
            <a:r>
              <a:rPr lang="en-US" sz="2400" dirty="0"/>
              <a:t> PNG, BMP, TGA, TIFF, JPEG-LS</a:t>
            </a:r>
          </a:p>
          <a:p>
            <a:pPr lvl="2">
              <a:buFont typeface="Wingdings" pitchFamily="2" charset="2"/>
              <a:buChar char="Ø"/>
            </a:pPr>
            <a:r>
              <a:rPr lang="en-US" sz="2000" dirty="0"/>
              <a:t> </a:t>
            </a:r>
            <a:r>
              <a:rPr lang="ru-RU" sz="2000" dirty="0"/>
              <a:t>Кодирование длин серий</a:t>
            </a:r>
            <a:endParaRPr lang="en-US" sz="2000" dirty="0"/>
          </a:p>
          <a:p>
            <a:pPr lvl="2">
              <a:buFont typeface="Wingdings" pitchFamily="2" charset="2"/>
              <a:buChar char="Ø"/>
            </a:pPr>
            <a:r>
              <a:rPr lang="en-US" sz="2000" dirty="0"/>
              <a:t> </a:t>
            </a:r>
            <a:r>
              <a:rPr lang="ru-RU" sz="2000" dirty="0"/>
              <a:t>Адаптивные словари</a:t>
            </a:r>
            <a:endParaRPr lang="en-US" sz="2000" dirty="0"/>
          </a:p>
          <a:p>
            <a:pPr lvl="2">
              <a:buFont typeface="Wingdings" pitchFamily="2" charset="2"/>
              <a:buChar char="Ø"/>
            </a:pPr>
            <a:r>
              <a:rPr lang="en-US" sz="2000" dirty="0"/>
              <a:t> </a:t>
            </a:r>
            <a:r>
              <a:rPr lang="ru-RU" sz="2000" u="sng" dirty="0">
                <a:solidFill>
                  <a:srgbClr val="FF0000"/>
                </a:solidFill>
              </a:rPr>
              <a:t>Энтропийное кодирование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</a:p>
          <a:p>
            <a:pPr lvl="2">
              <a:buFont typeface="Wingdings" pitchFamily="2" charset="2"/>
              <a:buChar char="Ø"/>
            </a:pPr>
            <a:r>
              <a:rPr lang="ru-RU" sz="2000" dirty="0"/>
              <a:t> </a:t>
            </a:r>
            <a:r>
              <a:rPr lang="ru-RU" sz="2000" u="sng" dirty="0" smtClean="0">
                <a:solidFill>
                  <a:srgbClr val="FF0000"/>
                </a:solidFill>
              </a:rPr>
              <a:t>Линейное </a:t>
            </a:r>
            <a:r>
              <a:rPr lang="ru-RU" sz="2000" u="sng" dirty="0">
                <a:solidFill>
                  <a:srgbClr val="FF0000"/>
                </a:solidFill>
              </a:rPr>
              <a:t>предсказание</a:t>
            </a:r>
          </a:p>
          <a:p>
            <a:pPr lvl="2">
              <a:buFont typeface="Wingdings" pitchFamily="2" charset="2"/>
              <a:buChar char="Ø"/>
            </a:pPr>
            <a:r>
              <a:rPr lang="ru-RU" sz="2000" dirty="0"/>
              <a:t> …</a:t>
            </a:r>
          </a:p>
          <a:p>
            <a:pPr>
              <a:buFont typeface="Wingdings" pitchFamily="2" charset="2"/>
              <a:buChar char="Ø"/>
            </a:pPr>
            <a:r>
              <a:rPr lang="ru-RU" sz="2800" dirty="0"/>
              <a:t> С потерями</a:t>
            </a:r>
          </a:p>
          <a:p>
            <a:pPr lvl="1">
              <a:buFont typeface="Wingdings" pitchFamily="2" charset="2"/>
              <a:buChar char="Ø"/>
            </a:pPr>
            <a:r>
              <a:rPr lang="ru-RU" sz="2400" dirty="0"/>
              <a:t> </a:t>
            </a:r>
            <a:r>
              <a:rPr lang="en-US" sz="2400" dirty="0"/>
              <a:t>JPEG, JPEG2K, Fractal, WebP</a:t>
            </a:r>
          </a:p>
          <a:p>
            <a:pPr lvl="2">
              <a:buFont typeface="Wingdings" pitchFamily="2" charset="2"/>
              <a:buChar char="Ø"/>
            </a:pPr>
            <a:r>
              <a:rPr lang="ru-RU" sz="2000" dirty="0"/>
              <a:t> Методы из первой группы</a:t>
            </a:r>
          </a:p>
          <a:p>
            <a:pPr lvl="2">
              <a:buFont typeface="Wingdings" pitchFamily="2" charset="2"/>
              <a:buChar char="Ø"/>
            </a:pPr>
            <a:r>
              <a:rPr lang="en-US" sz="2000" dirty="0"/>
              <a:t> </a:t>
            </a:r>
            <a:r>
              <a:rPr lang="ru-RU" sz="2000" dirty="0"/>
              <a:t>Преобразования</a:t>
            </a:r>
            <a:r>
              <a:rPr lang="en-US" sz="2000" dirty="0"/>
              <a:t> (DCT, </a:t>
            </a:r>
            <a:r>
              <a:rPr lang="en-US" sz="2000" u="sng" dirty="0">
                <a:solidFill>
                  <a:srgbClr val="FF0000"/>
                </a:solidFill>
              </a:rPr>
              <a:t>DWT</a:t>
            </a:r>
            <a:r>
              <a:rPr lang="en-US" sz="2000" dirty="0"/>
              <a:t>)</a:t>
            </a:r>
          </a:p>
          <a:p>
            <a:pPr lvl="2">
              <a:buFont typeface="Wingdings" pitchFamily="2" charset="2"/>
              <a:buChar char="Ø"/>
            </a:pPr>
            <a:r>
              <a:rPr lang="en-US" sz="2000" dirty="0"/>
              <a:t> </a:t>
            </a:r>
            <a:r>
              <a:rPr lang="ru-RU" sz="2000" dirty="0"/>
              <a:t>Квантование</a:t>
            </a:r>
            <a:endParaRPr lang="en-US" sz="2000" dirty="0"/>
          </a:p>
          <a:p>
            <a:pPr lvl="2">
              <a:buFont typeface="Wingdings" pitchFamily="2" charset="2"/>
              <a:buChar char="Ø"/>
            </a:pPr>
            <a:r>
              <a:rPr lang="en-US" sz="2000" dirty="0"/>
              <a:t> …</a:t>
            </a:r>
            <a:endParaRPr lang="en-US" sz="2400" dirty="0"/>
          </a:p>
          <a:p>
            <a:pPr lvl="2">
              <a:buFont typeface="Wingdings" pitchFamily="2" charset="2"/>
              <a:buChar char="Ø"/>
            </a:pPr>
            <a:endParaRPr lang="ru-RU" sz="2400" dirty="0"/>
          </a:p>
        </p:txBody>
      </p:sp>
      <p:sp>
        <p:nvSpPr>
          <p:cNvPr id="8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857232"/>
          </a:xfrm>
        </p:spPr>
        <p:txBody>
          <a:bodyPr>
            <a:normAutofit/>
          </a:bodyPr>
          <a:lstStyle/>
          <a:p>
            <a:r>
              <a:rPr lang="ru-RU" sz="3600" dirty="0" smtClean="0"/>
              <a:t>Сжатие изображений</a:t>
            </a:r>
            <a:endParaRPr lang="ru-RU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7"/>
          <p:cNvSpPr>
            <a:spLocks noChangeArrowheads="1"/>
          </p:cNvSpPr>
          <p:nvPr/>
        </p:nvSpPr>
        <p:spPr bwMode="auto">
          <a:xfrm>
            <a:off x="714348" y="1357298"/>
            <a:ext cx="7786742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ru-RU" sz="3200" dirty="0"/>
              <a:t> </a:t>
            </a:r>
            <a:r>
              <a:rPr lang="ru-RU" sz="2800" dirty="0" smtClean="0"/>
              <a:t>энтропийное кодирование - </a:t>
            </a:r>
            <a:r>
              <a:rPr lang="ru-RU" sz="2800" dirty="0" smtClean="0"/>
              <a:t>замена </a:t>
            </a:r>
            <a:r>
              <a:rPr lang="ru-RU" sz="2800" dirty="0"/>
              <a:t>часто встречающихся данных короткими кодовыми словами, а редких — длинными </a:t>
            </a:r>
            <a:br>
              <a:rPr lang="ru-RU" sz="2800" dirty="0"/>
            </a:br>
            <a:endParaRPr lang="ru-RU" sz="2800" dirty="0" smtClean="0"/>
          </a:p>
          <a:p>
            <a:pPr>
              <a:buFont typeface="Wingdings" pitchFamily="2" charset="2"/>
              <a:buChar char="Ø"/>
            </a:pPr>
            <a:r>
              <a:rPr lang="ru-RU" sz="2800" dirty="0"/>
              <a:t> </a:t>
            </a:r>
            <a:r>
              <a:rPr lang="ru-RU" sz="2800" dirty="0"/>
              <a:t> </a:t>
            </a:r>
            <a:r>
              <a:rPr lang="ru-RU" sz="2800" dirty="0" smtClean="0"/>
              <a:t>высокая </a:t>
            </a:r>
            <a:r>
              <a:rPr lang="ru-RU" sz="2800" dirty="0"/>
              <a:t>эффективность для дробных неравномерных интервалов распределения </a:t>
            </a:r>
            <a:r>
              <a:rPr lang="ru-RU" sz="2800" dirty="0" smtClean="0"/>
              <a:t>вероятностей</a:t>
            </a:r>
            <a:br>
              <a:rPr lang="ru-RU" sz="2800" dirty="0" smtClean="0"/>
            </a:br>
            <a:endParaRPr lang="ru-RU" sz="2800" dirty="0" smtClean="0"/>
          </a:p>
          <a:p>
            <a:pPr>
              <a:buFont typeface="Wingdings" pitchFamily="2" charset="2"/>
              <a:buChar char="Ø"/>
            </a:pPr>
            <a:r>
              <a:rPr lang="ru-RU" sz="2800" dirty="0"/>
              <a:t> </a:t>
            </a:r>
            <a:r>
              <a:rPr lang="ru-RU" sz="2800" dirty="0" smtClean="0"/>
              <a:t>в случае равномерного распределения может занимать на один бит больше чем </a:t>
            </a:r>
            <a:r>
              <a:rPr lang="ru-RU" sz="2800" dirty="0"/>
              <a:t>п</a:t>
            </a:r>
            <a:r>
              <a:rPr lang="ru-RU" sz="2800" dirty="0" smtClean="0"/>
              <a:t>рефиксный код Хаффмана</a:t>
            </a:r>
            <a:endParaRPr lang="en-US" sz="2800" dirty="0"/>
          </a:p>
          <a:p>
            <a:pPr lvl="2">
              <a:buFont typeface="Wingdings" pitchFamily="2" charset="2"/>
              <a:buChar char="Ø"/>
            </a:pPr>
            <a:endParaRPr lang="ru-RU" sz="2400" dirty="0"/>
          </a:p>
        </p:txBody>
      </p:sp>
      <p:sp>
        <p:nvSpPr>
          <p:cNvPr id="8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857232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Арифметическое кодирование</a:t>
            </a:r>
            <a:endParaRPr lang="ru-RU" sz="3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7"/>
          <p:cNvSpPr>
            <a:spLocks noChangeArrowheads="1"/>
          </p:cNvSpPr>
          <p:nvPr/>
        </p:nvSpPr>
        <p:spPr bwMode="auto">
          <a:xfrm>
            <a:off x="714348" y="1357298"/>
            <a:ext cx="7786742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ru-RU" sz="3200" dirty="0" smtClean="0"/>
              <a:t> адаптивная модель арифметического кодера – распределение вероятностей меняется по ходу работы кодера</a:t>
            </a:r>
            <a:br>
              <a:rPr lang="ru-RU" sz="3200" dirty="0" smtClean="0"/>
            </a:br>
            <a:endParaRPr lang="ru-RU" sz="3200" dirty="0" smtClean="0"/>
          </a:p>
          <a:p>
            <a:pPr>
              <a:buFont typeface="Wingdings" pitchFamily="2" charset="2"/>
              <a:buChar char="Ø"/>
            </a:pPr>
            <a:r>
              <a:rPr lang="ru-RU" sz="3200" dirty="0" smtClean="0"/>
              <a:t> адаптация алгоритма в зависимости от входного изображения – специальный алгоритм линейного предсказания</a:t>
            </a:r>
            <a:endParaRPr lang="ru-RU" sz="3200" dirty="0" smtClean="0"/>
          </a:p>
          <a:p>
            <a:pPr>
              <a:buFont typeface="Wingdings" pitchFamily="2" charset="2"/>
              <a:buChar char="Ø"/>
            </a:pPr>
            <a:endParaRPr lang="ru-RU" sz="3200" dirty="0" smtClean="0"/>
          </a:p>
          <a:p>
            <a:pPr>
              <a:buFont typeface="Wingdings" pitchFamily="2" charset="2"/>
              <a:buChar char="Ø"/>
            </a:pPr>
            <a:endParaRPr lang="ru-RU" sz="3200" dirty="0" smtClean="0"/>
          </a:p>
          <a:p>
            <a:pPr>
              <a:buFont typeface="Wingdings" pitchFamily="2" charset="2"/>
              <a:buChar char="Ø"/>
            </a:pPr>
            <a:endParaRPr lang="ru-RU" sz="2400" dirty="0"/>
          </a:p>
        </p:txBody>
      </p:sp>
      <p:sp>
        <p:nvSpPr>
          <p:cNvPr id="8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857232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Адаптивность</a:t>
            </a:r>
            <a:endParaRPr lang="ru-RU" sz="3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857232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Вейвлетное преобразование</a:t>
            </a:r>
            <a:endParaRPr lang="ru-RU" sz="3600" dirty="0"/>
          </a:p>
        </p:txBody>
      </p:sp>
      <p:pic>
        <p:nvPicPr>
          <p:cNvPr id="4" name="Рисунок 3" descr="E:\Dropbox\Dropbox\Учёба\Magistr Work\Presentation\Jpeg2000_2-level_wavelet_transform-lichtenstein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0720" y="988828"/>
            <a:ext cx="4882560" cy="4880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857232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Вейвлетное преобразование</a:t>
            </a:r>
            <a:endParaRPr lang="ru-RU" sz="3600" dirty="0"/>
          </a:p>
        </p:txBody>
      </p:sp>
      <p:sp>
        <p:nvSpPr>
          <p:cNvPr id="6" name="Прямоугольник 7"/>
          <p:cNvSpPr>
            <a:spLocks noChangeArrowheads="1"/>
          </p:cNvSpPr>
          <p:nvPr/>
        </p:nvSpPr>
        <p:spPr bwMode="auto">
          <a:xfrm>
            <a:off x="357158" y="1428737"/>
            <a:ext cx="8501062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ru-RU" sz="2800" dirty="0"/>
              <a:t> </a:t>
            </a:r>
            <a:r>
              <a:rPr lang="ru-RU" sz="2800" dirty="0" smtClean="0"/>
              <a:t>Низкочастотная область похожа на оригинал</a:t>
            </a:r>
          </a:p>
          <a:p>
            <a:pPr lvl="1">
              <a:buFont typeface="Wingdings" pitchFamily="2" charset="2"/>
              <a:buChar char="Ø"/>
            </a:pPr>
            <a:r>
              <a:rPr lang="ru-RU" sz="2800" dirty="0" smtClean="0"/>
              <a:t> линейное предсказание?</a:t>
            </a:r>
            <a:r>
              <a:rPr lang="ru-RU" sz="2800" dirty="0" smtClean="0"/>
              <a:t/>
            </a:r>
            <a:br>
              <a:rPr lang="ru-RU" sz="2800" dirty="0" smtClean="0"/>
            </a:br>
            <a:endParaRPr lang="ru-RU" sz="2800" dirty="0" smtClean="0"/>
          </a:p>
          <a:p>
            <a:pPr>
              <a:buFont typeface="Wingdings" pitchFamily="2" charset="2"/>
              <a:buChar char="Ø"/>
            </a:pPr>
            <a:r>
              <a:rPr lang="ru-RU" sz="2800" dirty="0" smtClean="0"/>
              <a:t> Картинки </a:t>
            </a:r>
            <a:r>
              <a:rPr lang="ru-RU" sz="2800" dirty="0"/>
              <a:t>для </a:t>
            </a:r>
            <a:r>
              <a:rPr lang="ru-RU" sz="2800" dirty="0" smtClean="0"/>
              <a:t>высоких частот очень похожи между собой:</a:t>
            </a:r>
          </a:p>
          <a:p>
            <a:pPr lvl="1">
              <a:buFont typeface="Wingdings" pitchFamily="2" charset="2"/>
              <a:buChar char="Ø"/>
            </a:pPr>
            <a:r>
              <a:rPr lang="ru-RU" sz="2800" dirty="0"/>
              <a:t> </a:t>
            </a:r>
            <a:r>
              <a:rPr lang="ru-RU" sz="2800" dirty="0" smtClean="0"/>
              <a:t>большое </a:t>
            </a:r>
            <a:r>
              <a:rPr lang="ru-RU" sz="2800" dirty="0"/>
              <a:t>количество «тёмных пятен»</a:t>
            </a:r>
          </a:p>
          <a:p>
            <a:pPr lvl="1">
              <a:buFont typeface="Wingdings" pitchFamily="2" charset="2"/>
              <a:buChar char="Ø"/>
            </a:pPr>
            <a:r>
              <a:rPr lang="ru-RU" sz="2800" dirty="0"/>
              <a:t> всплески </a:t>
            </a:r>
            <a:r>
              <a:rPr lang="ru-RU" sz="2800" dirty="0" smtClean="0"/>
              <a:t>на тех участках, где у оригинального изображения были резкие перепады яркости </a:t>
            </a:r>
            <a:br>
              <a:rPr lang="ru-RU" sz="2800" dirty="0" smtClean="0"/>
            </a:br>
            <a:endParaRPr lang="ru-RU" sz="2800" dirty="0" smtClean="0"/>
          </a:p>
          <a:p>
            <a:pPr>
              <a:buFont typeface="Wingdings" pitchFamily="2" charset="2"/>
              <a:buChar char="Ø"/>
            </a:pPr>
            <a:r>
              <a:rPr lang="ru-RU" sz="2800" dirty="0"/>
              <a:t> </a:t>
            </a:r>
            <a:r>
              <a:rPr lang="ru-RU" sz="2800" dirty="0" smtClean="0"/>
              <a:t>При сжатии с потерями квантование высоких частот значительно увеличивает степень сжатия при незначительных потерях в качестве.</a:t>
            </a:r>
            <a:endParaRPr lang="en-US" sz="2800" dirty="0"/>
          </a:p>
          <a:p>
            <a:pPr lvl="1"/>
            <a:endParaRPr lang="ru-RU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857232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Линейное предсказание</a:t>
            </a:r>
            <a:endParaRPr lang="ru-RU" sz="36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2357422" y="1428736"/>
          <a:ext cx="3929091" cy="1214446"/>
        </p:xfrm>
        <a:graphic>
          <a:graphicData uri="http://schemas.openxmlformats.org/drawingml/2006/table">
            <a:tbl>
              <a:tblPr bandRow="1" bandCol="1">
                <a:tableStyleId>{69CF1AB2-1976-4502-BF36-3FF5EA218861}</a:tableStyleId>
              </a:tblPr>
              <a:tblGrid>
                <a:gridCol w="1309697"/>
                <a:gridCol w="1309697"/>
                <a:gridCol w="1309697"/>
              </a:tblGrid>
              <a:tr h="607223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ru-RU" b="0" dirty="0"/>
                    </a:p>
                  </a:txBody>
                  <a:tcPr/>
                </a:tc>
              </a:tr>
              <a:tr h="607223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X</a:t>
                      </a:r>
                      <a:endParaRPr lang="ru-RU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Прямоугольник 7"/>
          <p:cNvSpPr>
            <a:spLocks noChangeArrowheads="1"/>
          </p:cNvSpPr>
          <p:nvPr/>
        </p:nvSpPr>
        <p:spPr bwMode="auto">
          <a:xfrm>
            <a:off x="2357422" y="3000372"/>
            <a:ext cx="714376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dirty="0"/>
              <a:t>X = c</a:t>
            </a:r>
            <a:r>
              <a:rPr lang="en-US" sz="3200" baseline="-25000" dirty="0"/>
              <a:t>1</a:t>
            </a:r>
            <a:r>
              <a:rPr lang="en-US" sz="3200" dirty="0"/>
              <a:t> * A + c</a:t>
            </a:r>
            <a:r>
              <a:rPr lang="en-US" sz="3200" baseline="-25000" dirty="0"/>
              <a:t>2</a:t>
            </a:r>
            <a:r>
              <a:rPr lang="en-US" sz="3200" dirty="0"/>
              <a:t> * B + c</a:t>
            </a:r>
            <a:r>
              <a:rPr lang="en-US" sz="3200" baseline="-25000" dirty="0"/>
              <a:t>3</a:t>
            </a:r>
            <a:r>
              <a:rPr lang="en-US" sz="3200" dirty="0"/>
              <a:t> * C + c</a:t>
            </a:r>
            <a:r>
              <a:rPr lang="en-US" sz="3200" baseline="-25000" dirty="0"/>
              <a:t>4</a:t>
            </a:r>
            <a:r>
              <a:rPr lang="en-US" sz="3200" dirty="0"/>
              <a:t> * D</a:t>
            </a:r>
            <a:endParaRPr lang="en-US" dirty="0"/>
          </a:p>
        </p:txBody>
      </p:sp>
      <p:sp>
        <p:nvSpPr>
          <p:cNvPr id="7" name="Прямоугольник 7"/>
          <p:cNvSpPr>
            <a:spLocks noChangeArrowheads="1"/>
          </p:cNvSpPr>
          <p:nvPr/>
        </p:nvSpPr>
        <p:spPr bwMode="auto">
          <a:xfrm>
            <a:off x="2357422" y="3786190"/>
            <a:ext cx="714376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3200" dirty="0" smtClean="0"/>
              <a:t>Как найти оптимальные </a:t>
            </a:r>
            <a:r>
              <a:rPr lang="en-US" sz="3200" dirty="0" smtClean="0"/>
              <a:t>c?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857232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Линейное предсказание</a:t>
            </a:r>
            <a:endParaRPr lang="ru-RU" sz="3600" dirty="0"/>
          </a:p>
        </p:txBody>
      </p:sp>
      <p:sp>
        <p:nvSpPr>
          <p:cNvPr id="3" name="Прямоугольник 7"/>
          <p:cNvSpPr>
            <a:spLocks noChangeArrowheads="1"/>
          </p:cNvSpPr>
          <p:nvPr/>
        </p:nvSpPr>
        <p:spPr bwMode="auto">
          <a:xfrm>
            <a:off x="357158" y="1071546"/>
            <a:ext cx="8501062" cy="6494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ru-RU" sz="2800" dirty="0"/>
              <a:t> </a:t>
            </a:r>
            <a:r>
              <a:rPr lang="ru-RU" sz="2800" dirty="0" smtClean="0"/>
              <a:t>Разбиваем </a:t>
            </a:r>
            <a:r>
              <a:rPr lang="ru-RU" sz="2800" dirty="0" smtClean="0"/>
              <a:t>область на активную и пассивную зону по дисперсии</a:t>
            </a:r>
          </a:p>
          <a:p>
            <a:pPr>
              <a:buFont typeface="Wingdings" pitchFamily="2" charset="2"/>
              <a:buChar char="Ø"/>
            </a:pPr>
            <a:r>
              <a:rPr lang="ru-RU" sz="2800" dirty="0" smtClean="0"/>
              <a:t> На каждой зоне выполняем оптимизацию фильтров методом наименьших квадратов</a:t>
            </a:r>
          </a:p>
          <a:p>
            <a:pPr lvl="1">
              <a:buFont typeface="Wingdings" pitchFamily="2" charset="2"/>
              <a:buChar char="Ø"/>
            </a:pPr>
            <a:r>
              <a:rPr lang="en-US" sz="2800" dirty="0" smtClean="0"/>
              <a:t> Ax = b (</a:t>
            </a:r>
            <a:r>
              <a:rPr lang="ru-RU" sz="2800" dirty="0" smtClean="0"/>
              <a:t>ранг больше числа неизвестных</a:t>
            </a:r>
            <a:r>
              <a:rPr lang="en-US" sz="2800" dirty="0" smtClean="0"/>
              <a:t>)</a:t>
            </a:r>
            <a:endParaRPr lang="ru-RU" sz="2800" dirty="0" smtClean="0"/>
          </a:p>
          <a:p>
            <a:pPr lvl="1">
              <a:buFont typeface="Wingdings" pitchFamily="2" charset="2"/>
              <a:buChar char="Ø"/>
            </a:pPr>
            <a:r>
              <a:rPr lang="ru-RU" sz="2800" dirty="0" smtClean="0"/>
              <a:t> Эту </a:t>
            </a:r>
            <a:r>
              <a:rPr lang="ru-RU" sz="2800" dirty="0"/>
              <a:t>систему можно "решить" только в смысле выбора такого вектора, чтобы минимизировать "расстояние" между векторами  </a:t>
            </a:r>
            <a:r>
              <a:rPr lang="ru-RU" sz="2800" dirty="0" smtClean="0"/>
              <a:t>А</a:t>
            </a:r>
            <a:r>
              <a:rPr lang="en-US" sz="2800" dirty="0" smtClean="0"/>
              <a:t>x</a:t>
            </a:r>
            <a:r>
              <a:rPr lang="ru-RU" sz="2800" dirty="0" smtClean="0"/>
              <a:t> и </a:t>
            </a:r>
            <a:r>
              <a:rPr lang="en-US" sz="2800" dirty="0" smtClean="0"/>
              <a:t>b</a:t>
            </a:r>
            <a:r>
              <a:rPr lang="ru-RU" sz="2800" dirty="0" smtClean="0"/>
              <a:t>.</a:t>
            </a:r>
            <a:endParaRPr lang="en-US" sz="2800" dirty="0" smtClean="0"/>
          </a:p>
          <a:p>
            <a:pPr lvl="1">
              <a:buFont typeface="Wingdings" pitchFamily="2" charset="2"/>
              <a:buChar char="Ø"/>
            </a:pPr>
            <a:r>
              <a:rPr lang="en-US" sz="2800" dirty="0"/>
              <a:t> </a:t>
            </a:r>
            <a:r>
              <a:rPr lang="ru-RU" sz="2800" dirty="0" smtClean="0"/>
              <a:t>Решение этой задачи:</a:t>
            </a:r>
          </a:p>
          <a:p>
            <a:pPr>
              <a:buFont typeface="Wingdings" pitchFamily="2" charset="2"/>
              <a:buChar char="Ø"/>
            </a:pPr>
            <a:r>
              <a:rPr lang="ru-RU" sz="2800" dirty="0"/>
              <a:t> </a:t>
            </a:r>
            <a:r>
              <a:rPr lang="ru-RU" sz="2800" dirty="0" smtClean="0"/>
              <a:t>Делаем на каждой из зон предсказание по индивидуальной модели предсказания</a:t>
            </a:r>
            <a:endParaRPr lang="ru-RU" sz="2800" dirty="0" smtClean="0"/>
          </a:p>
          <a:p>
            <a:pPr lvl="1"/>
            <a:endParaRPr lang="ru-RU" sz="2800" dirty="0" smtClean="0"/>
          </a:p>
          <a:p>
            <a:r>
              <a:rPr lang="ru-RU" sz="2800" dirty="0" smtClean="0"/>
              <a:t> </a:t>
            </a:r>
          </a:p>
          <a:p>
            <a:r>
              <a:rPr lang="ru-RU" sz="2800" dirty="0" smtClean="0"/>
              <a:t/>
            </a:r>
            <a:br>
              <a:rPr lang="ru-RU" sz="2800" dirty="0" smtClean="0"/>
            </a:br>
            <a:endParaRPr lang="ru-RU" sz="2400" dirty="0"/>
          </a:p>
        </p:txBody>
      </p:sp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2540" name="Picture 1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29190" y="4500570"/>
            <a:ext cx="3143272" cy="59084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857232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Линейное предсказание (оригинал)</a:t>
            </a:r>
            <a:endParaRPr lang="ru-RU" sz="3600" dirty="0"/>
          </a:p>
        </p:txBody>
      </p:sp>
      <p:pic>
        <p:nvPicPr>
          <p:cNvPr id="3" name="Рисунок 2" descr="E:\Dropbox\Dropbox\Учёба\Magistr Work\Пояснительная записка\Изображения\Castle512.ti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1214422"/>
            <a:ext cx="5339759" cy="3997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</TotalTime>
  <Words>588</Words>
  <Application>Microsoft Office PowerPoint</Application>
  <PresentationFormat>Экран (4:3)</PresentationFormat>
  <Paragraphs>246</Paragraphs>
  <Slides>19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Тема Office</vt:lpstr>
      <vt:lpstr>Адаптивное арифметическое кодирование коэффициентов вейвлетного преобразования</vt:lpstr>
      <vt:lpstr>Сжатие изображений</vt:lpstr>
      <vt:lpstr>Арифметическое кодирование</vt:lpstr>
      <vt:lpstr>Адаптивность</vt:lpstr>
      <vt:lpstr>Вейвлетное преобразование</vt:lpstr>
      <vt:lpstr>Вейвлетное преобразование</vt:lpstr>
      <vt:lpstr>Линейное предсказание</vt:lpstr>
      <vt:lpstr>Линейное предсказание</vt:lpstr>
      <vt:lpstr>Линейное предсказание (оригинал)</vt:lpstr>
      <vt:lpstr>Линейное предсказание (зоны)</vt:lpstr>
      <vt:lpstr>Линейное предсказание (разность)</vt:lpstr>
      <vt:lpstr>Линейное предсказание (результат)</vt:lpstr>
      <vt:lpstr>Линейное предсказание (результат)</vt:lpstr>
      <vt:lpstr>Общий алгоритм</vt:lpstr>
      <vt:lpstr>Сравнение с JPEG2000</vt:lpstr>
      <vt:lpstr>Сравнение с JPEG2000</vt:lpstr>
      <vt:lpstr>Результат</vt:lpstr>
      <vt:lpstr>Конференции и публикации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BOSS</dc:creator>
  <cp:lastModifiedBy>BOSS</cp:lastModifiedBy>
  <cp:revision>21</cp:revision>
  <dcterms:created xsi:type="dcterms:W3CDTF">2012-06-05T09:06:11Z</dcterms:created>
  <dcterms:modified xsi:type="dcterms:W3CDTF">2012-06-05T12:29:39Z</dcterms:modified>
</cp:coreProperties>
</file>