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tiff" ContentType="image/tif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59" r:id="rId7"/>
    <p:sldId id="261" r:id="rId8"/>
    <p:sldId id="262" r:id="rId9"/>
    <p:sldId id="307" r:id="rId10"/>
    <p:sldId id="263" r:id="rId11"/>
    <p:sldId id="264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5A57-7471-46F8-86B7-5B2A3C13808E}" type="datetimeFigureOut">
              <a:rPr lang="ru-RU" smtClean="0"/>
              <a:pPr/>
              <a:t>06.11.2015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DCFE-B6C1-47D0-B90D-E0ED6AB41A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FFDD4-B46C-45AB-B55B-6E78E5313E2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1EE5E-AD04-40E3-8278-BF8642D05C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FC8C0-E94A-440B-89C4-88BCEFCDE33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EB7516-3B71-4662-A00D-BDE12D620726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464507-3843-47F2-B74E-1412E63568B6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7C0746-DBD8-4CBF-98F5-906411C6F8D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822A3-89A4-4DEE-AB0A-1E1295FEC4C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E4F4A-4E29-4C5B-A25F-610280149BF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C3D7C-8F01-473D-9800-099670C1642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BB4ED9-2907-415C-A95C-6181F659728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84B6E9-49EE-4214-B94D-A0153D03C2D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85DC52-3062-48F6-AC90-7049FC29A3D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D9BFE-956F-42F4-8D91-BA4B9E72A23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C7B5B2-0959-49C8-8D55-867D3545E31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5048250"/>
            <a:ext cx="7315200" cy="88106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5048250"/>
            <a:ext cx="228600" cy="8810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903288" y="1785938"/>
            <a:ext cx="5143500" cy="571500"/>
            <a:chOff x="832162" y="1785926"/>
            <a:chExt cx="5143536" cy="571504"/>
          </a:xfrm>
        </p:grpSpPr>
        <p:sp>
          <p:nvSpPr>
            <p:cNvPr id="11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89"/>
            </a:xfrm>
            <a:prstGeom prst="rect">
              <a:avLst/>
            </a:prstGeom>
          </p:spPr>
          <p:txBody>
            <a:bodyPr>
              <a:normAutofit fontScale="62500" lnSpcReduction="20000"/>
            </a:bodyPr>
            <a:lstStyle/>
            <a:p>
              <a:pPr marL="274320" indent="-274320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defRPr/>
              </a:pPr>
              <a:r>
                <a:rPr lang="en-US" sz="2600" dirty="0">
                  <a:solidFill>
                    <a:schemeClr val="accent1"/>
                  </a:solidFill>
                  <a:latin typeface="+mn-lt"/>
                </a:rPr>
                <a:t>Computing Mathematics and Cybernetics faculty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32162" y="2019290"/>
              <a:ext cx="5143536" cy="33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marL="273050" indent="-2730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None/>
                <a:defRPr/>
              </a:pPr>
              <a:r>
                <a:rPr lang="en-US" sz="1600" smtClean="0">
                  <a:solidFill>
                    <a:schemeClr val="accent1"/>
                  </a:solidFill>
                  <a:latin typeface="+mn-lt"/>
                </a:rPr>
                <a:t>Software department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6025" y="3143250"/>
            <a:ext cx="700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Computer Graphics. </a:t>
            </a:r>
            <a:r>
              <a:rPr lang="en-US" sz="2000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Introduction Course</a:t>
            </a:r>
          </a:p>
        </p:txBody>
      </p:sp>
      <p:pic>
        <p:nvPicPr>
          <p:cNvPr id="14" name="Рисунок 23" descr="ННГУ-eng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636588"/>
            <a:ext cx="4286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3B88AE32-0F0A-44A4-BD4F-D2C48C0205DE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ctr">
              <a:defRPr sz="1100"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3"/>
          </p:nvPr>
        </p:nvSpPr>
        <p:spPr>
          <a:xfrm>
            <a:off x="1259632" y="3789363"/>
            <a:ext cx="6840760" cy="1008062"/>
          </a:xfr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E4DF65F-C270-4E84-AFA5-9F911C06A5D3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58E408C-41DA-4414-AB48-22B7FCDA95D0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7"/>
          </p:nvPr>
        </p:nvSpPr>
        <p:spPr>
          <a:xfrm>
            <a:off x="457200" y="1285875"/>
            <a:ext cx="8229600" cy="4929188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286500"/>
            <a:ext cx="9144000" cy="214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928688"/>
            <a:ext cx="9144000" cy="214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rgbClr val="648FC4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928694"/>
          </a:xfrm>
        </p:spPr>
        <p:txBody>
          <a:bodyPr/>
          <a:lstStyle>
            <a:lvl1pPr algn="l">
              <a:defRPr sz="36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 algn="just">
              <a:spcBef>
                <a:spcPts val="600"/>
              </a:spcBef>
              <a:spcAft>
                <a:spcPts val="600"/>
              </a:spcAft>
              <a:defRPr sz="2200">
                <a:latin typeface="Arial" pitchFamily="34" charset="0"/>
                <a:cs typeface="Arial" pitchFamily="34" charset="0"/>
              </a:defRPr>
            </a:lvl1pPr>
            <a:lvl2pPr algn="just">
              <a:spcBef>
                <a:spcPts val="600"/>
              </a:spcBef>
              <a:spcAft>
                <a:spcPts val="600"/>
              </a:spcAft>
              <a:defRPr sz="1900">
                <a:latin typeface="Arial" pitchFamily="34" charset="0"/>
                <a:cs typeface="Arial" pitchFamily="34" charset="0"/>
              </a:defRPr>
            </a:lvl2pPr>
            <a:lvl3pPr algn="just">
              <a:spcBef>
                <a:spcPts val="600"/>
              </a:spcBef>
              <a:spcAft>
                <a:spcPts val="60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Нижний Новгород, 2008 г.</a:t>
            </a:r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3188" y="6492875"/>
            <a:ext cx="38576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A81684-6C4C-4BDC-B491-4C3059B6F1B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15250" y="6356350"/>
            <a:ext cx="9747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Arial" charset="0"/>
              <a:buNone/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D01E2E32-3CF9-440D-9012-E4F3C908EAA4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50" y="6356350"/>
            <a:ext cx="371475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Font typeface="Arial" charset="0"/>
              <a:buNone/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1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2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034" name="Рисунок 14" descr="NNGU_Logo_PNG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14625" y="6357938"/>
            <a:ext cx="357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rgbClr val="F79646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009B8D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SzPct val="7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язык шейдеров </a:t>
            </a:r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Белокаменская А.А., Васильев Е.П.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Вершинный процессор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Segoe UI" pitchFamily="34" charset="0"/>
              </a:rPr>
              <a:t>это </a:t>
            </a:r>
            <a:r>
              <a:rPr lang="ru-RU" i="1" dirty="0" smtClean="0">
                <a:cs typeface="Segoe UI" pitchFamily="34" charset="0"/>
              </a:rPr>
              <a:t>программируемый модуль</a:t>
            </a:r>
            <a:r>
              <a:rPr lang="ru-RU" dirty="0" smtClean="0">
                <a:cs typeface="Segoe UI" pitchFamily="34" charset="0"/>
              </a:rPr>
              <a:t>, который выполняет операции над входными значениями </a:t>
            </a:r>
            <a:r>
              <a:rPr lang="ru-RU" i="1" dirty="0" smtClean="0">
                <a:cs typeface="Segoe UI" pitchFamily="34" charset="0"/>
              </a:rPr>
              <a:t>вершин</a:t>
            </a:r>
            <a:r>
              <a:rPr lang="ru-RU" dirty="0" smtClean="0">
                <a:cs typeface="Segoe UI" pitchFamily="34" charset="0"/>
              </a:rPr>
              <a:t> и </a:t>
            </a:r>
            <a:r>
              <a:rPr lang="ru-RU" i="1" dirty="0" smtClean="0">
                <a:cs typeface="Segoe UI" pitchFamily="34" charset="0"/>
              </a:rPr>
              <a:t>связанными с ними данными</a:t>
            </a:r>
          </a:p>
          <a:p>
            <a:pPr eaLnBrk="1" hangingPunct="1"/>
            <a:r>
              <a:rPr lang="ru-RU" dirty="0" smtClean="0">
                <a:cs typeface="Segoe UI" pitchFamily="34" charset="0"/>
              </a:rPr>
              <a:t>Вершинный процессор предназначен для следующих </a:t>
            </a:r>
            <a:r>
              <a:rPr lang="ru-RU" i="1" dirty="0" smtClean="0">
                <a:cs typeface="Segoe UI" pitchFamily="34" charset="0"/>
              </a:rPr>
              <a:t>традиционных</a:t>
            </a:r>
            <a:r>
              <a:rPr lang="ru-RU" dirty="0" smtClean="0">
                <a:cs typeface="Segoe UI" pitchFamily="34" charset="0"/>
              </a:rPr>
              <a:t> операций:</a:t>
            </a:r>
          </a:p>
          <a:p>
            <a:pPr lvl="1" eaLnBrk="1" hangingPunct="1"/>
            <a:r>
              <a:rPr lang="ru-RU" dirty="0" smtClean="0">
                <a:cs typeface="Segoe UI" pitchFamily="34" charset="0"/>
              </a:rPr>
              <a:t>Преобразование вершин и нормалей</a:t>
            </a:r>
          </a:p>
          <a:p>
            <a:pPr lvl="1" eaLnBrk="1" hangingPunct="1">
              <a:spcBef>
                <a:spcPts val="300"/>
              </a:spcBef>
            </a:pPr>
            <a:r>
              <a:rPr lang="ru-RU" dirty="0" smtClean="0">
                <a:cs typeface="Segoe UI" pitchFamily="34" charset="0"/>
              </a:rPr>
              <a:t>Генерирование и преобразование текстурных координат</a:t>
            </a:r>
          </a:p>
          <a:p>
            <a:pPr lvl="1" eaLnBrk="1" hangingPunct="1">
              <a:spcBef>
                <a:spcPts val="300"/>
              </a:spcBef>
            </a:pPr>
            <a:r>
              <a:rPr lang="ru-RU" dirty="0" smtClean="0">
                <a:cs typeface="Segoe UI" pitchFamily="34" charset="0"/>
              </a:rPr>
              <a:t>Расчет освещения</a:t>
            </a:r>
          </a:p>
          <a:p>
            <a:pPr lvl="1" eaLnBrk="1" hangingPunct="1">
              <a:spcBef>
                <a:spcPts val="300"/>
              </a:spcBef>
            </a:pPr>
            <a:r>
              <a:rPr lang="ru-RU" dirty="0" smtClean="0">
                <a:cs typeface="Segoe UI" pitchFamily="34" charset="0"/>
              </a:rPr>
              <a:t>Наложение цвета материала</a:t>
            </a:r>
          </a:p>
          <a:p>
            <a:pPr eaLnBrk="1" hangingPunct="1"/>
            <a:r>
              <a:rPr lang="ru-RU" dirty="0" err="1" smtClean="0">
                <a:cs typeface="Segoe UI" pitchFamily="34" charset="0"/>
              </a:rPr>
              <a:t>Шейдеры</a:t>
            </a:r>
            <a:r>
              <a:rPr lang="ru-RU" dirty="0" smtClean="0">
                <a:cs typeface="Segoe UI" pitchFamily="34" charset="0"/>
              </a:rPr>
              <a:t>, предназначенные для выполнения на этом процессоре, называются </a:t>
            </a:r>
            <a:r>
              <a:rPr lang="ru-RU" i="1" dirty="0" smtClean="0">
                <a:cs typeface="Segoe UI" pitchFamily="34" charset="0"/>
              </a:rPr>
              <a:t>вершинными</a:t>
            </a:r>
            <a:endParaRPr lang="ru-RU" dirty="0" smtClean="0"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Вершинный процессор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Segoe UI" pitchFamily="34" charset="0"/>
              </a:rPr>
              <a:t>Вершинные </a:t>
            </a:r>
            <a:r>
              <a:rPr lang="ru-RU" dirty="0" err="1" smtClean="0">
                <a:cs typeface="Segoe UI" pitchFamily="34" charset="0"/>
              </a:rPr>
              <a:t>шейдеры</a:t>
            </a:r>
            <a:r>
              <a:rPr lang="ru-RU" dirty="0" smtClean="0">
                <a:cs typeface="Segoe UI" pitchFamily="34" charset="0"/>
              </a:rPr>
              <a:t>, выполняющие </a:t>
            </a:r>
            <a:r>
              <a:rPr lang="ru-RU" i="1" dirty="0" smtClean="0">
                <a:cs typeface="Segoe UI" pitchFamily="34" charset="0"/>
              </a:rPr>
              <a:t>часть операций </a:t>
            </a:r>
            <a:r>
              <a:rPr lang="ru-RU" dirty="0" smtClean="0">
                <a:cs typeface="Segoe UI" pitchFamily="34" charset="0"/>
              </a:rPr>
              <a:t>из списка, обязаны выполнять и </a:t>
            </a:r>
            <a:r>
              <a:rPr lang="ru-RU" i="1" dirty="0" smtClean="0">
                <a:cs typeface="Segoe UI" pitchFamily="34" charset="0"/>
              </a:rPr>
              <a:t>остальные операции</a:t>
            </a:r>
          </a:p>
          <a:p>
            <a:pPr eaLnBrk="1" hangingPunct="1"/>
            <a:r>
              <a:rPr lang="ru-RU" dirty="0" smtClean="0">
                <a:cs typeface="Segoe UI" pitchFamily="34" charset="0"/>
              </a:rPr>
              <a:t>Вершинный </a:t>
            </a:r>
            <a:r>
              <a:rPr lang="ru-RU" dirty="0" err="1" smtClean="0">
                <a:cs typeface="Segoe UI" pitchFamily="34" charset="0"/>
              </a:rPr>
              <a:t>шейдер</a:t>
            </a:r>
            <a:r>
              <a:rPr lang="ru-RU" dirty="0" smtClean="0">
                <a:cs typeface="Segoe UI" pitchFamily="34" charset="0"/>
              </a:rPr>
              <a:t> </a:t>
            </a:r>
            <a:r>
              <a:rPr lang="ru-RU" b="1" i="1" dirty="0" smtClean="0">
                <a:cs typeface="Segoe UI" pitchFamily="34" charset="0"/>
              </a:rPr>
              <a:t>не может </a:t>
            </a:r>
            <a:r>
              <a:rPr lang="ru-RU" dirty="0" smtClean="0">
                <a:cs typeface="Segoe UI" pitchFamily="34" charset="0"/>
              </a:rPr>
              <a:t>заменить операции, которым требуются знания о </a:t>
            </a:r>
            <a:r>
              <a:rPr lang="ru-RU" i="1" dirty="0" smtClean="0">
                <a:cs typeface="Segoe UI" pitchFamily="34" charset="0"/>
              </a:rPr>
              <a:t>нескольких</a:t>
            </a:r>
            <a:r>
              <a:rPr lang="ru-RU" dirty="0" smtClean="0">
                <a:cs typeface="Segoe UI" pitchFamily="34" charset="0"/>
              </a:rPr>
              <a:t> вершинах или о </a:t>
            </a:r>
            <a:r>
              <a:rPr lang="ru-RU" i="1" dirty="0" smtClean="0">
                <a:cs typeface="Segoe UI" pitchFamily="34" charset="0"/>
              </a:rPr>
              <a:t>топологии</a:t>
            </a:r>
            <a:r>
              <a:rPr lang="ru-RU" dirty="0" smtClean="0">
                <a:cs typeface="Segoe UI" pitchFamily="34" charset="0"/>
              </a:rPr>
              <a:t> геометрического объекта</a:t>
            </a:r>
          </a:p>
          <a:p>
            <a:pPr eaLnBrk="1" hangingPunct="1"/>
            <a:r>
              <a:rPr lang="ru-RU" dirty="0" smtClean="0">
                <a:cs typeface="Segoe UI" pitchFamily="34" charset="0"/>
              </a:rPr>
              <a:t>Вершинный </a:t>
            </a:r>
            <a:r>
              <a:rPr lang="ru-RU" dirty="0" err="1" smtClean="0">
                <a:cs typeface="Segoe UI" pitchFamily="34" charset="0"/>
              </a:rPr>
              <a:t>шейдер</a:t>
            </a:r>
            <a:r>
              <a:rPr lang="ru-RU" dirty="0" smtClean="0">
                <a:cs typeface="Segoe UI" pitchFamily="34" charset="0"/>
              </a:rPr>
              <a:t> </a:t>
            </a:r>
            <a:r>
              <a:rPr lang="ru-RU" b="1" i="1" dirty="0" smtClean="0">
                <a:cs typeface="Segoe UI" pitchFamily="34" charset="0"/>
              </a:rPr>
              <a:t>не заменяет </a:t>
            </a:r>
            <a:r>
              <a:rPr lang="ru-RU" dirty="0" smtClean="0">
                <a:cs typeface="Segoe UI" pitchFamily="34" charset="0"/>
              </a:rPr>
              <a:t>стандартные операции, выполняемые в конце обработки вершин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Фрагментный процессор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i="1" dirty="0" smtClean="0">
                <a:cs typeface="Segoe UI" pitchFamily="34" charset="0"/>
              </a:rPr>
              <a:t>программируемый модуль</a:t>
            </a:r>
            <a:r>
              <a:rPr lang="ru-RU" dirty="0" smtClean="0">
                <a:cs typeface="Segoe UI" pitchFamily="34" charset="0"/>
              </a:rPr>
              <a:t>, который выполняет операции над </a:t>
            </a:r>
            <a:r>
              <a:rPr lang="ru-RU" i="1" dirty="0" smtClean="0">
                <a:cs typeface="Segoe UI" pitchFamily="34" charset="0"/>
              </a:rPr>
              <a:t>фрагментами</a:t>
            </a:r>
            <a:r>
              <a:rPr lang="ru-RU" dirty="0" smtClean="0">
                <a:cs typeface="Segoe UI" pitchFamily="34" charset="0"/>
              </a:rPr>
              <a:t> (или пикселями) и </a:t>
            </a:r>
            <a:r>
              <a:rPr lang="ru-RU" i="1" dirty="0" smtClean="0">
                <a:cs typeface="Segoe UI" pitchFamily="34" charset="0"/>
              </a:rPr>
              <a:t>связанными с ними данными</a:t>
            </a:r>
          </a:p>
          <a:p>
            <a:r>
              <a:rPr lang="ru-RU" dirty="0" smtClean="0">
                <a:cs typeface="Segoe UI" pitchFamily="34" charset="0"/>
              </a:rPr>
              <a:t>Фрагментный процессор может выполнять следующие стандартные операции:</a:t>
            </a:r>
          </a:p>
          <a:p>
            <a:pPr lvl="1"/>
            <a:r>
              <a:rPr lang="ru-RU" dirty="0" smtClean="0">
                <a:cs typeface="Segoe UI" pitchFamily="34" charset="0"/>
              </a:rPr>
              <a:t>Операции над интерполированными значениями</a:t>
            </a:r>
          </a:p>
          <a:p>
            <a:pPr lvl="1"/>
            <a:r>
              <a:rPr lang="ru-RU" dirty="0" smtClean="0">
                <a:cs typeface="Segoe UI" pitchFamily="34" charset="0"/>
              </a:rPr>
              <a:t>Доступ к текстурам</a:t>
            </a:r>
          </a:p>
          <a:p>
            <a:pPr lvl="1"/>
            <a:r>
              <a:rPr lang="ru-RU" dirty="0" smtClean="0">
                <a:cs typeface="Segoe UI" pitchFamily="34" charset="0"/>
              </a:rPr>
              <a:t>Наложение текстур</a:t>
            </a:r>
          </a:p>
          <a:p>
            <a:pPr lvl="1"/>
            <a:r>
              <a:rPr lang="ru-RU" dirty="0" smtClean="0">
                <a:cs typeface="Segoe UI" pitchFamily="34" charset="0"/>
              </a:rPr>
              <a:t>Создание эффекта дымки</a:t>
            </a:r>
          </a:p>
          <a:p>
            <a:pPr lvl="1"/>
            <a:r>
              <a:rPr lang="ru-RU" dirty="0" smtClean="0">
                <a:cs typeface="Segoe UI" pitchFamily="34" charset="0"/>
              </a:rPr>
              <a:t>Наложение цветов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Фрагментный процессор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 smtClean="0">
                <a:cs typeface="Segoe UI" pitchFamily="34" charset="0"/>
              </a:rPr>
              <a:t>Шейдеры</a:t>
            </a:r>
            <a:r>
              <a:rPr lang="ru-RU" dirty="0" smtClean="0">
                <a:cs typeface="Segoe UI" pitchFamily="34" charset="0"/>
              </a:rPr>
              <a:t>, предназначенные для выполнения на этом процессоре, называются </a:t>
            </a:r>
            <a:r>
              <a:rPr lang="ru-RU" i="1" dirty="0" smtClean="0">
                <a:cs typeface="Segoe UI" pitchFamily="34" charset="0"/>
              </a:rPr>
              <a:t>фрагментными</a:t>
            </a:r>
            <a:endParaRPr lang="ru-RU" dirty="0" smtClean="0">
              <a:cs typeface="Segoe UI" pitchFamily="34" charset="0"/>
            </a:endParaRPr>
          </a:p>
          <a:p>
            <a:r>
              <a:rPr lang="ru-RU" dirty="0" smtClean="0">
                <a:cs typeface="Segoe UI" pitchFamily="34" charset="0"/>
              </a:rPr>
              <a:t>Фрагментные </a:t>
            </a:r>
            <a:r>
              <a:rPr lang="ru-RU" dirty="0" err="1" smtClean="0">
                <a:cs typeface="Segoe UI" pitchFamily="34" charset="0"/>
              </a:rPr>
              <a:t>шейдеры</a:t>
            </a:r>
            <a:r>
              <a:rPr lang="ru-RU" dirty="0" smtClean="0">
                <a:cs typeface="Segoe UI" pitchFamily="34" charset="0"/>
              </a:rPr>
              <a:t>, которым нужно выполнять </a:t>
            </a:r>
            <a:r>
              <a:rPr lang="ru-RU" i="1" dirty="0" smtClean="0">
                <a:cs typeface="Segoe UI" pitchFamily="34" charset="0"/>
              </a:rPr>
              <a:t>часть операций </a:t>
            </a:r>
            <a:r>
              <a:rPr lang="ru-RU" dirty="0" smtClean="0">
                <a:cs typeface="Segoe UI" pitchFamily="34" charset="0"/>
              </a:rPr>
              <a:t>из этого списка, должны выполнять и </a:t>
            </a:r>
            <a:r>
              <a:rPr lang="ru-RU" i="1" dirty="0" smtClean="0">
                <a:cs typeface="Segoe UI" pitchFamily="34" charset="0"/>
              </a:rPr>
              <a:t>остальные операции</a:t>
            </a:r>
            <a:endParaRPr lang="ru-RU" dirty="0" smtClean="0">
              <a:cs typeface="Segoe UI" pitchFamily="34" charset="0"/>
            </a:endParaRPr>
          </a:p>
          <a:p>
            <a:r>
              <a:rPr lang="ru-RU" dirty="0" smtClean="0">
                <a:cs typeface="Segoe UI" pitchFamily="34" charset="0"/>
              </a:rPr>
              <a:t>Фрагментный </a:t>
            </a:r>
            <a:r>
              <a:rPr lang="ru-RU" dirty="0" err="1" smtClean="0">
                <a:cs typeface="Segoe UI" pitchFamily="34" charset="0"/>
              </a:rPr>
              <a:t>шейдер</a:t>
            </a:r>
            <a:r>
              <a:rPr lang="ru-RU" dirty="0" smtClean="0">
                <a:cs typeface="Segoe UI" pitchFamily="34" charset="0"/>
              </a:rPr>
              <a:t> </a:t>
            </a:r>
            <a:r>
              <a:rPr lang="ru-RU" b="1" i="1" dirty="0" smtClean="0">
                <a:cs typeface="Segoe UI" pitchFamily="34" charset="0"/>
              </a:rPr>
              <a:t>не может </a:t>
            </a:r>
          </a:p>
          <a:p>
            <a:pPr lvl="1"/>
            <a:r>
              <a:rPr lang="ru-RU" dirty="0" smtClean="0">
                <a:cs typeface="Segoe UI" pitchFamily="34" charset="0"/>
              </a:rPr>
              <a:t>выполнять операции, требующие знаний о </a:t>
            </a:r>
            <a:r>
              <a:rPr lang="ru-RU" i="1" dirty="0" smtClean="0">
                <a:cs typeface="Segoe UI" pitchFamily="34" charset="0"/>
              </a:rPr>
              <a:t>нескольких</a:t>
            </a:r>
            <a:r>
              <a:rPr lang="ru-RU" dirty="0" smtClean="0">
                <a:cs typeface="Segoe UI" pitchFamily="34" charset="0"/>
              </a:rPr>
              <a:t> фрагментах</a:t>
            </a:r>
          </a:p>
          <a:p>
            <a:pPr lvl="1"/>
            <a:r>
              <a:rPr lang="ru-RU" dirty="0" smtClean="0">
                <a:cs typeface="Segoe UI" pitchFamily="34" charset="0"/>
              </a:rPr>
              <a:t>изменить </a:t>
            </a:r>
            <a:r>
              <a:rPr lang="ru-RU" i="1" dirty="0" smtClean="0">
                <a:cs typeface="Segoe UI" pitchFamily="34" charset="0"/>
              </a:rPr>
              <a:t>координаты</a:t>
            </a:r>
            <a:r>
              <a:rPr lang="ru-RU" dirty="0" smtClean="0">
                <a:cs typeface="Segoe UI" pitchFamily="34" charset="0"/>
              </a:rPr>
              <a:t> (пара</a:t>
            </a:r>
            <a:r>
              <a:rPr lang="en-US" dirty="0" smtClean="0">
                <a:cs typeface="Segoe UI" pitchFamily="34" charset="0"/>
              </a:rPr>
              <a:t> </a:t>
            </a:r>
            <a:r>
              <a:rPr lang="en-US" i="1" dirty="0" smtClean="0">
                <a:cs typeface="Segoe UI" pitchFamily="34" charset="0"/>
              </a:rPr>
              <a:t>x</a:t>
            </a:r>
            <a:r>
              <a:rPr lang="en-US" dirty="0" smtClean="0">
                <a:cs typeface="Segoe UI" pitchFamily="34" charset="0"/>
              </a:rPr>
              <a:t> </a:t>
            </a:r>
            <a:r>
              <a:rPr lang="ru-RU" dirty="0" smtClean="0">
                <a:cs typeface="Segoe UI" pitchFamily="34" charset="0"/>
              </a:rPr>
              <a:t>и</a:t>
            </a:r>
            <a:r>
              <a:rPr lang="en-US" dirty="0" smtClean="0">
                <a:cs typeface="Segoe UI" pitchFamily="34" charset="0"/>
              </a:rPr>
              <a:t> </a:t>
            </a:r>
            <a:r>
              <a:rPr lang="en-US" i="1" dirty="0" smtClean="0">
                <a:cs typeface="Segoe UI" pitchFamily="34" charset="0"/>
              </a:rPr>
              <a:t>y</a:t>
            </a:r>
            <a:r>
              <a:rPr lang="ru-RU" dirty="0" smtClean="0">
                <a:cs typeface="Segoe UI" pitchFamily="34" charset="0"/>
              </a:rPr>
              <a:t>)</a:t>
            </a:r>
            <a:r>
              <a:rPr lang="en-US" dirty="0" smtClean="0">
                <a:cs typeface="Segoe UI" pitchFamily="34" charset="0"/>
              </a:rPr>
              <a:t> </a:t>
            </a:r>
            <a:r>
              <a:rPr lang="ru-RU" dirty="0" smtClean="0">
                <a:cs typeface="Segoe UI" pitchFamily="34" charset="0"/>
              </a:rPr>
              <a:t>фрагмента</a:t>
            </a:r>
            <a:endParaRPr lang="en-US" dirty="0" smtClean="0">
              <a:cs typeface="Segoe UI" pitchFamily="34" charset="0"/>
            </a:endParaRPr>
          </a:p>
          <a:p>
            <a:r>
              <a:rPr lang="ru-RU" dirty="0" smtClean="0">
                <a:cs typeface="Segoe UI" pitchFamily="34" charset="0"/>
              </a:rPr>
              <a:t>Фрагментный </a:t>
            </a:r>
            <a:r>
              <a:rPr lang="ru-RU" dirty="0" err="1" smtClean="0">
                <a:cs typeface="Segoe UI" pitchFamily="34" charset="0"/>
              </a:rPr>
              <a:t>шейдер</a:t>
            </a:r>
            <a:r>
              <a:rPr lang="ru-RU" dirty="0" smtClean="0">
                <a:cs typeface="Segoe UI" pitchFamily="34" charset="0"/>
              </a:rPr>
              <a:t> </a:t>
            </a:r>
            <a:r>
              <a:rPr lang="ru-RU" b="1" i="1" dirty="0" smtClean="0">
                <a:cs typeface="Segoe UI" pitchFamily="34" charset="0"/>
              </a:rPr>
              <a:t>не заменяет </a:t>
            </a:r>
            <a:r>
              <a:rPr lang="ru-RU" dirty="0" smtClean="0">
                <a:cs typeface="Segoe UI" pitchFamily="34" charset="0"/>
              </a:rPr>
              <a:t>стандартные операции, выполняемые в конце обработки пикселей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Фрагментный процессор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Фрагментный </a:t>
            </a:r>
            <a:r>
              <a:rPr lang="ru-RU" dirty="0" err="1" smtClean="0">
                <a:latin typeface="Segoe UI" pitchFamily="34" charset="0"/>
                <a:cs typeface="Segoe UI" pitchFamily="34" charset="0"/>
              </a:rPr>
              <a:t>шейдер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обрабатывает входной поток данных и производит выходной поток данных – </a:t>
            </a:r>
            <a:r>
              <a:rPr lang="ru-RU" dirty="0" err="1" smtClean="0">
                <a:latin typeface="Segoe UI" pitchFamily="34" charset="0"/>
                <a:cs typeface="Segoe UI" pitchFamily="34" charset="0"/>
              </a:rPr>
              <a:t>пикселов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изображения</a:t>
            </a:r>
          </a:p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Фрагментный </a:t>
            </a:r>
            <a:r>
              <a:rPr lang="ru-RU" dirty="0" err="1" smtClean="0">
                <a:latin typeface="Segoe UI" pitchFamily="34" charset="0"/>
                <a:cs typeface="Segoe UI" pitchFamily="34" charset="0"/>
              </a:rPr>
              <a:t>шейдер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получает следующие данные:</a:t>
            </a:r>
          </a:p>
          <a:p>
            <a:pPr lvl="1"/>
            <a:r>
              <a:rPr lang="en-US" i="1" dirty="0" smtClean="0">
                <a:latin typeface="Segoe UI" pitchFamily="34" charset="0"/>
                <a:cs typeface="Segoe UI" pitchFamily="34" charset="0"/>
              </a:rPr>
              <a:t>varying </a:t>
            </a:r>
            <a:r>
              <a:rPr lang="ru-RU" i="1" dirty="0" smtClean="0">
                <a:latin typeface="Segoe UI" pitchFamily="34" charset="0"/>
                <a:cs typeface="Segoe UI" pitchFamily="34" charset="0"/>
              </a:rPr>
              <a:t>переменные 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от вершинного </a:t>
            </a:r>
            <a:r>
              <a:rPr lang="ru-RU" dirty="0" err="1" smtClean="0">
                <a:latin typeface="Segoe UI" pitchFamily="34" charset="0"/>
                <a:cs typeface="Segoe UI" pitchFamily="34" charset="0"/>
              </a:rPr>
              <a:t>шейдера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– как встроенные, так и определенные разработчиком</a:t>
            </a:r>
          </a:p>
          <a:p>
            <a:pPr lvl="1"/>
            <a:r>
              <a:rPr lang="en-US" i="1" dirty="0" smtClean="0">
                <a:latin typeface="Segoe UI" pitchFamily="34" charset="0"/>
                <a:cs typeface="Segoe UI" pitchFamily="34" charset="0"/>
              </a:rPr>
              <a:t>uniform </a:t>
            </a:r>
            <a:r>
              <a:rPr lang="ru-RU" i="1" dirty="0" smtClean="0">
                <a:latin typeface="Segoe UI" pitchFamily="34" charset="0"/>
                <a:cs typeface="Segoe UI" pitchFamily="34" charset="0"/>
              </a:rPr>
              <a:t>переменные 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для передачи произвольных относительно редко меняющихся параметров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Квалификаторы типов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Segoe UI" pitchFamily="34" charset="0"/>
              </a:rPr>
              <a:t>Для управления </a:t>
            </a:r>
            <a:r>
              <a:rPr lang="ru-RU" i="1" dirty="0" smtClean="0">
                <a:cs typeface="Segoe UI" pitchFamily="34" charset="0"/>
              </a:rPr>
              <a:t>входными</a:t>
            </a:r>
            <a:r>
              <a:rPr lang="ru-RU" dirty="0" smtClean="0">
                <a:cs typeface="Segoe UI" pitchFamily="34" charset="0"/>
              </a:rPr>
              <a:t> и </a:t>
            </a:r>
            <a:r>
              <a:rPr lang="ru-RU" i="1" dirty="0" smtClean="0">
                <a:cs typeface="Segoe UI" pitchFamily="34" charset="0"/>
              </a:rPr>
              <a:t>выходными</a:t>
            </a:r>
            <a:r>
              <a:rPr lang="ru-RU" dirty="0" smtClean="0">
                <a:cs typeface="Segoe UI" pitchFamily="34" charset="0"/>
              </a:rPr>
              <a:t> данными шейдеров используются </a:t>
            </a:r>
            <a:r>
              <a:rPr lang="ru-RU" i="1" dirty="0" smtClean="0">
                <a:cs typeface="Segoe UI" pitchFamily="34" charset="0"/>
              </a:rPr>
              <a:t>квалификаторы типов:</a:t>
            </a:r>
            <a:endParaRPr lang="en-US" dirty="0" smtClean="0">
              <a:cs typeface="Segoe UI" pitchFamily="34" charset="0"/>
            </a:endParaRPr>
          </a:p>
          <a:p>
            <a:pPr lvl="1"/>
            <a:r>
              <a:rPr lang="en-US" i="1" dirty="0" smtClean="0">
                <a:cs typeface="Segoe UI" pitchFamily="34" charset="0"/>
              </a:rPr>
              <a:t>Attribute</a:t>
            </a:r>
            <a:r>
              <a:rPr lang="ru-RU" i="1" dirty="0" smtClean="0">
                <a:cs typeface="Segoe UI" pitchFamily="34" charset="0"/>
              </a:rPr>
              <a:t> переменные </a:t>
            </a:r>
            <a:r>
              <a:rPr lang="ru-RU" dirty="0" smtClean="0">
                <a:cs typeface="Segoe UI" pitchFamily="34" charset="0"/>
              </a:rPr>
              <a:t>– передаются вершинному </a:t>
            </a:r>
            <a:r>
              <a:rPr lang="ru-RU" dirty="0" err="1" smtClean="0">
                <a:cs typeface="Segoe UI" pitchFamily="34" charset="0"/>
              </a:rPr>
              <a:t>шейдеру</a:t>
            </a:r>
            <a:r>
              <a:rPr lang="ru-RU" dirty="0" smtClean="0">
                <a:cs typeface="Segoe UI" pitchFamily="34" charset="0"/>
              </a:rPr>
              <a:t> от приложения для описания свойств каждой вершины</a:t>
            </a:r>
          </a:p>
          <a:p>
            <a:pPr lvl="1"/>
            <a:r>
              <a:rPr lang="en-US" i="1" dirty="0" smtClean="0">
                <a:cs typeface="Segoe UI" pitchFamily="34" charset="0"/>
              </a:rPr>
              <a:t>Uniform</a:t>
            </a:r>
            <a:r>
              <a:rPr lang="ru-RU" i="1" dirty="0" smtClean="0">
                <a:cs typeface="Segoe UI" pitchFamily="34" charset="0"/>
              </a:rPr>
              <a:t> переменные </a:t>
            </a:r>
            <a:r>
              <a:rPr lang="ru-RU" dirty="0" smtClean="0">
                <a:cs typeface="Segoe UI" pitchFamily="34" charset="0"/>
              </a:rPr>
              <a:t> используются для передачи данных как вершинному, так и фрагментному процессору. Не могут меняться чаще, чем один раз за полигон – относительно постоянные значения</a:t>
            </a:r>
          </a:p>
          <a:p>
            <a:pPr lvl="1"/>
            <a:r>
              <a:rPr lang="en-US" i="1" dirty="0" smtClean="0">
                <a:cs typeface="Segoe UI" pitchFamily="34" charset="0"/>
              </a:rPr>
              <a:t>Varying </a:t>
            </a:r>
            <a:r>
              <a:rPr lang="ru-RU" i="1" dirty="0" smtClean="0">
                <a:cs typeface="Segoe UI" pitchFamily="34" charset="0"/>
              </a:rPr>
              <a:t>переменные </a:t>
            </a:r>
            <a:r>
              <a:rPr lang="ru-RU" dirty="0" smtClean="0">
                <a:cs typeface="Segoe UI" pitchFamily="34" charset="0"/>
              </a:rPr>
              <a:t>служат для передачи данных от вершинного к фрагментному процессору. Могут быть различными для разных вершин, и для каждого фрагмента будет выполняться интерполяция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3589347"/>
          </a:xfrm>
        </p:spPr>
        <p:txBody>
          <a:bodyPr/>
          <a:lstStyle/>
          <a:p>
            <a:r>
              <a:rPr lang="ru-RU" b="1" i="1" dirty="0" smtClean="0">
                <a:cs typeface="Segoe UI" pitchFamily="34" charset="0"/>
              </a:rPr>
              <a:t>Скалярные типы данных</a:t>
            </a:r>
            <a:r>
              <a:rPr lang="ru-RU" dirty="0" smtClean="0">
                <a:cs typeface="Segoe UI" pitchFamily="34" charset="0"/>
              </a:rPr>
              <a:t>. В </a:t>
            </a:r>
            <a:r>
              <a:rPr lang="en-US" dirty="0" smtClean="0">
                <a:cs typeface="Segoe UI" pitchFamily="34" charset="0"/>
              </a:rPr>
              <a:t>OpenGL</a:t>
            </a:r>
            <a:r>
              <a:rPr lang="ru-RU" dirty="0" smtClean="0">
                <a:cs typeface="Segoe UI" pitchFamily="34" charset="0"/>
              </a:rPr>
              <a:t> предусмотрены следующие скалярные типы данных:</a:t>
            </a:r>
          </a:p>
          <a:p>
            <a:pPr lvl="1"/>
            <a:r>
              <a:rPr lang="en-US" b="1" dirty="0" smtClean="0">
                <a:cs typeface="Courier New" pitchFamily="49" charset="0"/>
              </a:rPr>
              <a:t>float</a:t>
            </a:r>
            <a:r>
              <a:rPr lang="en-US" dirty="0" smtClean="0">
                <a:cs typeface="Segoe UI" pitchFamily="34" charset="0"/>
              </a:rPr>
              <a:t> –</a:t>
            </a:r>
            <a:r>
              <a:rPr lang="ru-RU" dirty="0" smtClean="0">
                <a:cs typeface="Segoe UI" pitchFamily="34" charset="0"/>
              </a:rPr>
              <a:t> одиночное вещественное число</a:t>
            </a:r>
            <a:endParaRPr lang="en-US" dirty="0" smtClean="0">
              <a:cs typeface="Segoe UI" pitchFamily="34" charset="0"/>
            </a:endParaRPr>
          </a:p>
          <a:p>
            <a:pPr lvl="1"/>
            <a:r>
              <a:rPr lang="en-US" b="1" dirty="0" err="1" smtClean="0">
                <a:cs typeface="Courier New" pitchFamily="49" charset="0"/>
              </a:rPr>
              <a:t>int</a:t>
            </a:r>
            <a:r>
              <a:rPr lang="ru-RU" dirty="0" smtClean="0">
                <a:cs typeface="Segoe UI" pitchFamily="34" charset="0"/>
              </a:rPr>
              <a:t> – одиночное целое число</a:t>
            </a:r>
            <a:endParaRPr lang="en-US" dirty="0" smtClean="0">
              <a:cs typeface="Segoe UI" pitchFamily="34" charset="0"/>
            </a:endParaRPr>
          </a:p>
          <a:p>
            <a:pPr lvl="1"/>
            <a:r>
              <a:rPr lang="en-US" b="1" dirty="0" err="1" smtClean="0">
                <a:cs typeface="Courier New" pitchFamily="49" charset="0"/>
              </a:rPr>
              <a:t>bool</a:t>
            </a:r>
            <a:r>
              <a:rPr lang="ru-RU" dirty="0" smtClean="0">
                <a:cs typeface="Segoe UI" pitchFamily="34" charset="0"/>
              </a:rPr>
              <a:t> – одиночное логическое значение</a:t>
            </a:r>
            <a:endParaRPr lang="en-US" dirty="0" smtClean="0">
              <a:cs typeface="Segoe UI" pitchFamily="34" charset="0"/>
            </a:endParaRPr>
          </a:p>
          <a:p>
            <a:r>
              <a:rPr lang="ru-RU" dirty="0" smtClean="0">
                <a:cs typeface="Segoe UI" pitchFamily="34" charset="0"/>
              </a:rPr>
              <a:t>Переменные объявляются также, как на языках </a:t>
            </a:r>
            <a:r>
              <a:rPr lang="en-US" dirty="0" smtClean="0">
                <a:cs typeface="Segoe UI" pitchFamily="34" charset="0"/>
              </a:rPr>
              <a:t>C/C++:</a:t>
            </a:r>
          </a:p>
          <a:p>
            <a:pPr lvl="1"/>
            <a:endParaRPr lang="ru-RU" dirty="0" smtClean="0">
              <a:cs typeface="Segoe UI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4808555"/>
            <a:ext cx="778668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g, h = 2.4;</a:t>
            </a:r>
          </a:p>
          <a:p>
            <a:pPr>
              <a:spcAft>
                <a:spcPts val="300"/>
              </a:spcAf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NumTextures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spcAft>
                <a:spcPts val="300"/>
              </a:spcAf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skipProcessing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Векторные 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i="1" dirty="0" smtClean="0">
                <a:latin typeface="Segoe UI" pitchFamily="34" charset="0"/>
                <a:cs typeface="Segoe UI" pitchFamily="34" charset="0"/>
              </a:rPr>
              <a:t>Векторные типы данных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. В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OpenGL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предусмотрены базовые векторные типы данных: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vec2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двух вещественных чисел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трех вещественных чисел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четырех вещественных чисел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ivec2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двух целых чисел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ivec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трех целых чисел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ivec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четырех целых чисел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bvec2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двух булевых значений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bvec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трех целых значений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bvec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–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вектор из четырех целых значений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Векторные 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Их можно использовать для задания цвета, координат вершины или текстуры и т.д.</a:t>
            </a:r>
          </a:p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Аппаратное обеспечение обычно поддерживает операции над векторами, соответствующие определенным в языке шейдеров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OpenGL</a:t>
            </a:r>
            <a:endParaRPr lang="ru-RU" dirty="0" smtClean="0">
              <a:latin typeface="Segoe UI" pitchFamily="34" charset="0"/>
              <a:cs typeface="Segoe UI" pitchFamily="34" charset="0"/>
            </a:endParaRPr>
          </a:p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Для доступа к компонентам вектора можно воспользоваться двумя способами:</a:t>
            </a:r>
          </a:p>
          <a:p>
            <a:pPr lvl="1"/>
            <a:r>
              <a:rPr lang="ru-RU" dirty="0" smtClean="0">
                <a:latin typeface="Segoe UI" pitchFamily="34" charset="0"/>
                <a:cs typeface="Segoe UI" pitchFamily="34" charset="0"/>
              </a:rPr>
              <a:t>обращение по индексу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;</a:t>
            </a:r>
            <a:endParaRPr lang="ru-RU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ru-RU" dirty="0" smtClean="0">
                <a:latin typeface="Segoe UI" pitchFamily="34" charset="0"/>
                <a:cs typeface="Segoe UI" pitchFamily="34" charset="0"/>
              </a:rPr>
              <a:t>обращение к полям структуры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(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x, y, z, w</a:t>
            </a:r>
            <a:r>
              <a:rPr lang="ru-RU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или 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r, g, b, a</a:t>
            </a:r>
            <a:r>
              <a:rPr lang="ru-RU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или 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s, t, p, q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Векторные 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2660653"/>
          </a:xfrm>
        </p:spPr>
        <p:txBody>
          <a:bodyPr/>
          <a:lstStyle/>
          <a:p>
            <a:r>
              <a:rPr lang="ru-RU" dirty="0" smtClean="0">
                <a:cs typeface="Arial" charset="0"/>
              </a:rPr>
              <a:t>В языке шейдеров </a:t>
            </a:r>
            <a:r>
              <a:rPr lang="en-US" dirty="0" smtClean="0">
                <a:cs typeface="Arial" charset="0"/>
              </a:rPr>
              <a:t>OpenGL </a:t>
            </a:r>
            <a:r>
              <a:rPr lang="ru-RU" dirty="0" smtClean="0">
                <a:cs typeface="Arial" charset="0"/>
              </a:rPr>
              <a:t>не существует способа указать, какая именно информация содержится в векторе – цвет, координаты нормали или расположение вершины</a:t>
            </a:r>
            <a:r>
              <a:rPr lang="en-US" dirty="0" smtClean="0">
                <a:cs typeface="Arial" charset="0"/>
              </a:rPr>
              <a:t>, </a:t>
            </a:r>
            <a:r>
              <a:rPr lang="ru-RU" dirty="0" smtClean="0">
                <a:cs typeface="Arial" charset="0"/>
              </a:rPr>
              <a:t>поэтому разные поля для доступа к компонентам предназначены для удобства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3882616"/>
            <a:ext cx="7786688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position;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= position[0];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lightDir.y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position.xy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zxy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lightDir.zxy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программируемости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800" dirty="0" err="1" smtClean="0">
                <a:cs typeface="Segoe UI" pitchFamily="34" charset="0"/>
              </a:rPr>
              <a:t>Рендеринг</a:t>
            </a:r>
            <a:r>
              <a:rPr lang="ru-RU" sz="1800" dirty="0" smtClean="0">
                <a:cs typeface="Segoe UI" pitchFamily="34" charset="0"/>
              </a:rPr>
              <a:t> </a:t>
            </a:r>
            <a:r>
              <a:rPr lang="ru-RU" sz="1800" i="1" dirty="0" smtClean="0">
                <a:cs typeface="Segoe UI" pitchFamily="34" charset="0"/>
              </a:rPr>
              <a:t>намного </a:t>
            </a:r>
            <a:r>
              <a:rPr lang="ru-RU" sz="1800" dirty="0" smtClean="0">
                <a:cs typeface="Segoe UI" pitchFamily="34" charset="0"/>
              </a:rPr>
              <a:t>более</a:t>
            </a:r>
            <a:r>
              <a:rPr lang="ru-RU" sz="1800" i="1" dirty="0" smtClean="0">
                <a:cs typeface="Segoe UI" pitchFamily="34" charset="0"/>
              </a:rPr>
              <a:t> </a:t>
            </a:r>
            <a:r>
              <a:rPr lang="ru-RU" sz="1800" dirty="0" smtClean="0">
                <a:cs typeface="Segoe UI" pitchFamily="34" charset="0"/>
              </a:rPr>
              <a:t>реалистичных</a:t>
            </a:r>
            <a:r>
              <a:rPr lang="ru-RU" sz="1800" i="1" dirty="0" smtClean="0">
                <a:cs typeface="Segoe UI" pitchFamily="34" charset="0"/>
              </a:rPr>
              <a:t> материалов</a:t>
            </a:r>
            <a:r>
              <a:rPr lang="ru-RU" sz="1800" dirty="0" smtClean="0">
                <a:cs typeface="Segoe UI" pitchFamily="34" charset="0"/>
              </a:rPr>
              <a:t>: металлы, природные камни, дерево…</a:t>
            </a:r>
          </a:p>
          <a:p>
            <a:r>
              <a:rPr lang="ru-RU" sz="1800" dirty="0" err="1" smtClean="0">
                <a:cs typeface="Segoe UI" pitchFamily="34" charset="0"/>
              </a:rPr>
              <a:t>Рендеринг</a:t>
            </a:r>
            <a:r>
              <a:rPr lang="ru-RU" sz="1800" dirty="0" smtClean="0">
                <a:cs typeface="Segoe UI" pitchFamily="34" charset="0"/>
              </a:rPr>
              <a:t> различных</a:t>
            </a:r>
            <a:r>
              <a:rPr lang="ru-RU" sz="1800" i="1" dirty="0" smtClean="0">
                <a:cs typeface="Segoe UI" pitchFamily="34" charset="0"/>
              </a:rPr>
              <a:t> природных явлений</a:t>
            </a:r>
            <a:r>
              <a:rPr lang="ru-RU" sz="1800" dirty="0" smtClean="0">
                <a:cs typeface="Segoe UI" pitchFamily="34" charset="0"/>
              </a:rPr>
              <a:t>: огонь, облака, дым, вода</a:t>
            </a:r>
          </a:p>
          <a:p>
            <a:r>
              <a:rPr lang="ru-RU" sz="1800" i="1" dirty="0" smtClean="0">
                <a:cs typeface="Segoe UI" pitchFamily="34" charset="0"/>
              </a:rPr>
              <a:t>Процедурное </a:t>
            </a:r>
            <a:r>
              <a:rPr lang="ru-RU" sz="1800" i="1" dirty="0" err="1" smtClean="0">
                <a:cs typeface="Segoe UI" pitchFamily="34" charset="0"/>
              </a:rPr>
              <a:t>текстурирование</a:t>
            </a:r>
            <a:r>
              <a:rPr lang="ru-RU" sz="1800" dirty="0" smtClean="0">
                <a:cs typeface="Segoe UI" pitchFamily="34" charset="0"/>
              </a:rPr>
              <a:t>: полоски, кружочки, кирпичи, звездочки…</a:t>
            </a:r>
          </a:p>
          <a:p>
            <a:r>
              <a:rPr lang="ru-RU" sz="1800" dirty="0" smtClean="0">
                <a:cs typeface="Segoe UI" pitchFamily="34" charset="0"/>
              </a:rPr>
              <a:t>Создание </a:t>
            </a:r>
            <a:r>
              <a:rPr lang="ru-RU" sz="1800" i="1" dirty="0" err="1" smtClean="0">
                <a:cs typeface="Segoe UI" pitchFamily="34" charset="0"/>
              </a:rPr>
              <a:t>нефотореалистичных</a:t>
            </a:r>
            <a:r>
              <a:rPr lang="en-US" sz="1800" i="1" dirty="0" smtClean="0">
                <a:cs typeface="Segoe UI" pitchFamily="34" charset="0"/>
              </a:rPr>
              <a:t> (NPR)</a:t>
            </a:r>
            <a:r>
              <a:rPr lang="ru-RU" sz="1800" i="1" dirty="0" smtClean="0">
                <a:cs typeface="Segoe UI" pitchFamily="34" charset="0"/>
              </a:rPr>
              <a:t> эффектов</a:t>
            </a:r>
            <a:r>
              <a:rPr lang="ru-RU" sz="1800" dirty="0" smtClean="0">
                <a:cs typeface="Segoe UI" pitchFamily="34" charset="0"/>
              </a:rPr>
              <a:t>: имитация живописи, рисование пером, эффект мультфильма, техническая иллюстрация</a:t>
            </a:r>
          </a:p>
          <a:p>
            <a:r>
              <a:rPr lang="ru-RU" sz="1800" dirty="0" smtClean="0">
                <a:cs typeface="Segoe UI" pitchFamily="34" charset="0"/>
              </a:rPr>
              <a:t>Создание новых </a:t>
            </a:r>
            <a:r>
              <a:rPr lang="ru-RU" sz="1800" i="1" dirty="0" smtClean="0">
                <a:cs typeface="Segoe UI" pitchFamily="34" charset="0"/>
              </a:rPr>
              <a:t>эффектов с использованием текстур</a:t>
            </a:r>
            <a:r>
              <a:rPr lang="ru-RU" sz="1800" dirty="0" smtClean="0">
                <a:cs typeface="Segoe UI" pitchFamily="34" charset="0"/>
              </a:rPr>
              <a:t>: нанесение микрорельефа, моделирование отражений, сложное </a:t>
            </a:r>
            <a:r>
              <a:rPr lang="ru-RU" sz="1800" dirty="0" err="1" smtClean="0">
                <a:cs typeface="Segoe UI" pitchFamily="34" charset="0"/>
              </a:rPr>
              <a:t>текстурирование</a:t>
            </a:r>
            <a:endParaRPr lang="ru-RU" sz="1800" dirty="0" smtClean="0">
              <a:cs typeface="Segoe UI" pitchFamily="34" charset="0"/>
            </a:endParaRPr>
          </a:p>
          <a:p>
            <a:r>
              <a:rPr lang="ru-RU" sz="1800" dirty="0" smtClean="0">
                <a:cs typeface="Segoe UI" pitchFamily="34" charset="0"/>
              </a:rPr>
              <a:t>Создание </a:t>
            </a:r>
            <a:r>
              <a:rPr lang="ru-RU" sz="1800" i="1" dirty="0" smtClean="0">
                <a:cs typeface="Segoe UI" pitchFamily="34" charset="0"/>
              </a:rPr>
              <a:t>намного</a:t>
            </a:r>
            <a:r>
              <a:rPr lang="ru-RU" sz="1800" dirty="0" smtClean="0">
                <a:cs typeface="Segoe UI" pitchFamily="34" charset="0"/>
              </a:rPr>
              <a:t> более реалистичных </a:t>
            </a:r>
            <a:r>
              <a:rPr lang="ru-RU" sz="1800" i="1" dirty="0" smtClean="0">
                <a:cs typeface="Segoe UI" pitchFamily="34" charset="0"/>
              </a:rPr>
              <a:t>эффектов освещения</a:t>
            </a:r>
            <a:r>
              <a:rPr lang="ru-RU" sz="1800" dirty="0" smtClean="0">
                <a:cs typeface="Segoe UI" pitchFamily="34" charset="0"/>
              </a:rPr>
              <a:t>: </a:t>
            </a:r>
            <a:r>
              <a:rPr lang="en-US" sz="1800" dirty="0" smtClean="0">
                <a:cs typeface="Segoe UI" pitchFamily="34" charset="0"/>
              </a:rPr>
              <a:t>Global illumination</a:t>
            </a:r>
            <a:r>
              <a:rPr lang="ru-RU" sz="1800" dirty="0" smtClean="0">
                <a:cs typeface="Segoe UI" pitchFamily="34" charset="0"/>
              </a:rPr>
              <a:t>, </a:t>
            </a:r>
            <a:r>
              <a:rPr lang="en-US" sz="1800" dirty="0" smtClean="0">
                <a:cs typeface="Segoe UI" pitchFamily="34" charset="0"/>
              </a:rPr>
              <a:t>Ambient Occlusion</a:t>
            </a:r>
            <a:r>
              <a:rPr lang="ru-RU" sz="1800" dirty="0" smtClean="0">
                <a:cs typeface="Segoe UI" pitchFamily="34" charset="0"/>
              </a:rPr>
              <a:t>, </a:t>
            </a:r>
            <a:r>
              <a:rPr lang="en-US" sz="1800" dirty="0" smtClean="0">
                <a:cs typeface="Segoe UI" pitchFamily="34" charset="0"/>
              </a:rPr>
              <a:t>Soft Shadows</a:t>
            </a:r>
            <a:r>
              <a:rPr lang="ru-RU" sz="1800" dirty="0" smtClean="0">
                <a:cs typeface="Segoe UI" pitchFamily="34" charset="0"/>
              </a:rPr>
              <a:t>, </a:t>
            </a:r>
            <a:r>
              <a:rPr lang="en-US" sz="1800" dirty="0" smtClean="0">
                <a:cs typeface="Segoe UI" pitchFamily="34" charset="0"/>
              </a:rPr>
              <a:t>Caustics</a:t>
            </a:r>
            <a:endParaRPr lang="ru-RU" sz="1800" dirty="0" smtClean="0">
              <a:cs typeface="Segoe UI" pitchFamily="34" charset="0"/>
            </a:endParaRPr>
          </a:p>
          <a:p>
            <a:r>
              <a:rPr lang="ru-RU" sz="1800" dirty="0" smtClean="0">
                <a:cs typeface="Segoe UI" pitchFamily="34" charset="0"/>
              </a:rPr>
              <a:t>Реализация улучшенных алгоритмов сглаживания: </a:t>
            </a:r>
            <a:r>
              <a:rPr lang="en-US" sz="1800" dirty="0" smtClean="0">
                <a:cs typeface="Segoe UI" pitchFamily="34" charset="0"/>
              </a:rPr>
              <a:t>Stochastic sampling</a:t>
            </a:r>
            <a:r>
              <a:rPr lang="ru-RU" sz="1800" dirty="0" smtClean="0">
                <a:cs typeface="Segoe UI" pitchFamily="34" charset="0"/>
              </a:rPr>
              <a:t>, </a:t>
            </a:r>
            <a:r>
              <a:rPr lang="en-US" sz="1800" dirty="0" smtClean="0">
                <a:cs typeface="Segoe UI" pitchFamily="34" charset="0"/>
              </a:rPr>
              <a:t>Adaptive </a:t>
            </a:r>
            <a:r>
              <a:rPr lang="en-US" sz="1800" dirty="0" err="1" smtClean="0">
                <a:cs typeface="Segoe UI" pitchFamily="34" charset="0"/>
              </a:rPr>
              <a:t>prefiltering</a:t>
            </a:r>
            <a:r>
              <a:rPr lang="ru-RU" sz="1800" dirty="0" smtClean="0">
                <a:cs typeface="Segoe UI" pitchFamily="34" charset="0"/>
              </a:rPr>
              <a:t>, </a:t>
            </a:r>
            <a:r>
              <a:rPr lang="en-US" sz="1800" dirty="0" smtClean="0">
                <a:cs typeface="Segoe UI" pitchFamily="34" charset="0"/>
              </a:rPr>
              <a:t>Analytic integration</a:t>
            </a:r>
            <a:r>
              <a:rPr lang="ru-RU" sz="1800" dirty="0" smtClean="0">
                <a:cs typeface="Segoe UI" pitchFamily="34" charset="0"/>
              </a:rPr>
              <a:t>, </a:t>
            </a:r>
            <a:r>
              <a:rPr lang="en-US" sz="1800" dirty="0" smtClean="0">
                <a:cs typeface="Segoe UI" pitchFamily="34" charset="0"/>
              </a:rPr>
              <a:t>Frequency clamping</a:t>
            </a:r>
          </a:p>
          <a:p>
            <a:endParaRPr lang="ru-RU" sz="1800" dirty="0" smtClean="0">
              <a:cs typeface="Segoe UI" pitchFamily="34" charset="0"/>
            </a:endParaRPr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9861DA-82A1-47B1-BA08-84C561E3D022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Матричные 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В </a:t>
            </a:r>
            <a:r>
              <a:rPr lang="en-US" dirty="0" smtClean="0">
                <a:latin typeface="Arial" charset="0"/>
                <a:cs typeface="Arial" charset="0"/>
              </a:rPr>
              <a:t>GLSL </a:t>
            </a:r>
            <a:r>
              <a:rPr lang="ru-RU" dirty="0" smtClean="0">
                <a:latin typeface="Arial" charset="0"/>
                <a:cs typeface="Arial" charset="0"/>
              </a:rPr>
              <a:t>предусмотрены матричные типы данных: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mat2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2 x 2 </a:t>
            </a:r>
            <a:r>
              <a:rPr lang="ru-RU" dirty="0" smtClean="0">
                <a:latin typeface="Arial" charset="0"/>
                <a:cs typeface="Arial" charset="0"/>
              </a:rPr>
              <a:t>матрица вещественных чисел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ru-RU" dirty="0" smtClean="0">
                <a:latin typeface="Arial" charset="0"/>
                <a:cs typeface="Arial" charset="0"/>
              </a:rPr>
              <a:t> 3</a:t>
            </a:r>
            <a:r>
              <a:rPr lang="en-US" dirty="0" smtClean="0">
                <a:latin typeface="Arial" charset="0"/>
                <a:cs typeface="Arial" charset="0"/>
              </a:rPr>
              <a:t> x </a:t>
            </a:r>
            <a:r>
              <a:rPr lang="ru-RU" dirty="0" smtClean="0">
                <a:latin typeface="Arial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ru-RU" dirty="0" smtClean="0">
                <a:latin typeface="Arial" charset="0"/>
                <a:cs typeface="Arial" charset="0"/>
              </a:rPr>
              <a:t>матрица вещественных чисел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ru-RU" dirty="0" smtClean="0">
                <a:latin typeface="Arial" charset="0"/>
                <a:cs typeface="Arial" charset="0"/>
              </a:rPr>
              <a:t> 4 </a:t>
            </a:r>
            <a:r>
              <a:rPr lang="en-US" dirty="0" smtClean="0">
                <a:latin typeface="Arial" charset="0"/>
                <a:cs typeface="Arial" charset="0"/>
              </a:rPr>
              <a:t>x </a:t>
            </a:r>
            <a:r>
              <a:rPr lang="ru-RU" dirty="0" smtClean="0">
                <a:latin typeface="Arial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ru-RU" dirty="0" smtClean="0">
                <a:latin typeface="Arial" charset="0"/>
                <a:cs typeface="Arial" charset="0"/>
              </a:rPr>
              <a:t>матрица вещественных чисел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При выполнении операций над этими типами данных они всегда рассматриваются как </a:t>
            </a:r>
            <a:r>
              <a:rPr lang="ru-RU" i="1" dirty="0" smtClean="0">
                <a:latin typeface="Arial" charset="0"/>
                <a:cs typeface="Arial" charset="0"/>
              </a:rPr>
              <a:t>математические матрицы</a:t>
            </a:r>
            <a:r>
              <a:rPr lang="ru-RU" dirty="0" smtClean="0">
                <a:latin typeface="Arial" charset="0"/>
                <a:cs typeface="Arial" charset="0"/>
              </a:rPr>
              <a:t>. В частности, при перемножения матрицы и вектора получаются правильные с математической точки зрения результаты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Матрица хранится по столбцам и может рассматриваться как массив столбцов-векторов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ru-RU" dirty="0" smtClean="0">
              <a:latin typeface="Arial" charset="0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cs typeface="Arial" charset="0"/>
              </a:rPr>
              <a:t>Дискретизаторы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OpenGL</a:t>
            </a:r>
            <a:r>
              <a:rPr lang="ru-RU" dirty="0" smtClean="0">
                <a:latin typeface="Arial" charset="0"/>
                <a:cs typeface="Arial" charset="0"/>
              </a:rPr>
              <a:t> предоставляет некоторый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ru-RU" dirty="0" smtClean="0">
                <a:latin typeface="Arial" charset="0"/>
                <a:cs typeface="Arial" charset="0"/>
              </a:rPr>
              <a:t>абстрактный</a:t>
            </a:r>
            <a:r>
              <a:rPr lang="en-US" dirty="0" smtClean="0">
                <a:latin typeface="Arial" charset="0"/>
                <a:cs typeface="Arial" charset="0"/>
              </a:rPr>
              <a:t> “</a:t>
            </a:r>
            <a:r>
              <a:rPr lang="ru-RU" dirty="0" smtClean="0">
                <a:latin typeface="Arial" charset="0"/>
                <a:cs typeface="Arial" charset="0"/>
              </a:rPr>
              <a:t>черный ящик</a:t>
            </a:r>
            <a:r>
              <a:rPr lang="en-US" dirty="0" smtClean="0">
                <a:latin typeface="Arial" charset="0"/>
                <a:cs typeface="Arial" charset="0"/>
              </a:rPr>
              <a:t>” </a:t>
            </a:r>
            <a:r>
              <a:rPr lang="ru-RU" dirty="0" smtClean="0">
                <a:latin typeface="Arial" charset="0"/>
                <a:cs typeface="Arial" charset="0"/>
              </a:rPr>
              <a:t>для доступа к текстуре – </a:t>
            </a:r>
            <a:r>
              <a:rPr lang="ru-RU" i="1" dirty="0" err="1" smtClean="0">
                <a:latin typeface="Arial" charset="0"/>
                <a:cs typeface="Arial" charset="0"/>
              </a:rPr>
              <a:t>дискретизатор</a:t>
            </a:r>
            <a:r>
              <a:rPr lang="ru-RU" dirty="0" smtClean="0">
                <a:latin typeface="Arial" charset="0"/>
                <a:cs typeface="Arial" charset="0"/>
              </a:rPr>
              <a:t> или </a:t>
            </a:r>
            <a:r>
              <a:rPr lang="ru-RU" i="1" dirty="0" err="1" smtClean="0">
                <a:latin typeface="Arial" charset="0"/>
                <a:cs typeface="Arial" charset="0"/>
              </a:rPr>
              <a:t>сэмплер</a:t>
            </a:r>
            <a:endParaRPr lang="ru-RU" i="1" dirty="0" smtClean="0">
              <a:latin typeface="Arial" charset="0"/>
              <a:cs typeface="Arial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sampler1D </a:t>
            </a:r>
            <a:r>
              <a:rPr lang="en-US" dirty="0" smtClean="0">
                <a:latin typeface="Arial" charset="0"/>
                <a:cs typeface="Arial" charset="0"/>
              </a:rPr>
              <a:t>– </a:t>
            </a:r>
            <a:r>
              <a:rPr lang="ru-RU" dirty="0" smtClean="0">
                <a:latin typeface="Arial" charset="0"/>
                <a:cs typeface="Arial" charset="0"/>
              </a:rPr>
              <a:t>доступ к одномерной текстуре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sampler2D </a:t>
            </a:r>
            <a:r>
              <a:rPr lang="en-US" dirty="0" smtClean="0">
                <a:latin typeface="Arial" charset="0"/>
                <a:cs typeface="Arial" charset="0"/>
              </a:rPr>
              <a:t>– </a:t>
            </a:r>
            <a:r>
              <a:rPr lang="ru-RU" dirty="0" smtClean="0">
                <a:latin typeface="Arial" charset="0"/>
                <a:cs typeface="Arial" charset="0"/>
              </a:rPr>
              <a:t>доступ к двухмерной текстуре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sampler3D </a:t>
            </a:r>
            <a:r>
              <a:rPr lang="en-US" dirty="0" smtClean="0">
                <a:latin typeface="Arial" charset="0"/>
                <a:cs typeface="Arial" charset="0"/>
              </a:rPr>
              <a:t>– </a:t>
            </a:r>
            <a:r>
              <a:rPr lang="ru-RU" dirty="0" smtClean="0">
                <a:latin typeface="Arial" charset="0"/>
                <a:cs typeface="Arial" charset="0"/>
              </a:rPr>
              <a:t>доступ к трехмерной текстуре</a:t>
            </a:r>
          </a:p>
          <a:p>
            <a:pPr lvl="1">
              <a:spcBef>
                <a:spcPts val="0"/>
              </a:spcBef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samplerCube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 </a:t>
            </a:r>
            <a:r>
              <a:rPr lang="ru-RU" dirty="0" smtClean="0">
                <a:latin typeface="Arial" charset="0"/>
                <a:cs typeface="Arial" charset="0"/>
              </a:rPr>
              <a:t>доступ к кубической текстуре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При инициализации </a:t>
            </a:r>
            <a:r>
              <a:rPr lang="ru-RU" dirty="0" err="1" smtClean="0">
                <a:latin typeface="Arial" charset="0"/>
                <a:cs typeface="Arial" charset="0"/>
              </a:rPr>
              <a:t>дискретизатора</a:t>
            </a:r>
            <a:r>
              <a:rPr lang="ru-RU" dirty="0" smtClean="0">
                <a:latin typeface="Arial" charset="0"/>
                <a:cs typeface="Arial" charset="0"/>
              </a:rPr>
              <a:t> реализация </a:t>
            </a:r>
            <a:r>
              <a:rPr lang="en-US" dirty="0" smtClean="0">
                <a:latin typeface="Arial" charset="0"/>
                <a:cs typeface="Arial" charset="0"/>
              </a:rPr>
              <a:t>OpenGL</a:t>
            </a:r>
            <a:r>
              <a:rPr lang="ru-RU" dirty="0" smtClean="0">
                <a:latin typeface="Arial" charset="0"/>
                <a:cs typeface="Arial" charset="0"/>
              </a:rPr>
              <a:t> записывает в него все необходимые данные. </a:t>
            </a:r>
            <a:r>
              <a:rPr lang="ru-RU" dirty="0" err="1" smtClean="0">
                <a:latin typeface="Arial" charset="0"/>
                <a:cs typeface="Arial" charset="0"/>
              </a:rPr>
              <a:t>Шейдер</a:t>
            </a:r>
            <a:r>
              <a:rPr lang="ru-RU" dirty="0" smtClean="0">
                <a:latin typeface="Arial" charset="0"/>
                <a:cs typeface="Arial" charset="0"/>
              </a:rPr>
              <a:t> не может его модифицировать. Он только получает </a:t>
            </a:r>
            <a:r>
              <a:rPr lang="ru-RU" dirty="0" err="1" smtClean="0">
                <a:latin typeface="Arial" charset="0"/>
                <a:cs typeface="Arial" charset="0"/>
              </a:rPr>
              <a:t>дискретизатор</a:t>
            </a:r>
            <a:r>
              <a:rPr lang="ru-RU" dirty="0" smtClean="0">
                <a:latin typeface="Arial" charset="0"/>
                <a:cs typeface="Arial" charset="0"/>
              </a:rPr>
              <a:t> через </a:t>
            </a:r>
            <a:r>
              <a:rPr lang="en-US" dirty="0" smtClean="0">
                <a:latin typeface="Arial" charset="0"/>
                <a:cs typeface="Arial" charset="0"/>
              </a:rPr>
              <a:t>uniform</a:t>
            </a:r>
            <a:r>
              <a:rPr lang="ru-RU" dirty="0" smtClean="0">
                <a:latin typeface="Arial" charset="0"/>
                <a:cs typeface="Arial" charset="0"/>
              </a:rPr>
              <a:t>-переменную и использует в функциях для доступа к текстурам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cs typeface="Arial" charset="0"/>
              </a:rPr>
              <a:t>Структуры на языке шейдеров</a:t>
            </a:r>
            <a:r>
              <a:rPr lang="en-US" dirty="0" smtClean="0">
                <a:cs typeface="Arial" charset="0"/>
              </a:rPr>
              <a:t> OpenGL</a:t>
            </a:r>
            <a:r>
              <a:rPr lang="ru-RU" dirty="0" smtClean="0">
                <a:cs typeface="Arial" charset="0"/>
              </a:rPr>
              <a:t> похожи на структуры языка </a:t>
            </a:r>
            <a:r>
              <a:rPr lang="en-US" dirty="0" smtClean="0">
                <a:cs typeface="Arial" charset="0"/>
              </a:rPr>
              <a:t>C/C++: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r>
              <a:rPr lang="ru-RU" dirty="0" smtClean="0">
                <a:cs typeface="Arial" charset="0"/>
              </a:rPr>
              <a:t>Все прочие особенности работы со структурами такие же, как в </a:t>
            </a:r>
            <a:r>
              <a:rPr lang="en-US" dirty="0" smtClean="0">
                <a:cs typeface="Arial" charset="0"/>
              </a:rPr>
              <a:t>C</a:t>
            </a:r>
            <a:r>
              <a:rPr lang="ru-RU" dirty="0" smtClean="0">
                <a:cs typeface="Arial" charset="0"/>
              </a:rPr>
              <a:t>. Ключевые слова </a:t>
            </a:r>
            <a:r>
              <a:rPr lang="en-US" b="1" dirty="0" smtClean="0">
                <a:cs typeface="Courier New" pitchFamily="49" charset="0"/>
              </a:rPr>
              <a:t>union</a:t>
            </a:r>
            <a:r>
              <a:rPr lang="en-US" dirty="0" smtClean="0">
                <a:cs typeface="Arial" charset="0"/>
              </a:rPr>
              <a:t>, </a:t>
            </a:r>
            <a:r>
              <a:rPr lang="en-US" b="1" dirty="0" err="1" smtClean="0">
                <a:cs typeface="Courier New" pitchFamily="49" charset="0"/>
              </a:rPr>
              <a:t>enum</a:t>
            </a:r>
            <a:r>
              <a:rPr lang="ru-RU" dirty="0" smtClean="0">
                <a:cs typeface="Arial" charset="0"/>
              </a:rPr>
              <a:t> и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Courier New" pitchFamily="49" charset="0"/>
              </a:rPr>
              <a:t>class</a:t>
            </a:r>
            <a:r>
              <a:rPr lang="ru-RU" dirty="0" smtClean="0">
                <a:cs typeface="Arial" charset="0"/>
              </a:rPr>
              <a:t> не используются, но зарезервированы для возможного применения  в будущем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7250" y="2214563"/>
            <a:ext cx="77866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Light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position;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color;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Aft>
                <a:spcPts val="300"/>
              </a:spcAft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Light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pointLight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i="1" dirty="0" smtClean="0">
                <a:latin typeface="Arial" charset="0"/>
                <a:cs typeface="Arial" charset="0"/>
              </a:rPr>
              <a:t>Массивы. </a:t>
            </a:r>
            <a:r>
              <a:rPr lang="ru-RU" dirty="0" smtClean="0">
                <a:latin typeface="Arial" charset="0"/>
                <a:cs typeface="Arial" charset="0"/>
              </a:rPr>
              <a:t>В языке шейдеров</a:t>
            </a:r>
            <a:r>
              <a:rPr lang="en-US" dirty="0" smtClean="0">
                <a:latin typeface="Arial" charset="0"/>
                <a:cs typeface="Arial" charset="0"/>
              </a:rPr>
              <a:t> OpenGL</a:t>
            </a:r>
            <a:r>
              <a:rPr lang="ru-RU" dirty="0" smtClean="0">
                <a:latin typeface="Arial" charset="0"/>
                <a:cs typeface="Arial" charset="0"/>
              </a:rPr>
              <a:t> можно создавать массивы любых типов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Принципы работы с массивами те же, что и в языках</a:t>
            </a:r>
            <a:r>
              <a:rPr lang="en-US" dirty="0" smtClean="0">
                <a:latin typeface="Arial" charset="0"/>
                <a:cs typeface="Arial" charset="0"/>
              </a:rPr>
              <a:t> C/C++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2286000"/>
            <a:ext cx="778668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values[10];</a:t>
            </a:r>
          </a:p>
          <a:p>
            <a:pPr>
              <a:spcAft>
                <a:spcPts val="300"/>
              </a:spcAft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points[];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points[5];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charset="0"/>
              </a:rPr>
              <a:t>Тип данных</a:t>
            </a:r>
            <a:r>
              <a:rPr lang="en-US" dirty="0" smtClean="0">
                <a:cs typeface="Arial" charset="0"/>
              </a:rPr>
              <a:t> void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cs typeface="Arial" charset="0"/>
              </a:rPr>
              <a:t>Тип данных 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void</a:t>
            </a:r>
            <a:r>
              <a:rPr lang="en-US" dirty="0" smtClean="0">
                <a:cs typeface="Arial" charset="0"/>
              </a:rPr>
              <a:t> </a:t>
            </a:r>
            <a:r>
              <a:rPr lang="ru-RU" dirty="0" smtClean="0">
                <a:cs typeface="Arial" charset="0"/>
              </a:rPr>
              <a:t>традиционно используется для объявления того, что функция не возвращает никакого значения:</a:t>
            </a:r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r>
              <a:rPr lang="ru-RU" dirty="0" smtClean="0">
                <a:cs typeface="Arial" charset="0"/>
              </a:rPr>
              <a:t>Для других целей этот тип данных не используется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2593975"/>
            <a:ext cx="778668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Переменные </a:t>
            </a:r>
            <a:r>
              <a:rPr lang="en-US" dirty="0" smtClean="0">
                <a:latin typeface="Arial" charset="0"/>
                <a:cs typeface="Arial" charset="0"/>
              </a:rPr>
              <a:t>GLSL </a:t>
            </a:r>
            <a:r>
              <a:rPr lang="ru-RU" dirty="0" smtClean="0">
                <a:latin typeface="Arial" charset="0"/>
                <a:cs typeface="Arial" charset="0"/>
              </a:rPr>
              <a:t>такие же, как в </a:t>
            </a:r>
            <a:r>
              <a:rPr lang="en-US" dirty="0" smtClean="0">
                <a:latin typeface="Arial" charset="0"/>
                <a:cs typeface="Arial" charset="0"/>
              </a:rPr>
              <a:t>C++</a:t>
            </a:r>
            <a:r>
              <a:rPr lang="ru-RU" dirty="0" smtClean="0">
                <a:latin typeface="Arial" charset="0"/>
                <a:cs typeface="Arial" charset="0"/>
              </a:rPr>
              <a:t> : могут быть объявлены по необходимости и имеют ту же область видимости:</a:t>
            </a:r>
          </a:p>
          <a:p>
            <a:endParaRPr lang="ru-RU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В именах учитывается регистр, они должны начинаться с буквы или подчеркивания.  Определенные разработчиком переменные не могут начинаться с префикса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Arial" charset="0"/>
                <a:cs typeface="Arial" charset="0"/>
              </a:rPr>
              <a:t>, т.к. все эти имена являются зарезервированными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2593975"/>
            <a:ext cx="77866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= 3.0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u, v;</a:t>
            </a:r>
            <a:endParaRPr lang="ru-RU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 = f * u + v;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Инициализаторы и конструкторы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При объявлении переменных их можно </a:t>
            </a:r>
            <a:r>
              <a:rPr lang="ru-RU" i="1" dirty="0" smtClean="0">
                <a:latin typeface="Arial" charset="0"/>
                <a:cs typeface="Arial" charset="0"/>
              </a:rPr>
              <a:t>инициализировать</a:t>
            </a:r>
            <a:r>
              <a:rPr lang="ru-RU" dirty="0" smtClean="0">
                <a:latin typeface="Arial" charset="0"/>
                <a:cs typeface="Arial" charset="0"/>
              </a:rPr>
              <a:t> начальными значениями, подобно языкам </a:t>
            </a:r>
            <a:r>
              <a:rPr lang="en-US" dirty="0" smtClean="0">
                <a:latin typeface="Arial" charset="0"/>
                <a:cs typeface="Arial" charset="0"/>
              </a:rPr>
              <a:t>C/C++:</a:t>
            </a:r>
            <a:endParaRPr lang="ru-RU" dirty="0" smtClean="0">
              <a:latin typeface="Arial" charset="0"/>
              <a:cs typeface="Arial" charset="0"/>
            </a:endParaRPr>
          </a:p>
          <a:p>
            <a:endParaRPr lang="ru-RU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При объявлении сложных типов данных используются </a:t>
            </a:r>
            <a:r>
              <a:rPr lang="ru-RU" i="1" dirty="0" smtClean="0">
                <a:latin typeface="Arial" charset="0"/>
                <a:cs typeface="Arial" charset="0"/>
              </a:rPr>
              <a:t>конструкторы</a:t>
            </a:r>
            <a:r>
              <a:rPr lang="ru-RU" dirty="0" smtClean="0">
                <a:latin typeface="Arial" charset="0"/>
                <a:cs typeface="Arial" charset="0"/>
              </a:rPr>
              <a:t>. Они же применяются для преобразования типов: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2520950"/>
            <a:ext cx="77866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f = 3.0;</a:t>
            </a:r>
          </a:p>
          <a:p>
            <a:pPr>
              <a:spcAft>
                <a:spcPts val="300"/>
              </a:spcAf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b = false;</a:t>
            </a:r>
          </a:p>
          <a:p>
            <a:pPr>
              <a:spcAft>
                <a:spcPts val="300"/>
              </a:spcAf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i = 0;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7250" y="4664075"/>
            <a:ext cx="778668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pos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(1.0, 0.0);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color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(pos, 0.0, 1.0);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color3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(color);</a:t>
            </a:r>
          </a:p>
          <a:p>
            <a:pPr>
              <a:spcAft>
                <a:spcPts val="300"/>
              </a:spcAf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(1.0);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Спецификаторы и интерфейс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При объявлении переменных или параметров функции можно указывать спецификаторы. Существует два вида спецификатора:</a:t>
            </a:r>
          </a:p>
          <a:p>
            <a:pPr lvl="1"/>
            <a:r>
              <a:rPr lang="ru-RU" dirty="0" smtClean="0">
                <a:latin typeface="Arial" charset="0"/>
                <a:cs typeface="Arial" charset="0"/>
              </a:rPr>
              <a:t>Для указания вида входных параметров функции 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inout</a:t>
            </a:r>
            <a:r>
              <a:rPr lang="ru-RU" dirty="0" smtClean="0">
                <a:latin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ru-RU" dirty="0" smtClean="0">
                <a:latin typeface="Arial" charset="0"/>
                <a:cs typeface="Arial" charset="0"/>
              </a:rPr>
              <a:t>Для формирования интерфейса </a:t>
            </a:r>
            <a:r>
              <a:rPr lang="ru-RU" dirty="0" err="1" smtClean="0">
                <a:latin typeface="Arial" charset="0"/>
                <a:cs typeface="Arial" charset="0"/>
              </a:rPr>
              <a:t>шейдера</a:t>
            </a:r>
            <a:r>
              <a:rPr lang="ru-RU" dirty="0" smtClean="0">
                <a:latin typeface="Arial" charset="0"/>
                <a:cs typeface="Arial" charset="0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varying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dirty="0" smtClean="0">
                <a:latin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Рассмотрим спецификаторы второго типа. Данные спецификаторы можно использовать </a:t>
            </a:r>
            <a:r>
              <a:rPr lang="ru-RU" i="1" dirty="0" smtClean="0">
                <a:latin typeface="Arial" charset="0"/>
                <a:cs typeface="Arial" charset="0"/>
              </a:rPr>
              <a:t>вне</a:t>
            </a:r>
            <a:r>
              <a:rPr lang="ru-RU" dirty="0" smtClean="0">
                <a:latin typeface="Arial" charset="0"/>
                <a:cs typeface="Arial" charset="0"/>
              </a:rPr>
              <a:t> формальных параметров функций. С помощью данных спецификаторов определяется вся функциональность конкретного </a:t>
            </a:r>
            <a:r>
              <a:rPr lang="ru-RU" dirty="0" err="1" smtClean="0">
                <a:latin typeface="Arial" charset="0"/>
                <a:cs typeface="Arial" charset="0"/>
              </a:rPr>
              <a:t>шейдера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Спецификаторы и интерфейс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660389"/>
          </a:xfrm>
        </p:spPr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1857364"/>
            <a:ext cx="7786688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vec3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vec3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CameraPosition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vec3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UpVector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vec3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RightVector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vec3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ViewVector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float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VerticalScale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 float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HorizontalScale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varying vec2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ScreenPosition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main() {  ... }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Спецификаторы и интерфейс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sz="2000" dirty="0" smtClean="0">
                <a:latin typeface="Arial" charset="0"/>
                <a:cs typeface="Arial" charset="0"/>
              </a:rPr>
              <a:t>: </a:t>
            </a:r>
            <a:r>
              <a:rPr lang="ru-RU" sz="2000" dirty="0" smtClean="0">
                <a:latin typeface="Arial" charset="0"/>
                <a:cs typeface="Arial" charset="0"/>
              </a:rPr>
              <a:t>для часто меняющейся информации, которую необходимо передавать </a:t>
            </a:r>
            <a:r>
              <a:rPr lang="ru-RU" sz="2000" i="1" dirty="0" smtClean="0">
                <a:latin typeface="Arial" charset="0"/>
                <a:cs typeface="Arial" charset="0"/>
              </a:rPr>
              <a:t>для каждой вершины </a:t>
            </a:r>
            <a:r>
              <a:rPr lang="ru-RU" sz="2000" dirty="0" smtClean="0">
                <a:latin typeface="Arial" charset="0"/>
                <a:cs typeface="Arial" charset="0"/>
              </a:rPr>
              <a:t>отдельно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sz="2000" dirty="0" smtClean="0">
                <a:latin typeface="Arial" charset="0"/>
                <a:cs typeface="Arial" charset="0"/>
              </a:rPr>
              <a:t>: для относительно редко меняющейся информации, которая может быть использована как вершинным </a:t>
            </a:r>
            <a:r>
              <a:rPr lang="ru-RU" sz="2000" dirty="0" err="1" smtClean="0">
                <a:latin typeface="Arial" charset="0"/>
                <a:cs typeface="Arial" charset="0"/>
              </a:rPr>
              <a:t>шейдером</a:t>
            </a:r>
            <a:r>
              <a:rPr lang="ru-RU" sz="2000" dirty="0" smtClean="0">
                <a:latin typeface="Arial" charset="0"/>
                <a:cs typeface="Arial" charset="0"/>
              </a:rPr>
              <a:t>, так и фрагментным </a:t>
            </a:r>
            <a:r>
              <a:rPr lang="ru-RU" sz="2000" dirty="0" err="1" smtClean="0">
                <a:latin typeface="Arial" charset="0"/>
                <a:cs typeface="Arial" charset="0"/>
              </a:rPr>
              <a:t>шейдером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varying</a:t>
            </a:r>
            <a:r>
              <a:rPr lang="ru-RU" sz="2000" dirty="0" smtClean="0">
                <a:latin typeface="Arial" charset="0"/>
                <a:cs typeface="Arial" charset="0"/>
              </a:rPr>
              <a:t>: для </a:t>
            </a:r>
            <a:r>
              <a:rPr lang="ru-RU" sz="2000" i="1" dirty="0" smtClean="0">
                <a:latin typeface="Arial" charset="0"/>
                <a:cs typeface="Arial" charset="0"/>
              </a:rPr>
              <a:t>интерполированной</a:t>
            </a:r>
            <a:r>
              <a:rPr lang="ru-RU" sz="2000" dirty="0" smtClean="0">
                <a:latin typeface="Arial" charset="0"/>
                <a:cs typeface="Arial" charset="0"/>
              </a:rPr>
              <a:t> информации, передающейся </a:t>
            </a:r>
            <a:r>
              <a:rPr lang="ru-RU" sz="2000" i="1" dirty="0" smtClean="0">
                <a:latin typeface="Arial" charset="0"/>
                <a:cs typeface="Arial" charset="0"/>
              </a:rPr>
              <a:t>от вершинного </a:t>
            </a:r>
            <a:r>
              <a:rPr lang="ru-RU" sz="2000" i="1" dirty="0" err="1" smtClean="0">
                <a:latin typeface="Arial" charset="0"/>
                <a:cs typeface="Arial" charset="0"/>
              </a:rPr>
              <a:t>шейдера</a:t>
            </a:r>
            <a:r>
              <a:rPr lang="ru-RU" sz="2000" i="1" dirty="0" smtClean="0">
                <a:latin typeface="Arial" charset="0"/>
                <a:cs typeface="Arial" charset="0"/>
              </a:rPr>
              <a:t> к фрагментному</a:t>
            </a:r>
            <a:endParaRPr lang="ru-RU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000" dirty="0" smtClean="0">
                <a:latin typeface="Arial" charset="0"/>
                <a:cs typeface="Arial" charset="0"/>
              </a:rPr>
              <a:t>: для объявления </a:t>
            </a:r>
            <a:r>
              <a:rPr lang="ru-RU" sz="2000" i="1" dirty="0" smtClean="0">
                <a:latin typeface="Arial" charset="0"/>
                <a:cs typeface="Arial" charset="0"/>
              </a:rPr>
              <a:t>неизменяемых</a:t>
            </a:r>
            <a:r>
              <a:rPr lang="ru-RU" sz="2000" dirty="0" smtClean="0">
                <a:latin typeface="Arial" charset="0"/>
                <a:cs typeface="Arial" charset="0"/>
              </a:rPr>
              <a:t> идентификаторов, значения которых известны еще на этапе компиляции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r>
              <a:rPr lang="ru-RU" sz="2400" dirty="0" smtClean="0">
                <a:latin typeface="Arial" charset="0"/>
                <a:cs typeface="Arial" charset="0"/>
              </a:rPr>
              <a:t>Для передачи информации в </a:t>
            </a:r>
            <a:r>
              <a:rPr lang="ru-RU" sz="2400" dirty="0" err="1" smtClean="0">
                <a:latin typeface="Arial" charset="0"/>
                <a:cs typeface="Arial" charset="0"/>
              </a:rPr>
              <a:t>шейдер</a:t>
            </a:r>
            <a:r>
              <a:rPr lang="ru-RU" sz="2400" dirty="0" smtClean="0">
                <a:latin typeface="Arial" charset="0"/>
                <a:cs typeface="Arial" charset="0"/>
              </a:rPr>
              <a:t> используются </a:t>
            </a:r>
            <a:r>
              <a:rPr lang="ru-RU" sz="2400" i="1" dirty="0" smtClean="0">
                <a:latin typeface="Arial" charset="0"/>
                <a:cs typeface="Arial" charset="0"/>
              </a:rPr>
              <a:t>встроенные</a:t>
            </a:r>
            <a:r>
              <a:rPr lang="ru-RU" sz="2400" dirty="0" smtClean="0">
                <a:latin typeface="Arial" charset="0"/>
                <a:cs typeface="Arial" charset="0"/>
              </a:rPr>
              <a:t> и </a:t>
            </a:r>
            <a:r>
              <a:rPr lang="ru-RU" sz="2400" i="1" dirty="0" smtClean="0">
                <a:latin typeface="Arial" charset="0"/>
                <a:cs typeface="Arial" charset="0"/>
              </a:rPr>
              <a:t>определенные разработчиком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-</a:t>
            </a:r>
            <a:r>
              <a:rPr lang="en-US" sz="2400" dirty="0" smtClean="0">
                <a:latin typeface="Arial" charset="0"/>
                <a:cs typeface="Arial" charset="0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uniform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-</a:t>
            </a:r>
            <a:r>
              <a:rPr lang="en-US" sz="2400" dirty="0" smtClean="0">
                <a:latin typeface="Arial" charset="0"/>
                <a:cs typeface="Arial" charset="0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varying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-</a:t>
            </a:r>
            <a:r>
              <a:rPr lang="ru-RU" sz="2400" dirty="0" smtClean="0">
                <a:latin typeface="Arial" charset="0"/>
                <a:cs typeface="Arial" charset="0"/>
              </a:rPr>
              <a:t>переменные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 (OpenGL Shading Language) 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/>
              <a:t>Язык высокого уровня для программирования шейдеров. Номер версии GLSL соответствует версии OpenGL.</a:t>
            </a:r>
            <a:endParaRPr lang="ru-RU" sz="2000" i="1" dirty="0" smtClean="0">
              <a:cs typeface="Segoe UI" pitchFamily="34" charset="0"/>
            </a:endParaRPr>
          </a:p>
          <a:p>
            <a:r>
              <a:rPr lang="ru-RU" sz="2000" dirty="0" smtClean="0">
                <a:cs typeface="Segoe UI" pitchFamily="34" charset="0"/>
              </a:rPr>
              <a:t>Тесная интеграция с </a:t>
            </a:r>
            <a:r>
              <a:rPr lang="en-US" sz="2000" dirty="0" smtClean="0">
                <a:cs typeface="Segoe UI" pitchFamily="34" charset="0"/>
              </a:rPr>
              <a:t>OpenGL API</a:t>
            </a:r>
          </a:p>
          <a:p>
            <a:pPr lvl="1"/>
            <a:r>
              <a:rPr lang="en-US" sz="1800" dirty="0" smtClean="0">
                <a:cs typeface="Segoe UI" pitchFamily="34" charset="0"/>
              </a:rPr>
              <a:t>GLSL</a:t>
            </a:r>
            <a:r>
              <a:rPr lang="ru-RU" sz="1800" dirty="0" smtClean="0">
                <a:cs typeface="Segoe UI" pitchFamily="34" charset="0"/>
              </a:rPr>
              <a:t> был спроектирован для совместного использования с </a:t>
            </a:r>
            <a:r>
              <a:rPr lang="en-US" sz="1800" dirty="0" smtClean="0">
                <a:cs typeface="Segoe UI" pitchFamily="34" charset="0"/>
              </a:rPr>
              <a:t>OpenGL</a:t>
            </a:r>
            <a:r>
              <a:rPr lang="ru-RU" sz="1800" dirty="0" smtClean="0">
                <a:cs typeface="Segoe UI" pitchFamily="34" charset="0"/>
              </a:rPr>
              <a:t>. </a:t>
            </a:r>
            <a:r>
              <a:rPr lang="en-US" sz="1800" dirty="0" smtClean="0">
                <a:cs typeface="Segoe UI" pitchFamily="34" charset="0"/>
              </a:rPr>
              <a:t>GLSL</a:t>
            </a:r>
            <a:r>
              <a:rPr lang="ru-RU" sz="1800" dirty="0" smtClean="0">
                <a:cs typeface="Segoe UI" pitchFamily="34" charset="0"/>
              </a:rPr>
              <a:t> имеет встроенные возможности доступа к состоянию </a:t>
            </a:r>
            <a:r>
              <a:rPr lang="en-US" sz="1800" dirty="0" smtClean="0">
                <a:cs typeface="Segoe UI" pitchFamily="34" charset="0"/>
              </a:rPr>
              <a:t>OpenGL</a:t>
            </a:r>
          </a:p>
          <a:p>
            <a:r>
              <a:rPr lang="ru-RU" sz="2000" dirty="0" smtClean="0">
                <a:cs typeface="Segoe UI" pitchFamily="34" charset="0"/>
              </a:rPr>
              <a:t>Открытый межплатформенный стандарт</a:t>
            </a:r>
            <a:endParaRPr lang="en-US" sz="2000" dirty="0" smtClean="0">
              <a:cs typeface="Segoe UI" pitchFamily="34" charset="0"/>
            </a:endParaRPr>
          </a:p>
          <a:p>
            <a:pPr lvl="1"/>
            <a:r>
              <a:rPr lang="ru-RU" sz="1800" dirty="0" smtClean="0">
                <a:cs typeface="Segoe UI" pitchFamily="34" charset="0"/>
              </a:rPr>
              <a:t>Нет других шейдерных языков, являющихся частью межплатформенного стандарта.  </a:t>
            </a:r>
            <a:r>
              <a:rPr lang="en-US" sz="1800" dirty="0" smtClean="0">
                <a:cs typeface="Segoe UI" pitchFamily="34" charset="0"/>
              </a:rPr>
              <a:t>GLSL</a:t>
            </a:r>
            <a:r>
              <a:rPr lang="ru-RU" sz="1800" dirty="0" smtClean="0">
                <a:cs typeface="Segoe UI" pitchFamily="34" charset="0"/>
              </a:rPr>
              <a:t> может быть реализован разными производителями на произвольных платформах</a:t>
            </a:r>
          </a:p>
          <a:p>
            <a:r>
              <a:rPr lang="ru-RU" sz="2000" dirty="0" smtClean="0">
                <a:cs typeface="Segoe UI" pitchFamily="34" charset="0"/>
              </a:rPr>
              <a:t>Компиляция исходного кода во время выполнения</a:t>
            </a:r>
          </a:p>
          <a:p>
            <a:r>
              <a:rPr lang="ru-RU" sz="2000" dirty="0" smtClean="0">
                <a:cs typeface="Segoe UI" pitchFamily="34" charset="0"/>
              </a:rPr>
              <a:t>Отсутствие дополнительных библиотек и программ</a:t>
            </a:r>
          </a:p>
          <a:p>
            <a:pPr lvl="1"/>
            <a:r>
              <a:rPr lang="ru-RU" sz="1800" dirty="0" smtClean="0">
                <a:cs typeface="Segoe UI" pitchFamily="34" charset="0"/>
              </a:rPr>
              <a:t>Все необходимое – язык шейдеров, компилятор и компоновщик – определены как часть</a:t>
            </a:r>
            <a:r>
              <a:rPr lang="en-US" sz="1800" dirty="0" smtClean="0">
                <a:cs typeface="Segoe UI" pitchFamily="34" charset="0"/>
              </a:rPr>
              <a:t> OpenGL</a:t>
            </a:r>
          </a:p>
          <a:p>
            <a:pPr>
              <a:buNone/>
            </a:pPr>
            <a:endParaRPr lang="en-US" sz="2000" dirty="0" smtClean="0">
              <a:cs typeface="Segoe UI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Спецификаторы и интерфейс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517513"/>
          </a:xfrm>
        </p:spPr>
        <p:txBody>
          <a:bodyPr/>
          <a:lstStyle/>
          <a:p>
            <a:r>
              <a:rPr lang="ru-RU" dirty="0" smtClean="0"/>
              <a:t>Схема передачи данных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grpSp>
        <p:nvGrpSpPr>
          <p:cNvPr id="7" name="Группа 25"/>
          <p:cNvGrpSpPr>
            <a:grpSpLocks/>
          </p:cNvGrpSpPr>
          <p:nvPr/>
        </p:nvGrpSpPr>
        <p:grpSpPr bwMode="auto">
          <a:xfrm>
            <a:off x="857250" y="2058988"/>
            <a:ext cx="7429500" cy="3798887"/>
            <a:chOff x="642910" y="2059162"/>
            <a:chExt cx="7429552" cy="379873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3714744" y="2071678"/>
              <a:ext cx="2214578" cy="1143008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dirty="0"/>
                <a:t>Вершинный шейдер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929322" y="4714884"/>
              <a:ext cx="2143140" cy="1143008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dirty="0"/>
                <a:t>Фрагментный шейдер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884622">
              <a:off x="1458891" y="2551267"/>
              <a:ext cx="1957402" cy="30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attribute-</a:t>
              </a:r>
              <a:r>
                <a:rPr lang="ru-RU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переменные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1770043" y="2600477"/>
              <a:ext cx="1911363" cy="831816"/>
            </a:xfrm>
            <a:custGeom>
              <a:avLst/>
              <a:gdLst>
                <a:gd name="connsiteX0" fmla="*/ 0 w 2125683"/>
                <a:gd name="connsiteY0" fmla="*/ 969818 h 969818"/>
                <a:gd name="connsiteX1" fmla="*/ 1662545 w 2125683"/>
                <a:gd name="connsiteY1" fmla="*/ 138545 h 969818"/>
                <a:gd name="connsiteX2" fmla="*/ 2125683 w 2125683"/>
                <a:gd name="connsiteY2" fmla="*/ 138545 h 969818"/>
                <a:gd name="connsiteX0" fmla="*/ 0 w 1911401"/>
                <a:gd name="connsiteY0" fmla="*/ 969819 h 969819"/>
                <a:gd name="connsiteX1" fmla="*/ 1448263 w 1911401"/>
                <a:gd name="connsiteY1" fmla="*/ 138546 h 969819"/>
                <a:gd name="connsiteX2" fmla="*/ 1911401 w 1911401"/>
                <a:gd name="connsiteY2" fmla="*/ 138546 h 969819"/>
                <a:gd name="connsiteX0" fmla="*/ 0 w 1911401"/>
                <a:gd name="connsiteY0" fmla="*/ 969819 h 969819"/>
                <a:gd name="connsiteX1" fmla="*/ 1448263 w 1911401"/>
                <a:gd name="connsiteY1" fmla="*/ 138546 h 969819"/>
                <a:gd name="connsiteX2" fmla="*/ 1911401 w 1911401"/>
                <a:gd name="connsiteY2" fmla="*/ 138546 h 969819"/>
                <a:gd name="connsiteX0" fmla="*/ 0 w 1911401"/>
                <a:gd name="connsiteY0" fmla="*/ 900546 h 900546"/>
                <a:gd name="connsiteX1" fmla="*/ 948165 w 1911401"/>
                <a:gd name="connsiteY1" fmla="*/ 212125 h 900546"/>
                <a:gd name="connsiteX2" fmla="*/ 1911401 w 1911401"/>
                <a:gd name="connsiteY2" fmla="*/ 69273 h 900546"/>
                <a:gd name="connsiteX0" fmla="*/ 0 w 1911401"/>
                <a:gd name="connsiteY0" fmla="*/ 900546 h 900546"/>
                <a:gd name="connsiteX1" fmla="*/ 948165 w 1911401"/>
                <a:gd name="connsiteY1" fmla="*/ 212125 h 900546"/>
                <a:gd name="connsiteX2" fmla="*/ 1911401 w 1911401"/>
                <a:gd name="connsiteY2" fmla="*/ 69273 h 900546"/>
                <a:gd name="connsiteX0" fmla="*/ 0 w 1911401"/>
                <a:gd name="connsiteY0" fmla="*/ 900546 h 900546"/>
                <a:gd name="connsiteX1" fmla="*/ 948165 w 1911401"/>
                <a:gd name="connsiteY1" fmla="*/ 212125 h 900546"/>
                <a:gd name="connsiteX2" fmla="*/ 1911401 w 1911401"/>
                <a:gd name="connsiteY2" fmla="*/ 69273 h 900546"/>
                <a:gd name="connsiteX0" fmla="*/ 0 w 1911401"/>
                <a:gd name="connsiteY0" fmla="*/ 900546 h 900546"/>
                <a:gd name="connsiteX1" fmla="*/ 948165 w 1911401"/>
                <a:gd name="connsiteY1" fmla="*/ 212125 h 900546"/>
                <a:gd name="connsiteX2" fmla="*/ 1911401 w 1911401"/>
                <a:gd name="connsiteY2" fmla="*/ 69273 h 900546"/>
                <a:gd name="connsiteX0" fmla="*/ 0 w 1911401"/>
                <a:gd name="connsiteY0" fmla="*/ 900546 h 900546"/>
                <a:gd name="connsiteX1" fmla="*/ 948165 w 1911401"/>
                <a:gd name="connsiteY1" fmla="*/ 212125 h 900546"/>
                <a:gd name="connsiteX2" fmla="*/ 1911401 w 1911401"/>
                <a:gd name="connsiteY2" fmla="*/ 69273 h 900546"/>
                <a:gd name="connsiteX0" fmla="*/ 0 w 1911401"/>
                <a:gd name="connsiteY0" fmla="*/ 900546 h 900546"/>
                <a:gd name="connsiteX1" fmla="*/ 948165 w 1911401"/>
                <a:gd name="connsiteY1" fmla="*/ 212125 h 900546"/>
                <a:gd name="connsiteX2" fmla="*/ 1911401 w 1911401"/>
                <a:gd name="connsiteY2" fmla="*/ 69273 h 900546"/>
                <a:gd name="connsiteX0" fmla="*/ 0 w 1911401"/>
                <a:gd name="connsiteY0" fmla="*/ 857392 h 857392"/>
                <a:gd name="connsiteX1" fmla="*/ 948165 w 1911401"/>
                <a:gd name="connsiteY1" fmla="*/ 168971 h 857392"/>
                <a:gd name="connsiteX2" fmla="*/ 1911401 w 1911401"/>
                <a:gd name="connsiteY2" fmla="*/ 26119 h 857392"/>
                <a:gd name="connsiteX0" fmla="*/ 0 w 1911401"/>
                <a:gd name="connsiteY0" fmla="*/ 857392 h 857392"/>
                <a:gd name="connsiteX1" fmla="*/ 948165 w 1911401"/>
                <a:gd name="connsiteY1" fmla="*/ 168971 h 857392"/>
                <a:gd name="connsiteX2" fmla="*/ 1911401 w 1911401"/>
                <a:gd name="connsiteY2" fmla="*/ 26119 h 857392"/>
                <a:gd name="connsiteX0" fmla="*/ 0 w 1911401"/>
                <a:gd name="connsiteY0" fmla="*/ 831273 h 831273"/>
                <a:gd name="connsiteX1" fmla="*/ 948165 w 1911401"/>
                <a:gd name="connsiteY1" fmla="*/ 142852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948165 w 1911401"/>
                <a:gd name="connsiteY1" fmla="*/ 142852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142852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142852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  <a:gd name="connsiteX0" fmla="*/ 0 w 1911401"/>
                <a:gd name="connsiteY0" fmla="*/ 831273 h 831273"/>
                <a:gd name="connsiteX1" fmla="*/ 733819 w 1911401"/>
                <a:gd name="connsiteY1" fmla="*/ 285704 h 831273"/>
                <a:gd name="connsiteX2" fmla="*/ 1911401 w 1911401"/>
                <a:gd name="connsiteY2" fmla="*/ 0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401" h="831273">
                  <a:moveTo>
                    <a:pt x="0" y="831273"/>
                  </a:moveTo>
                  <a:cubicBezTo>
                    <a:pt x="179741" y="643567"/>
                    <a:pt x="409953" y="421111"/>
                    <a:pt x="733819" y="285704"/>
                  </a:cubicBezTo>
                  <a:cubicBezTo>
                    <a:pt x="1188071" y="84092"/>
                    <a:pt x="1570321" y="29644"/>
                    <a:pt x="1911401" y="0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862251" y="3230689"/>
              <a:ext cx="2125678" cy="877851"/>
            </a:xfrm>
            <a:custGeom>
              <a:avLst/>
              <a:gdLst>
                <a:gd name="connsiteX0" fmla="*/ 0 w 2125683"/>
                <a:gd name="connsiteY0" fmla="*/ 783772 h 878775"/>
                <a:gd name="connsiteX1" fmla="*/ 1365663 w 2125683"/>
                <a:gd name="connsiteY1" fmla="*/ 748146 h 878775"/>
                <a:gd name="connsiteX2" fmla="*/ 2125683 w 2125683"/>
                <a:gd name="connsiteY2" fmla="*/ 0 h 878775"/>
                <a:gd name="connsiteX0" fmla="*/ 0 w 2125683"/>
                <a:gd name="connsiteY0" fmla="*/ 783772 h 878775"/>
                <a:gd name="connsiteX1" fmla="*/ 1151317 w 2125683"/>
                <a:gd name="connsiteY1" fmla="*/ 748146 h 878775"/>
                <a:gd name="connsiteX2" fmla="*/ 2125683 w 2125683"/>
                <a:gd name="connsiteY2" fmla="*/ 0 h 87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683" h="878775">
                  <a:moveTo>
                    <a:pt x="0" y="783772"/>
                  </a:moveTo>
                  <a:cubicBezTo>
                    <a:pt x="505691" y="831273"/>
                    <a:pt x="797037" y="878775"/>
                    <a:pt x="1151317" y="748146"/>
                  </a:cubicBezTo>
                  <a:cubicBezTo>
                    <a:pt x="1505597" y="617517"/>
                    <a:pt x="1922813" y="308758"/>
                    <a:pt x="2125683" y="0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790681" y="4513336"/>
              <a:ext cx="4122766" cy="887375"/>
            </a:xfrm>
            <a:custGeom>
              <a:avLst/>
              <a:gdLst>
                <a:gd name="connsiteX0" fmla="*/ 0 w 3051959"/>
                <a:gd name="connsiteY0" fmla="*/ 0 h 1343891"/>
                <a:gd name="connsiteX1" fmla="*/ 1591294 w 3051959"/>
                <a:gd name="connsiteY1" fmla="*/ 1128156 h 1343891"/>
                <a:gd name="connsiteX2" fmla="*/ 3051959 w 3051959"/>
                <a:gd name="connsiteY2" fmla="*/ 1294410 h 1343891"/>
                <a:gd name="connsiteX0" fmla="*/ 0 w 4123561"/>
                <a:gd name="connsiteY0" fmla="*/ 0 h 676232"/>
                <a:gd name="connsiteX1" fmla="*/ 2662896 w 4123561"/>
                <a:gd name="connsiteY1" fmla="*/ 485238 h 676232"/>
                <a:gd name="connsiteX2" fmla="*/ 4123561 w 4123561"/>
                <a:gd name="connsiteY2" fmla="*/ 651492 h 676232"/>
                <a:gd name="connsiteX0" fmla="*/ 0 w 4123561"/>
                <a:gd name="connsiteY0" fmla="*/ 0 h 736672"/>
                <a:gd name="connsiteX1" fmla="*/ 1877046 w 4123561"/>
                <a:gd name="connsiteY1" fmla="*/ 628090 h 736672"/>
                <a:gd name="connsiteX2" fmla="*/ 4123561 w 4123561"/>
                <a:gd name="connsiteY2" fmla="*/ 651492 h 736672"/>
                <a:gd name="connsiteX0" fmla="*/ 0 w 4123561"/>
                <a:gd name="connsiteY0" fmla="*/ 0 h 722742"/>
                <a:gd name="connsiteX1" fmla="*/ 1877046 w 4123561"/>
                <a:gd name="connsiteY1" fmla="*/ 628090 h 722742"/>
                <a:gd name="connsiteX2" fmla="*/ 4123561 w 4123561"/>
                <a:gd name="connsiteY2" fmla="*/ 651492 h 722742"/>
                <a:gd name="connsiteX0" fmla="*/ 0 w 4123561"/>
                <a:gd name="connsiteY0" fmla="*/ 0 h 865642"/>
                <a:gd name="connsiteX1" fmla="*/ 1877046 w 4123561"/>
                <a:gd name="connsiteY1" fmla="*/ 770990 h 865642"/>
                <a:gd name="connsiteX2" fmla="*/ 4123561 w 4123561"/>
                <a:gd name="connsiteY2" fmla="*/ 794392 h 865642"/>
                <a:gd name="connsiteX0" fmla="*/ 0 w 4123561"/>
                <a:gd name="connsiteY0" fmla="*/ 0 h 887338"/>
                <a:gd name="connsiteX1" fmla="*/ 1877046 w 4123561"/>
                <a:gd name="connsiteY1" fmla="*/ 770990 h 887338"/>
                <a:gd name="connsiteX2" fmla="*/ 4123561 w 4123561"/>
                <a:gd name="connsiteY2" fmla="*/ 794392 h 8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3561" h="887338">
                  <a:moveTo>
                    <a:pt x="0" y="0"/>
                  </a:moveTo>
                  <a:cubicBezTo>
                    <a:pt x="541317" y="456210"/>
                    <a:pt x="1189786" y="662408"/>
                    <a:pt x="1877046" y="770990"/>
                  </a:cubicBezTo>
                  <a:cubicBezTo>
                    <a:pt x="2682315" y="887338"/>
                    <a:pt x="3647558" y="819132"/>
                    <a:pt x="4123561" y="794392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642910" y="3429000"/>
              <a:ext cx="2214578" cy="1143008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dirty="0"/>
                <a:t>Приложение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1" y="4500636"/>
              <a:ext cx="1887550" cy="30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uniform-</a:t>
              </a:r>
              <a:r>
                <a:rPr lang="ru-RU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переменные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5913447" y="2600477"/>
              <a:ext cx="1233497" cy="2101763"/>
            </a:xfrm>
            <a:custGeom>
              <a:avLst/>
              <a:gdLst>
                <a:gd name="connsiteX0" fmla="*/ 0 w 1233055"/>
                <a:gd name="connsiteY0" fmla="*/ 0 h 2101933"/>
                <a:gd name="connsiteX1" fmla="*/ 1056904 w 1233055"/>
                <a:gd name="connsiteY1" fmla="*/ 855023 h 2101933"/>
                <a:gd name="connsiteX2" fmla="*/ 1056904 w 1233055"/>
                <a:gd name="connsiteY2" fmla="*/ 2101933 h 210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3055" h="2101933">
                  <a:moveTo>
                    <a:pt x="0" y="0"/>
                  </a:moveTo>
                  <a:cubicBezTo>
                    <a:pt x="440376" y="252350"/>
                    <a:pt x="880753" y="504701"/>
                    <a:pt x="1056904" y="855023"/>
                  </a:cubicBezTo>
                  <a:cubicBezTo>
                    <a:pt x="1233055" y="1205345"/>
                    <a:pt x="1144979" y="1653639"/>
                    <a:pt x="1056904" y="2101933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 rot="2714527">
              <a:off x="5969849" y="2839378"/>
              <a:ext cx="1868410" cy="3079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varying-</a:t>
              </a:r>
              <a:r>
                <a:rPr lang="ru-RU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переменные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attribute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Вершинному </a:t>
            </a:r>
            <a:r>
              <a:rPr lang="ru-RU" dirty="0" err="1" smtClean="0">
                <a:latin typeface="Arial" charset="0"/>
                <a:cs typeface="Arial" charset="0"/>
              </a:rPr>
              <a:t>шейдеру</a:t>
            </a:r>
            <a:r>
              <a:rPr lang="ru-RU" dirty="0" smtClean="0">
                <a:latin typeface="Arial" charset="0"/>
                <a:cs typeface="Arial" charset="0"/>
              </a:rPr>
              <a:t> передаются </a:t>
            </a:r>
            <a:r>
              <a:rPr lang="ru-RU" i="1" dirty="0" smtClean="0">
                <a:latin typeface="Arial" charset="0"/>
                <a:cs typeface="Arial" charset="0"/>
              </a:rPr>
              <a:t>стандартные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ru-RU" dirty="0" smtClean="0">
                <a:latin typeface="Arial" charset="0"/>
                <a:cs typeface="Arial" charset="0"/>
              </a:rPr>
              <a:t>-переменные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dirty="0" smtClean="0">
                <a:latin typeface="Arial" charset="0"/>
                <a:cs typeface="Arial" charset="0"/>
              </a:rPr>
              <a:t>,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ru-RU" dirty="0" smtClean="0">
                <a:latin typeface="Arial" charset="0"/>
                <a:cs typeface="Arial" charset="0"/>
              </a:rPr>
              <a:t>) для получения состояний </a:t>
            </a:r>
            <a:r>
              <a:rPr lang="en-US" dirty="0" smtClean="0">
                <a:latin typeface="Arial" charset="0"/>
                <a:cs typeface="Arial" charset="0"/>
              </a:rPr>
              <a:t>OpenGL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Разработчик может задавать свои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 smtClean="0">
                <a:latin typeface="Arial" charset="0"/>
                <a:cs typeface="Arial" charset="0"/>
              </a:rPr>
              <a:t>-</a:t>
            </a:r>
            <a:r>
              <a:rPr lang="ru-RU" dirty="0" smtClean="0">
                <a:latin typeface="Arial" charset="0"/>
                <a:cs typeface="Arial" charset="0"/>
              </a:rPr>
              <a:t>переменные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Возможные типы для </a:t>
            </a:r>
            <a:r>
              <a:rPr lang="en-US" dirty="0" smtClean="0">
                <a:latin typeface="Arial" charset="0"/>
                <a:cs typeface="Arial" charset="0"/>
              </a:rPr>
              <a:t>attribute</a:t>
            </a:r>
            <a:r>
              <a:rPr lang="ru-RU" dirty="0" smtClean="0">
                <a:latin typeface="Arial" charset="0"/>
                <a:cs typeface="Arial" charset="0"/>
              </a:rPr>
              <a:t>: вещественные числа, векторы вещественных чисел и матрицы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Вершинный </a:t>
            </a:r>
            <a:r>
              <a:rPr lang="ru-RU" dirty="0" err="1" smtClean="0">
                <a:latin typeface="Arial" charset="0"/>
                <a:cs typeface="Arial" charset="0"/>
              </a:rPr>
              <a:t>шейдер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ru-RU" i="1" dirty="0" smtClean="0">
                <a:latin typeface="Arial" charset="0"/>
                <a:cs typeface="Arial" charset="0"/>
              </a:rPr>
              <a:t>не может </a:t>
            </a:r>
            <a:r>
              <a:rPr lang="ru-RU" dirty="0" smtClean="0">
                <a:latin typeface="Arial" charset="0"/>
                <a:cs typeface="Arial" charset="0"/>
              </a:rPr>
              <a:t>изменить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 smtClean="0">
                <a:latin typeface="Arial" charset="0"/>
                <a:cs typeface="Arial" charset="0"/>
              </a:rPr>
              <a:t>-</a:t>
            </a:r>
            <a:r>
              <a:rPr lang="ru-RU" dirty="0" smtClean="0">
                <a:latin typeface="Arial" charset="0"/>
                <a:cs typeface="Arial" charset="0"/>
              </a:rPr>
              <a:t>переменные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uniform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В качестве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en-US" dirty="0" smtClean="0">
                <a:latin typeface="Arial" charset="0"/>
                <a:cs typeface="Arial" charset="0"/>
              </a:rPr>
              <a:t>-</a:t>
            </a:r>
            <a:r>
              <a:rPr lang="ru-RU" dirty="0" smtClean="0">
                <a:latin typeface="Arial" charset="0"/>
                <a:cs typeface="Arial" charset="0"/>
              </a:rPr>
              <a:t>переменных можно использовать </a:t>
            </a:r>
            <a:r>
              <a:rPr lang="ru-RU" i="1" dirty="0" smtClean="0">
                <a:latin typeface="Arial" charset="0"/>
                <a:cs typeface="Arial" charset="0"/>
              </a:rPr>
              <a:t>любые типы данных </a:t>
            </a:r>
            <a:r>
              <a:rPr lang="ru-RU" dirty="0" smtClean="0">
                <a:latin typeface="Arial" charset="0"/>
                <a:cs typeface="Arial" charset="0"/>
              </a:rPr>
              <a:t>и </a:t>
            </a:r>
            <a:r>
              <a:rPr lang="ru-RU" i="1" dirty="0" smtClean="0">
                <a:latin typeface="Arial" charset="0"/>
                <a:cs typeface="Arial" charset="0"/>
              </a:rPr>
              <a:t>массивы</a:t>
            </a:r>
          </a:p>
          <a:p>
            <a:r>
              <a:rPr lang="ru-RU" dirty="0" err="1" smtClean="0">
                <a:latin typeface="Arial" charset="0"/>
                <a:cs typeface="Arial" charset="0"/>
              </a:rPr>
              <a:t>Шейдерам</a:t>
            </a:r>
            <a:r>
              <a:rPr lang="ru-RU" dirty="0" smtClean="0">
                <a:latin typeface="Arial" charset="0"/>
                <a:cs typeface="Arial" charset="0"/>
              </a:rPr>
              <a:t> передаются </a:t>
            </a:r>
            <a:r>
              <a:rPr lang="ru-RU" i="1" dirty="0" smtClean="0">
                <a:latin typeface="Arial" charset="0"/>
                <a:cs typeface="Arial" charset="0"/>
              </a:rPr>
              <a:t>стандартные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en-US" dirty="0" smtClean="0">
                <a:latin typeface="Arial" charset="0"/>
                <a:cs typeface="Arial" charset="0"/>
              </a:rPr>
              <a:t>-</a:t>
            </a:r>
            <a:r>
              <a:rPr lang="ru-RU" dirty="0" smtClean="0">
                <a:latin typeface="Arial" charset="0"/>
                <a:cs typeface="Arial" charset="0"/>
              </a:rPr>
              <a:t>переменные, с помощью которых можно получать доступ к состоянию </a:t>
            </a:r>
            <a:r>
              <a:rPr lang="en-US" dirty="0" smtClean="0">
                <a:latin typeface="Arial" charset="0"/>
                <a:cs typeface="Arial" charset="0"/>
              </a:rPr>
              <a:t>OpenGL</a:t>
            </a:r>
            <a:endParaRPr lang="ru-RU" dirty="0" smtClean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Все </a:t>
            </a:r>
            <a:r>
              <a:rPr lang="ru-RU" dirty="0" err="1" smtClean="0">
                <a:latin typeface="Arial" charset="0"/>
                <a:cs typeface="Arial" charset="0"/>
              </a:rPr>
              <a:t>шейдеры</a:t>
            </a:r>
            <a:r>
              <a:rPr lang="ru-RU" dirty="0" smtClean="0">
                <a:latin typeface="Arial" charset="0"/>
                <a:cs typeface="Arial" charset="0"/>
              </a:rPr>
              <a:t>, собранные в одну программу, используют одно </a:t>
            </a:r>
            <a:r>
              <a:rPr lang="ru-RU" i="1" dirty="0" smtClean="0">
                <a:latin typeface="Arial" charset="0"/>
                <a:cs typeface="Arial" charset="0"/>
              </a:rPr>
              <a:t>глобальное пространство имен </a:t>
            </a:r>
            <a:r>
              <a:rPr lang="ru-RU" dirty="0" smtClean="0">
                <a:latin typeface="Arial" charset="0"/>
                <a:cs typeface="Arial" charset="0"/>
              </a:rPr>
              <a:t>для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dirty="0" smtClean="0">
                <a:latin typeface="Arial" charset="0"/>
                <a:cs typeface="Arial" charset="0"/>
              </a:rPr>
              <a:t>-переменных</a:t>
            </a:r>
          </a:p>
          <a:p>
            <a:r>
              <a:rPr lang="ru-RU" dirty="0" err="1" smtClean="0">
                <a:latin typeface="Arial" charset="0"/>
                <a:cs typeface="Arial" charset="0"/>
              </a:rPr>
              <a:t>Шейдер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ru-RU" i="1" dirty="0" smtClean="0">
                <a:latin typeface="Arial" charset="0"/>
                <a:cs typeface="Arial" charset="0"/>
              </a:rPr>
              <a:t>не может </a:t>
            </a:r>
            <a:r>
              <a:rPr lang="ru-RU" dirty="0" smtClean="0">
                <a:latin typeface="Arial" charset="0"/>
                <a:cs typeface="Arial" charset="0"/>
              </a:rPr>
              <a:t>изменять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dirty="0" smtClean="0">
                <a:latin typeface="Arial" charset="0"/>
                <a:cs typeface="Arial" charset="0"/>
              </a:rPr>
              <a:t>-переменные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varying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Из таких переменных во время выполнения формируется </a:t>
            </a:r>
            <a:r>
              <a:rPr lang="ru-RU" i="1" dirty="0" smtClean="0">
                <a:latin typeface="Arial" charset="0"/>
                <a:cs typeface="Arial" charset="0"/>
              </a:rPr>
              <a:t>интерфейс</a:t>
            </a:r>
            <a:r>
              <a:rPr lang="ru-RU" dirty="0" smtClean="0">
                <a:latin typeface="Arial" charset="0"/>
                <a:cs typeface="Arial" charset="0"/>
              </a:rPr>
              <a:t> между </a:t>
            </a:r>
            <a:r>
              <a:rPr lang="ru-RU" i="1" dirty="0" smtClean="0">
                <a:latin typeface="Arial" charset="0"/>
                <a:cs typeface="Arial" charset="0"/>
              </a:rPr>
              <a:t>вершинным</a:t>
            </a:r>
            <a:r>
              <a:rPr lang="ru-RU" dirty="0" smtClean="0">
                <a:latin typeface="Arial" charset="0"/>
                <a:cs typeface="Arial" charset="0"/>
              </a:rPr>
              <a:t> и </a:t>
            </a:r>
            <a:r>
              <a:rPr lang="ru-RU" i="1" dirty="0" smtClean="0">
                <a:latin typeface="Arial" charset="0"/>
                <a:cs typeface="Arial" charset="0"/>
              </a:rPr>
              <a:t>фрагментным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ru-RU" dirty="0" err="1" smtClean="0">
                <a:latin typeface="Arial" charset="0"/>
                <a:cs typeface="Arial" charset="0"/>
              </a:rPr>
              <a:t>шейдером</a:t>
            </a:r>
            <a:endParaRPr lang="ru-RU" dirty="0" smtClean="0">
              <a:latin typeface="Arial" charset="0"/>
              <a:cs typeface="Arial" charset="0"/>
            </a:endParaRPr>
          </a:p>
          <a:p>
            <a:r>
              <a:rPr lang="ru-RU" i="1" dirty="0" smtClean="0">
                <a:latin typeface="Arial" charset="0"/>
                <a:cs typeface="Arial" charset="0"/>
              </a:rPr>
              <a:t>Вершинный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ru-RU" dirty="0" err="1" smtClean="0">
                <a:latin typeface="Arial" charset="0"/>
                <a:cs typeface="Arial" charset="0"/>
              </a:rPr>
              <a:t>шейдер</a:t>
            </a:r>
            <a:r>
              <a:rPr lang="ru-RU" dirty="0" smtClean="0">
                <a:latin typeface="Arial" charset="0"/>
                <a:cs typeface="Arial" charset="0"/>
              </a:rPr>
              <a:t> устанавливает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varying</a:t>
            </a:r>
            <a:r>
              <a:rPr lang="en-US" dirty="0" smtClean="0">
                <a:latin typeface="Arial" charset="0"/>
                <a:cs typeface="Arial" charset="0"/>
              </a:rPr>
              <a:t>-</a:t>
            </a:r>
            <a:r>
              <a:rPr lang="ru-RU" dirty="0" smtClean="0">
                <a:latin typeface="Arial" charset="0"/>
                <a:cs typeface="Arial" charset="0"/>
              </a:rPr>
              <a:t>переменную, а </a:t>
            </a:r>
            <a:r>
              <a:rPr lang="ru-RU" i="1" dirty="0" smtClean="0">
                <a:latin typeface="Arial" charset="0"/>
                <a:cs typeface="Arial" charset="0"/>
              </a:rPr>
              <a:t>фрагментный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ru-RU" dirty="0" err="1" smtClean="0">
                <a:latin typeface="Arial" charset="0"/>
                <a:cs typeface="Arial" charset="0"/>
              </a:rPr>
              <a:t>шейдер</a:t>
            </a:r>
            <a:r>
              <a:rPr lang="ru-RU" dirty="0" smtClean="0">
                <a:latin typeface="Arial" charset="0"/>
                <a:cs typeface="Arial" charset="0"/>
              </a:rPr>
              <a:t> ее использует, не имея возможности ее изменить</a:t>
            </a:r>
          </a:p>
          <a:p>
            <a:r>
              <a:rPr lang="ru-RU" sz="2800" dirty="0" smtClean="0">
                <a:cs typeface="Arial" charset="0"/>
              </a:rPr>
              <a:t>При передачи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varying</a:t>
            </a:r>
            <a:r>
              <a:rPr lang="ru-RU" sz="2800" dirty="0" smtClean="0">
                <a:cs typeface="Arial" charset="0"/>
              </a:rPr>
              <a:t>-переменных происходит автоматическая </a:t>
            </a:r>
            <a:r>
              <a:rPr lang="ru-RU" sz="2800" i="1" dirty="0" smtClean="0">
                <a:cs typeface="Arial" charset="0"/>
              </a:rPr>
              <a:t>интерполяция</a:t>
            </a:r>
            <a:r>
              <a:rPr lang="ru-RU" sz="2800" dirty="0" smtClean="0">
                <a:cs typeface="Arial" charset="0"/>
              </a:rPr>
              <a:t> для каждого фрагмента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5929313" y="4857769"/>
            <a:ext cx="2143125" cy="1214437"/>
            <a:chOff x="5929313" y="4643438"/>
            <a:chExt cx="2143125" cy="1214437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6072188" y="4786313"/>
              <a:ext cx="1857375" cy="92868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>
            <a:xfrm>
              <a:off x="5929313" y="4643438"/>
              <a:ext cx="285750" cy="2857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786688" y="5572125"/>
              <a:ext cx="285750" cy="28575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6858000" y="5143500"/>
              <a:ext cx="214313" cy="21431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286625" y="5357813"/>
              <a:ext cx="214313" cy="214312"/>
            </a:xfrm>
            <a:prstGeom prst="ellipse">
              <a:avLst/>
            </a:prstGeom>
            <a:solidFill>
              <a:srgbClr val="8BC00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6429375" y="4929188"/>
              <a:ext cx="214313" cy="214312"/>
            </a:xfrm>
            <a:prstGeom prst="ellipse">
              <a:avLst/>
            </a:prstGeom>
            <a:solidFill>
              <a:srgbClr val="FB751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Переменные, объявленные с ключевым словом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dirty="0" smtClean="0">
                <a:latin typeface="Arial" charset="0"/>
                <a:cs typeface="Arial" charset="0"/>
              </a:rPr>
              <a:t>, являются </a:t>
            </a:r>
            <a:r>
              <a:rPr lang="ru-RU" i="1" dirty="0" smtClean="0">
                <a:latin typeface="Arial" charset="0"/>
                <a:cs typeface="Arial" charset="0"/>
              </a:rPr>
              <a:t>константами времени компиляции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Данные переменные </a:t>
            </a:r>
            <a:r>
              <a:rPr lang="ru-RU" i="1" dirty="0" smtClean="0">
                <a:latin typeface="Arial" charset="0"/>
                <a:cs typeface="Arial" charset="0"/>
              </a:rPr>
              <a:t>не видимы</a:t>
            </a:r>
            <a:r>
              <a:rPr lang="ru-RU" dirty="0" smtClean="0">
                <a:latin typeface="Arial" charset="0"/>
                <a:cs typeface="Arial" charset="0"/>
              </a:rPr>
              <a:t> вне </a:t>
            </a:r>
            <a:r>
              <a:rPr lang="ru-RU" dirty="0" err="1" smtClean="0">
                <a:latin typeface="Arial" charset="0"/>
                <a:cs typeface="Arial" charset="0"/>
              </a:rPr>
              <a:t>шейдера</a:t>
            </a:r>
            <a:r>
              <a:rPr lang="ru-RU" dirty="0" smtClean="0">
                <a:latin typeface="Arial" charset="0"/>
                <a:cs typeface="Arial" charset="0"/>
              </a:rPr>
              <a:t>, внутри которого объявлены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Константные переменные </a:t>
            </a:r>
            <a:r>
              <a:rPr lang="ru-RU" i="1" dirty="0" smtClean="0">
                <a:latin typeface="Arial" charset="0"/>
                <a:cs typeface="Arial" charset="0"/>
              </a:rPr>
              <a:t>должны быть проинициализированы</a:t>
            </a:r>
            <a:r>
              <a:rPr lang="ru-RU" dirty="0" smtClean="0">
                <a:latin typeface="Arial" charset="0"/>
                <a:cs typeface="Arial" charset="0"/>
              </a:rPr>
              <a:t> </a:t>
            </a:r>
            <a:r>
              <a:rPr lang="ru-RU" i="1" dirty="0" smtClean="0">
                <a:latin typeface="Arial" charset="0"/>
                <a:cs typeface="Arial" charset="0"/>
              </a:rPr>
              <a:t>при объявлении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Примеры:</a:t>
            </a:r>
            <a:endParaRPr lang="fr-FR" dirty="0" smtClean="0">
              <a:latin typeface="Arial" charset="0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4808557"/>
            <a:ext cx="77866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pi = 3.14159;</a:t>
            </a:r>
          </a:p>
          <a:p>
            <a:pPr>
              <a:spcAft>
                <a:spcPts val="300"/>
              </a:spcAft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vec2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 =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vec2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(1.0, 2.0);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vec3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vec3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(v, 3.0);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выполнения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>
                <a:latin typeface="Arial" charset="0"/>
                <a:cs typeface="Arial" charset="0"/>
              </a:rPr>
              <a:t>Последовательность выполнения программы на языке шейдеров </a:t>
            </a:r>
            <a:r>
              <a:rPr lang="en-US" sz="2000" dirty="0" smtClean="0">
                <a:latin typeface="Arial" charset="0"/>
                <a:cs typeface="Arial" charset="0"/>
              </a:rPr>
              <a:t>OpenGL</a:t>
            </a:r>
            <a:r>
              <a:rPr lang="ru-RU" sz="2000" dirty="0" smtClean="0">
                <a:latin typeface="Arial" charset="0"/>
                <a:cs typeface="Arial" charset="0"/>
              </a:rPr>
              <a:t> похожа на последовательность выполнения программы на </a:t>
            </a:r>
            <a:r>
              <a:rPr lang="en-US" sz="2000" dirty="0" smtClean="0">
                <a:latin typeface="Arial" charset="0"/>
                <a:cs typeface="Arial" charset="0"/>
              </a:rPr>
              <a:t>C/C++:</a:t>
            </a: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Точка входа в </a:t>
            </a:r>
            <a:r>
              <a:rPr lang="ru-RU" sz="1800" dirty="0" err="1" smtClean="0">
                <a:latin typeface="Arial" charset="0"/>
                <a:cs typeface="Arial" charset="0"/>
              </a:rPr>
              <a:t>шейдер</a:t>
            </a:r>
            <a:r>
              <a:rPr lang="ru-RU" sz="1800" dirty="0" smtClean="0">
                <a:latin typeface="Arial" charset="0"/>
                <a:cs typeface="Arial" charset="0"/>
              </a:rPr>
              <a:t> – функция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main()</a:t>
            </a:r>
            <a:r>
              <a:rPr lang="ru-RU" sz="1800" dirty="0" smtClean="0">
                <a:latin typeface="Arial" charset="0"/>
                <a:cs typeface="Arial" charset="0"/>
              </a:rPr>
              <a:t>. Если в программе используется оба типа шейдеров, то имеется две точки входа </a:t>
            </a:r>
            <a:r>
              <a:rPr lang="en-US" sz="1800" dirty="0" smtClean="0">
                <a:latin typeface="Arial" charset="0"/>
                <a:cs typeface="Arial" charset="0"/>
              </a:rPr>
              <a:t>main</a:t>
            </a:r>
            <a:r>
              <a:rPr lang="ru-RU" sz="1800" dirty="0" smtClean="0">
                <a:latin typeface="Arial" charset="0"/>
                <a:cs typeface="Arial" charset="0"/>
              </a:rPr>
              <a:t>. Перед входом в функцию</a:t>
            </a:r>
            <a:r>
              <a:rPr lang="en-US" sz="1800" dirty="0" smtClean="0">
                <a:latin typeface="Arial" charset="0"/>
                <a:cs typeface="Arial" charset="0"/>
              </a:rPr>
              <a:t> main </a:t>
            </a:r>
            <a:r>
              <a:rPr lang="ru-RU" sz="1800" dirty="0" smtClean="0">
                <a:latin typeface="Arial" charset="0"/>
                <a:cs typeface="Arial" charset="0"/>
              </a:rPr>
              <a:t>выполняется инициализация глобальных переменных</a:t>
            </a: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Организация циклов выполняется с помощью операторов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sz="1800" dirty="0" smtClean="0">
                <a:latin typeface="Arial" charset="0"/>
                <a:cs typeface="Arial" charset="0"/>
              </a:rPr>
              <a:t> – </a:t>
            </a:r>
            <a:r>
              <a:rPr lang="ru-RU" sz="1800" dirty="0" smtClean="0">
                <a:latin typeface="Arial" charset="0"/>
                <a:cs typeface="Arial" charset="0"/>
              </a:rPr>
              <a:t>так же, как и в </a:t>
            </a:r>
            <a:r>
              <a:rPr lang="en-US" sz="1800" dirty="0" smtClean="0">
                <a:latin typeface="Arial" charset="0"/>
                <a:cs typeface="Arial" charset="0"/>
              </a:rPr>
              <a:t>C/C++</a:t>
            </a: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Условия можно задавать операторами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800" dirty="0" smtClean="0">
                <a:latin typeface="Arial" charset="0"/>
                <a:cs typeface="Arial" charset="0"/>
              </a:rPr>
              <a:t> и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ru-RU" sz="1800" dirty="0" smtClean="0">
                <a:latin typeface="Arial" charset="0"/>
                <a:cs typeface="Arial" charset="0"/>
              </a:rPr>
              <a:t>. В данные операторы может быть передано только</a:t>
            </a:r>
            <a:r>
              <a:rPr lang="ru-RU" sz="1800" i="1" dirty="0" smtClean="0">
                <a:latin typeface="Arial" charset="0"/>
                <a:cs typeface="Arial" charset="0"/>
              </a:rPr>
              <a:t> </a:t>
            </a:r>
            <a:r>
              <a:rPr lang="ru-RU" sz="1800" dirty="0" smtClean="0">
                <a:latin typeface="Arial" charset="0"/>
                <a:cs typeface="Arial" charset="0"/>
              </a:rPr>
              <a:t>логическое</a:t>
            </a:r>
            <a:r>
              <a:rPr lang="ru-RU" sz="1800" i="1" dirty="0" smtClean="0">
                <a:latin typeface="Arial" charset="0"/>
                <a:cs typeface="Arial" charset="0"/>
              </a:rPr>
              <a:t> </a:t>
            </a:r>
            <a:r>
              <a:rPr lang="ru-RU" sz="1800" dirty="0" smtClean="0">
                <a:latin typeface="Arial" charset="0"/>
                <a:cs typeface="Arial" charset="0"/>
              </a:rPr>
              <a:t>выражение!</a:t>
            </a: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Существует специальный оператор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discard</a:t>
            </a:r>
            <a:r>
              <a:rPr lang="ru-RU" sz="1800" dirty="0" smtClean="0">
                <a:latin typeface="Arial" charset="0"/>
                <a:cs typeface="Arial" charset="0"/>
              </a:rPr>
              <a:t>, с помощью которого можно запретить записывать фрагмент в кадровый буфер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lvl="1"/>
            <a:endParaRPr lang="ru-RU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  <a:cs typeface="Arial" charset="0"/>
              </a:rPr>
              <a:t>Работа функций построена в языке шейдеров почти так же, как и в</a:t>
            </a:r>
            <a:r>
              <a:rPr lang="en-US" dirty="0" smtClean="0">
                <a:latin typeface="Arial" charset="0"/>
                <a:cs typeface="Arial" charset="0"/>
              </a:rPr>
              <a:t> C/C++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Функции можно </a:t>
            </a:r>
            <a:r>
              <a:rPr lang="ru-RU" i="1" dirty="0" smtClean="0">
                <a:latin typeface="Arial" charset="0"/>
                <a:cs typeface="Arial" charset="0"/>
              </a:rPr>
              <a:t>перегружать</a:t>
            </a:r>
            <a:r>
              <a:rPr lang="ru-RU" dirty="0" smtClean="0">
                <a:latin typeface="Arial" charset="0"/>
                <a:cs typeface="Arial" charset="0"/>
              </a:rPr>
              <a:t> по </a:t>
            </a:r>
            <a:r>
              <a:rPr lang="ru-RU" i="1" dirty="0" smtClean="0">
                <a:latin typeface="Arial" charset="0"/>
                <a:cs typeface="Arial" charset="0"/>
              </a:rPr>
              <a:t>количеству</a:t>
            </a:r>
            <a:r>
              <a:rPr lang="ru-RU" dirty="0" smtClean="0">
                <a:latin typeface="Arial" charset="0"/>
                <a:cs typeface="Arial" charset="0"/>
              </a:rPr>
              <a:t> и </a:t>
            </a:r>
            <a:r>
              <a:rPr lang="ru-RU" i="1" dirty="0" smtClean="0">
                <a:latin typeface="Arial" charset="0"/>
                <a:cs typeface="Arial" charset="0"/>
              </a:rPr>
              <a:t>типу</a:t>
            </a:r>
            <a:r>
              <a:rPr lang="ru-RU" dirty="0" smtClean="0">
                <a:latin typeface="Arial" charset="0"/>
                <a:cs typeface="Arial" charset="0"/>
              </a:rPr>
              <a:t> входных параметров, но не исключительно по возвращаемому типу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Либо тело функции, либо ее объявление должны </a:t>
            </a:r>
            <a:r>
              <a:rPr lang="ru-RU" i="1" dirty="0" smtClean="0">
                <a:latin typeface="Arial" charset="0"/>
                <a:cs typeface="Arial" charset="0"/>
              </a:rPr>
              <a:t>находиться в области видимости </a:t>
            </a:r>
            <a:r>
              <a:rPr lang="ru-RU" dirty="0" smtClean="0">
                <a:latin typeface="Arial" charset="0"/>
                <a:cs typeface="Arial" charset="0"/>
              </a:rPr>
              <a:t>перед вызовом функции</a:t>
            </a:r>
          </a:p>
          <a:p>
            <a:r>
              <a:rPr lang="ru-RU" dirty="0" smtClean="0">
                <a:latin typeface="Arial" charset="0"/>
                <a:cs typeface="Arial" charset="0"/>
              </a:rPr>
              <a:t>Выход из функции с помощью оператора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ru-RU" dirty="0" smtClean="0">
                <a:latin typeface="Arial" charset="0"/>
                <a:cs typeface="Arial" charset="0"/>
              </a:rPr>
              <a:t>происходит так же, как в </a:t>
            </a:r>
            <a:r>
              <a:rPr lang="en-US" dirty="0" smtClean="0">
                <a:latin typeface="Arial" charset="0"/>
                <a:cs typeface="Arial" charset="0"/>
              </a:rPr>
              <a:t>C/C++</a:t>
            </a:r>
          </a:p>
          <a:p>
            <a:r>
              <a:rPr lang="ru-RU" i="1" dirty="0" smtClean="0">
                <a:latin typeface="Arial" charset="0"/>
                <a:cs typeface="Arial" charset="0"/>
              </a:rPr>
              <a:t>Нельзя</a:t>
            </a:r>
            <a:r>
              <a:rPr lang="ru-RU" dirty="0" smtClean="0">
                <a:latin typeface="Arial" charset="0"/>
                <a:cs typeface="Arial" charset="0"/>
              </a:rPr>
              <a:t> вызывать функцию </a:t>
            </a:r>
            <a:r>
              <a:rPr lang="ru-RU" i="1" dirty="0" smtClean="0">
                <a:latin typeface="Arial" charset="0"/>
                <a:cs typeface="Arial" charset="0"/>
              </a:rPr>
              <a:t>рекурсивно</a:t>
            </a:r>
            <a:r>
              <a:rPr lang="ru-RU" dirty="0" smtClean="0">
                <a:latin typeface="Arial" charset="0"/>
                <a:cs typeface="Arial" charset="0"/>
              </a:rPr>
              <a:t> ни явно, ни косвенно!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>
                <a:latin typeface="Arial" charset="0"/>
                <a:cs typeface="Arial" charset="0"/>
              </a:rPr>
              <a:t>В языке шейдеров </a:t>
            </a:r>
            <a:r>
              <a:rPr lang="en-US" sz="2000" dirty="0" smtClean="0">
                <a:latin typeface="Arial" charset="0"/>
                <a:cs typeface="Arial" charset="0"/>
              </a:rPr>
              <a:t>OpenGL</a:t>
            </a:r>
            <a:r>
              <a:rPr lang="ru-RU" sz="2000" dirty="0" smtClean="0">
                <a:latin typeface="Arial" charset="0"/>
                <a:cs typeface="Arial" charset="0"/>
              </a:rPr>
              <a:t> параметры передаются в функцию </a:t>
            </a:r>
            <a:r>
              <a:rPr lang="ru-RU" sz="2000" i="1" dirty="0" smtClean="0">
                <a:latin typeface="Arial" charset="0"/>
                <a:cs typeface="Arial" charset="0"/>
              </a:rPr>
              <a:t>по значению</a:t>
            </a:r>
            <a:r>
              <a:rPr lang="ru-RU" sz="2000" dirty="0" smtClean="0">
                <a:latin typeface="Arial" charset="0"/>
                <a:cs typeface="Arial" charset="0"/>
              </a:rPr>
              <a:t>. Так как в языке </a:t>
            </a:r>
            <a:r>
              <a:rPr lang="ru-RU" sz="2000" i="1" dirty="0" smtClean="0">
                <a:latin typeface="Arial" charset="0"/>
                <a:cs typeface="Arial" charset="0"/>
              </a:rPr>
              <a:t>нет указателей</a:t>
            </a:r>
            <a:r>
              <a:rPr lang="ru-RU" sz="2000" dirty="0" smtClean="0">
                <a:latin typeface="Arial" charset="0"/>
                <a:cs typeface="Arial" charset="0"/>
              </a:rPr>
              <a:t>, то не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latin typeface="Arial" charset="0"/>
                <a:cs typeface="Arial" charset="0"/>
              </a:rPr>
              <a:t>следует беспокоиться о том, что функция случайно изменит какие-либо параметры</a:t>
            </a:r>
          </a:p>
          <a:p>
            <a:r>
              <a:rPr lang="ru-RU" sz="2000" dirty="0" smtClean="0">
                <a:latin typeface="Arial" charset="0"/>
                <a:cs typeface="Arial" charset="0"/>
              </a:rPr>
              <a:t>Чтобы определить, когда какие параметры будут копироваться, нужно указать для них соответствующие спецификаторы –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Arial" charset="0"/>
                <a:cs typeface="Arial" charset="0"/>
              </a:rPr>
              <a:t> (</a:t>
            </a:r>
            <a:r>
              <a:rPr lang="ru-RU" sz="2000" dirty="0" smtClean="0">
                <a:latin typeface="Arial" charset="0"/>
                <a:cs typeface="Arial" charset="0"/>
              </a:rPr>
              <a:t>по умолчанию</a:t>
            </a:r>
            <a:r>
              <a:rPr lang="en-US" sz="2000" dirty="0" smtClean="0">
                <a:latin typeface="Arial" charset="0"/>
                <a:cs typeface="Arial" charset="0"/>
              </a:rPr>
              <a:t>),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000" dirty="0" smtClean="0">
                <a:latin typeface="Arial" charset="0"/>
                <a:cs typeface="Arial" charset="0"/>
              </a:rPr>
              <a:t> или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inout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Если нужно, чтобы параметры копировались в функцию </a:t>
            </a:r>
            <a:r>
              <a:rPr lang="ru-RU" sz="1800" i="1" dirty="0" smtClean="0">
                <a:latin typeface="Arial" charset="0"/>
                <a:cs typeface="Arial" charset="0"/>
              </a:rPr>
              <a:t>только перед ее выполнением</a:t>
            </a:r>
            <a:r>
              <a:rPr lang="ru-RU" sz="1800" dirty="0" smtClean="0">
                <a:latin typeface="Arial" charset="0"/>
                <a:cs typeface="Arial" charset="0"/>
              </a:rPr>
              <a:t>, то используется спецификатор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Если нужно, чтобы параметры копировались </a:t>
            </a:r>
            <a:r>
              <a:rPr lang="ru-RU" sz="1800" i="1" dirty="0" smtClean="0">
                <a:latin typeface="Arial" charset="0"/>
                <a:cs typeface="Arial" charset="0"/>
              </a:rPr>
              <a:t>только при выходе</a:t>
            </a:r>
            <a:r>
              <a:rPr lang="ru-RU" sz="1800" dirty="0" smtClean="0">
                <a:latin typeface="Arial" charset="0"/>
                <a:cs typeface="Arial" charset="0"/>
              </a:rPr>
              <a:t>, то указывается спецификатор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out</a:t>
            </a:r>
          </a:p>
          <a:p>
            <a:pPr lvl="1"/>
            <a:r>
              <a:rPr lang="ru-RU" sz="1800" dirty="0" smtClean="0">
                <a:latin typeface="Arial" charset="0"/>
                <a:cs typeface="Arial" charset="0"/>
              </a:rPr>
              <a:t>Если параметр требуется скопировать и </a:t>
            </a:r>
            <a:r>
              <a:rPr lang="ru-RU" sz="1800" i="1" dirty="0" smtClean="0">
                <a:latin typeface="Arial" charset="0"/>
                <a:cs typeface="Arial" charset="0"/>
              </a:rPr>
              <a:t>при входе</a:t>
            </a:r>
            <a:r>
              <a:rPr lang="ru-RU" sz="1800" dirty="0" smtClean="0">
                <a:latin typeface="Arial" charset="0"/>
                <a:cs typeface="Arial" charset="0"/>
              </a:rPr>
              <a:t>, и </a:t>
            </a:r>
            <a:r>
              <a:rPr lang="ru-RU" sz="1800" i="1" dirty="0" smtClean="0">
                <a:latin typeface="Arial" charset="0"/>
                <a:cs typeface="Arial" charset="0"/>
              </a:rPr>
              <a:t>при выходе</a:t>
            </a:r>
            <a:r>
              <a:rPr lang="ru-RU" sz="1800" dirty="0" smtClean="0">
                <a:latin typeface="Arial" charset="0"/>
                <a:cs typeface="Arial" charset="0"/>
              </a:rPr>
              <a:t>, то следует указать спецификатор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inout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73182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7250" y="1879600"/>
            <a:ext cx="7786688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IntersectPlane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Plane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plane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 float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plane.D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plane.Normal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ray.Origin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 /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plane.Normal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ray.Direction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(t &lt; 0.0)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 smtClean="0">
                <a:latin typeface="Arial" charset="0"/>
                <a:cs typeface="Arial" charset="0"/>
              </a:rPr>
              <a:t>В </a:t>
            </a:r>
            <a:r>
              <a:rPr lang="en-US" sz="2400" dirty="0" smtClean="0">
                <a:latin typeface="Arial" charset="0"/>
                <a:cs typeface="Arial" charset="0"/>
              </a:rPr>
              <a:t>GLSL </a:t>
            </a:r>
            <a:r>
              <a:rPr lang="ru-RU" sz="2400" dirty="0" smtClean="0">
                <a:latin typeface="Arial" charset="0"/>
                <a:cs typeface="Arial" charset="0"/>
              </a:rPr>
              <a:t>доступен большой набор встроенных функций: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Угловые и тригонометрические функции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2000" dirty="0" smtClean="0">
                <a:latin typeface="Arial" charset="0"/>
                <a:cs typeface="Arial" charset="0"/>
              </a:rPr>
              <a:t>,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Экспоненциальные функции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exp2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log2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Arial" charset="0"/>
                <a:cs typeface="Arial" charset="0"/>
              </a:rPr>
              <a:t>,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Общие функции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latin typeface="Arial" charset="0"/>
                <a:cs typeface="Arial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sign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log2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clamp</a:t>
            </a:r>
            <a:r>
              <a:rPr lang="en-US" sz="2000" dirty="0" smtClean="0">
                <a:latin typeface="Arial" charset="0"/>
                <a:cs typeface="Arial" charset="0"/>
              </a:rPr>
              <a:t>, 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Геометрические функции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dot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cross</a:t>
            </a:r>
            <a:r>
              <a:rPr lang="en-US" sz="2000" dirty="0" smtClean="0">
                <a:latin typeface="Arial" charset="0"/>
                <a:cs typeface="Arial" charset="0"/>
              </a:rPr>
              <a:t>,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Матричные функции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matrixcompmult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Функции отношения векторов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sz="2000" dirty="0" smtClean="0">
                <a:latin typeface="Arial" charset="0"/>
                <a:cs typeface="Arial" charset="0"/>
              </a:rPr>
              <a:t>,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Функции доступа к текстуре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texture2D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textureCube</a:t>
            </a:r>
            <a:r>
              <a:rPr lang="en-US" sz="2000" dirty="0" smtClean="0">
                <a:latin typeface="Arial" charset="0"/>
                <a:cs typeface="Arial" charset="0"/>
              </a:rPr>
              <a:t>,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ru-RU" sz="2000" dirty="0" smtClean="0">
                <a:latin typeface="Arial" charset="0"/>
                <a:cs typeface="Arial" charset="0"/>
              </a:rPr>
              <a:t>Функции шума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noise1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noise2</a:t>
            </a:r>
            <a:r>
              <a:rPr lang="en-US" sz="2000" dirty="0" smtClean="0">
                <a:latin typeface="Arial" charset="0"/>
                <a:cs typeface="Arial" charset="0"/>
              </a:rPr>
              <a:t>, …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Модель выполнения </a:t>
            </a:r>
            <a:r>
              <a:rPr lang="en-US" smtClean="0"/>
              <a:t>OpenGL </a:t>
            </a:r>
            <a:r>
              <a:rPr lang="ru-RU" smtClean="0"/>
              <a:t>шейдеров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 bwMode="auto">
          <a:xfrm>
            <a:off x="2714625" y="1728804"/>
            <a:ext cx="37147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Вершинный шейдер…</a:t>
            </a:r>
            <a:endParaRPr lang="en-US" dirty="0"/>
          </a:p>
        </p:txBody>
      </p:sp>
      <p:sp>
        <p:nvSpPr>
          <p:cNvPr id="79875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В </a:t>
            </a:r>
            <a:r>
              <a:rPr lang="ru-RU" i="1" smtClean="0">
                <a:latin typeface="Arial" charset="0"/>
                <a:cs typeface="Arial" charset="0"/>
              </a:rPr>
              <a:t>вершинном</a:t>
            </a:r>
            <a:r>
              <a:rPr lang="ru-RU" smtClean="0">
                <a:latin typeface="Arial" charset="0"/>
                <a:cs typeface="Arial" charset="0"/>
              </a:rPr>
              <a:t> шейдере должны выполняться операции </a:t>
            </a:r>
            <a:r>
              <a:rPr lang="ru-RU" i="1" smtClean="0">
                <a:latin typeface="Arial" charset="0"/>
                <a:cs typeface="Arial" charset="0"/>
              </a:rPr>
              <a:t>над каждой вершиной</a:t>
            </a:r>
            <a:r>
              <a:rPr lang="ru-RU" smtClean="0">
                <a:latin typeface="Arial" charset="0"/>
                <a:cs typeface="Arial" charset="0"/>
              </a:rPr>
              <a:t>. Чтобы создать вершинный шейдер для данного примера, необходимо ответить на следующие вопросы:</a:t>
            </a:r>
          </a:p>
          <a:p>
            <a:pPr lvl="1" eaLnBrk="1" hangingPunct="1"/>
            <a:r>
              <a:rPr lang="ru-RU" i="1" smtClean="0">
                <a:latin typeface="Arial" charset="0"/>
                <a:cs typeface="Arial" charset="0"/>
              </a:rPr>
              <a:t>Какие данные </a:t>
            </a:r>
            <a:r>
              <a:rPr lang="ru-RU" smtClean="0">
                <a:latin typeface="Arial" charset="0"/>
                <a:cs typeface="Arial" charset="0"/>
              </a:rPr>
              <a:t>необходимо передавать вершинному шейдеру </a:t>
            </a:r>
            <a:r>
              <a:rPr lang="ru-RU" i="1" smtClean="0">
                <a:latin typeface="Arial" charset="0"/>
                <a:cs typeface="Arial" charset="0"/>
              </a:rPr>
              <a:t>для каждой вершины </a:t>
            </a:r>
            <a:r>
              <a:rPr lang="ru-RU" smtClean="0">
                <a:latin typeface="Arial" charset="0"/>
                <a:cs typeface="Arial" charset="0"/>
              </a:rPr>
              <a:t>(через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smtClean="0">
                <a:latin typeface="Arial" charset="0"/>
                <a:cs typeface="Arial" charset="0"/>
              </a:rPr>
              <a:t>-</a:t>
            </a:r>
            <a:r>
              <a:rPr lang="ru-RU" smtClean="0">
                <a:latin typeface="Arial" charset="0"/>
                <a:cs typeface="Arial" charset="0"/>
              </a:rPr>
              <a:t>переменные)?</a:t>
            </a:r>
          </a:p>
          <a:p>
            <a:pPr lvl="1" eaLnBrk="1" hangingPunct="1"/>
            <a:r>
              <a:rPr lang="ru-RU" i="1" smtClean="0">
                <a:latin typeface="Arial" charset="0"/>
                <a:cs typeface="Arial" charset="0"/>
              </a:rPr>
              <a:t>Какие глобальные переменные состояния </a:t>
            </a:r>
            <a:r>
              <a:rPr lang="ru-RU" smtClean="0">
                <a:latin typeface="Arial" charset="0"/>
                <a:cs typeface="Arial" charset="0"/>
              </a:rPr>
              <a:t>потребуются вершинному шейдеру (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smtClean="0">
                <a:latin typeface="Arial" charset="0"/>
                <a:cs typeface="Arial" charset="0"/>
              </a:rPr>
              <a:t>-переменные)?</a:t>
            </a:r>
          </a:p>
          <a:p>
            <a:pPr lvl="1" eaLnBrk="1" hangingPunct="1"/>
            <a:r>
              <a:rPr lang="ru-RU" smtClean="0">
                <a:latin typeface="Arial" charset="0"/>
                <a:cs typeface="Arial" charset="0"/>
              </a:rPr>
              <a:t>Что является </a:t>
            </a:r>
            <a:r>
              <a:rPr lang="ru-RU" i="1" smtClean="0">
                <a:latin typeface="Arial" charset="0"/>
                <a:cs typeface="Arial" charset="0"/>
              </a:rPr>
              <a:t>результатом вычислений </a:t>
            </a:r>
            <a:r>
              <a:rPr lang="ru-RU" smtClean="0">
                <a:latin typeface="Arial" charset="0"/>
                <a:cs typeface="Arial" charset="0"/>
              </a:rPr>
              <a:t>в вершинном шейдере (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varying</a:t>
            </a:r>
            <a:r>
              <a:rPr lang="en-US" smtClean="0">
                <a:latin typeface="Arial" charset="0"/>
                <a:cs typeface="Arial" charset="0"/>
              </a:rPr>
              <a:t>-</a:t>
            </a:r>
            <a:r>
              <a:rPr lang="ru-RU" smtClean="0">
                <a:latin typeface="Arial" charset="0"/>
                <a:cs typeface="Arial" charset="0"/>
              </a:rPr>
              <a:t>переменные)?</a:t>
            </a:r>
          </a:p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Рассмотрим эти вопросы по отдельности</a:t>
            </a: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420E45-8673-47CC-B75E-A790AAF227A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ru-RU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Вершинный шейдер…</a:t>
            </a:r>
            <a:endParaRPr lang="en-US" dirty="0"/>
          </a:p>
        </p:txBody>
      </p:sp>
      <p:sp>
        <p:nvSpPr>
          <p:cNvPr id="80899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i="1" smtClean="0">
                <a:latin typeface="Arial" charset="0"/>
                <a:cs typeface="Arial" charset="0"/>
              </a:rPr>
              <a:t>Какие данные </a:t>
            </a:r>
            <a:r>
              <a:rPr lang="ru-RU" smtClean="0">
                <a:latin typeface="Arial" charset="0"/>
                <a:cs typeface="Arial" charset="0"/>
              </a:rPr>
              <a:t>необходимо передавать вершинному шейдеру </a:t>
            </a:r>
            <a:r>
              <a:rPr lang="ru-RU" i="1" smtClean="0">
                <a:latin typeface="Arial" charset="0"/>
                <a:cs typeface="Arial" charset="0"/>
              </a:rPr>
              <a:t>для каждой вершины</a:t>
            </a:r>
            <a:r>
              <a:rPr lang="ru-RU" smtClean="0">
                <a:latin typeface="Arial" charset="0"/>
                <a:cs typeface="Arial" charset="0"/>
              </a:rPr>
              <a:t>?</a:t>
            </a:r>
          </a:p>
          <a:p>
            <a:pPr lvl="1" eaLnBrk="1" hangingPunct="1"/>
            <a:r>
              <a:rPr lang="ru-RU" smtClean="0">
                <a:latin typeface="Arial" charset="0"/>
                <a:cs typeface="Arial" charset="0"/>
              </a:rPr>
              <a:t>Если не задать </a:t>
            </a:r>
            <a:r>
              <a:rPr lang="ru-RU" i="1" smtClean="0">
                <a:latin typeface="Arial" charset="0"/>
                <a:cs typeface="Arial" charset="0"/>
              </a:rPr>
              <a:t>координаты вершины</a:t>
            </a:r>
            <a:r>
              <a:rPr lang="ru-RU" smtClean="0">
                <a:latin typeface="Arial" charset="0"/>
                <a:cs typeface="Arial" charset="0"/>
              </a:rPr>
              <a:t>, то вообще невозможно будет что-либо нарисовать. Освещение поверхности объекта не вычислить, если не задана </a:t>
            </a:r>
            <a:r>
              <a:rPr lang="ru-RU" i="1" smtClean="0">
                <a:latin typeface="Arial" charset="0"/>
                <a:cs typeface="Arial" charset="0"/>
              </a:rPr>
              <a:t>нормаль в каждой вершине</a:t>
            </a:r>
          </a:p>
          <a:p>
            <a:pPr lvl="1" eaLnBrk="1" hangingPunct="1"/>
            <a:r>
              <a:rPr lang="ru-RU" smtClean="0">
                <a:latin typeface="Arial" charset="0"/>
                <a:cs typeface="Arial" charset="0"/>
              </a:rPr>
              <a:t>Минимальными входными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ru-RU" smtClean="0">
                <a:latin typeface="Arial" charset="0"/>
                <a:cs typeface="Arial" charset="0"/>
              </a:rPr>
              <a:t>параметрами будут </a:t>
            </a:r>
            <a:r>
              <a:rPr lang="ru-RU" i="1" smtClean="0">
                <a:latin typeface="Arial" charset="0"/>
                <a:cs typeface="Arial" charset="0"/>
              </a:rPr>
              <a:t>координаты</a:t>
            </a:r>
            <a:r>
              <a:rPr lang="ru-RU" smtClean="0">
                <a:latin typeface="Arial" charset="0"/>
                <a:cs typeface="Arial" charset="0"/>
              </a:rPr>
              <a:t> вершины и </a:t>
            </a:r>
            <a:r>
              <a:rPr lang="ru-RU" i="1" smtClean="0">
                <a:latin typeface="Arial" charset="0"/>
                <a:cs typeface="Arial" charset="0"/>
              </a:rPr>
              <a:t>нормаль</a:t>
            </a:r>
          </a:p>
          <a:p>
            <a:pPr lvl="1" eaLnBrk="1" hangingPunct="1"/>
            <a:r>
              <a:rPr lang="ru-RU" smtClean="0">
                <a:latin typeface="Arial" charset="0"/>
                <a:cs typeface="Arial" charset="0"/>
              </a:rPr>
              <a:t>Эти параметры уже определены в</a:t>
            </a:r>
            <a:r>
              <a:rPr lang="en-US" smtClean="0">
                <a:latin typeface="Arial" charset="0"/>
                <a:cs typeface="Arial" charset="0"/>
              </a:rPr>
              <a:t> OpenGL</a:t>
            </a:r>
            <a:r>
              <a:rPr lang="ru-RU" smtClean="0">
                <a:latin typeface="Arial" charset="0"/>
                <a:cs typeface="Arial" charset="0"/>
              </a:rPr>
              <a:t> и доступны как встроенные переменные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ru-RU" smtClean="0">
                <a:latin typeface="Arial" charset="0"/>
                <a:cs typeface="Arial" charset="0"/>
              </a:rPr>
              <a:t> и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gl_Normal</a:t>
            </a:r>
          </a:p>
          <a:p>
            <a:pPr lvl="1" eaLnBrk="1" hangingPunct="1"/>
            <a:r>
              <a:rPr lang="ru-RU" smtClean="0">
                <a:latin typeface="Arial" charset="0"/>
                <a:cs typeface="Arial" charset="0"/>
              </a:rPr>
              <a:t>Дополнительных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smtClean="0">
                <a:latin typeface="Arial" charset="0"/>
                <a:cs typeface="Arial" charset="0"/>
              </a:rPr>
              <a:t>-</a:t>
            </a:r>
            <a:r>
              <a:rPr lang="ru-RU" smtClean="0">
                <a:latin typeface="Arial" charset="0"/>
                <a:cs typeface="Arial" charset="0"/>
              </a:rPr>
              <a:t>переменных объявлять </a:t>
            </a:r>
            <a:r>
              <a:rPr lang="ru-RU" i="1" smtClean="0">
                <a:latin typeface="Arial" charset="0"/>
                <a:cs typeface="Arial" charset="0"/>
              </a:rPr>
              <a:t>не требуется</a:t>
            </a:r>
            <a:endParaRPr lang="ru-RU" b="1" i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F62196-4B66-42B3-A8F8-C783D34A6D3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ru-RU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Вершинный шейдер…</a:t>
            </a:r>
            <a:endParaRPr lang="en-US" dirty="0"/>
          </a:p>
        </p:txBody>
      </p:sp>
      <p:sp>
        <p:nvSpPr>
          <p:cNvPr id="81923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spcAft>
                <a:spcPts val="400"/>
              </a:spcAft>
            </a:pPr>
            <a:r>
              <a:rPr lang="ru-RU" sz="2400" i="1" dirty="0" smtClean="0">
                <a:latin typeface="Arial" charset="0"/>
                <a:cs typeface="Arial" charset="0"/>
              </a:rPr>
              <a:t>Какие глобальные переменные состояния </a:t>
            </a:r>
            <a:r>
              <a:rPr lang="ru-RU" sz="2400" dirty="0" smtClean="0">
                <a:latin typeface="Arial" charset="0"/>
                <a:cs typeface="Arial" charset="0"/>
              </a:rPr>
              <a:t>потребуются вершинному </a:t>
            </a:r>
            <a:r>
              <a:rPr lang="ru-RU" sz="2400" dirty="0" err="1" smtClean="0">
                <a:latin typeface="Arial" charset="0"/>
                <a:cs typeface="Arial" charset="0"/>
              </a:rPr>
              <a:t>шейдеру</a:t>
            </a:r>
            <a:r>
              <a:rPr lang="ru-RU" sz="2400" dirty="0" smtClean="0">
                <a:latin typeface="Arial" charset="0"/>
                <a:cs typeface="Arial" charset="0"/>
              </a:rPr>
              <a:t>?</a:t>
            </a:r>
          </a:p>
          <a:p>
            <a:pPr lvl="1" eaLnBrk="1" hangingPunct="1">
              <a:spcAft>
                <a:spcPts val="400"/>
              </a:spcAft>
            </a:pPr>
            <a:r>
              <a:rPr lang="ru-RU" sz="2000" dirty="0" smtClean="0">
                <a:latin typeface="Arial" charset="0"/>
                <a:cs typeface="Arial" charset="0"/>
              </a:rPr>
              <a:t>Необходим доступ к параметрам состояния </a:t>
            </a:r>
            <a:r>
              <a:rPr lang="en-US" sz="2000" dirty="0" smtClean="0">
                <a:latin typeface="Arial" charset="0"/>
                <a:cs typeface="Arial" charset="0"/>
              </a:rPr>
              <a:t>OpenGL</a:t>
            </a:r>
            <a:r>
              <a:rPr lang="ru-RU" sz="2000" dirty="0" smtClean="0">
                <a:latin typeface="Arial" charset="0"/>
                <a:cs typeface="Arial" charset="0"/>
              </a:rPr>
              <a:t>, таким как текущая </a:t>
            </a:r>
            <a:r>
              <a:rPr lang="ru-RU" sz="2000" i="1" dirty="0" smtClean="0">
                <a:latin typeface="Arial" charset="0"/>
                <a:cs typeface="Arial" charset="0"/>
              </a:rPr>
              <a:t>матрица модели-вида-проекции</a:t>
            </a:r>
            <a:r>
              <a:rPr lang="en-US" sz="2000" i="1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gl_ModelViewProjectionMatrix</a:t>
            </a:r>
            <a:r>
              <a:rPr lang="en-US" sz="2000" dirty="0" smtClean="0">
                <a:latin typeface="Arial" charset="0"/>
                <a:cs typeface="Arial" charset="0"/>
              </a:rPr>
              <a:t>)</a:t>
            </a:r>
            <a:r>
              <a:rPr lang="ru-RU" sz="2000" dirty="0" smtClean="0">
                <a:latin typeface="Arial" charset="0"/>
                <a:cs typeface="Arial" charset="0"/>
              </a:rPr>
              <a:t>, текущая </a:t>
            </a:r>
            <a:r>
              <a:rPr lang="ru-RU" sz="2000" i="1" dirty="0" smtClean="0">
                <a:latin typeface="Arial" charset="0"/>
                <a:cs typeface="Arial" charset="0"/>
              </a:rPr>
              <a:t>матрица модели-вида </a:t>
            </a:r>
            <a:r>
              <a:rPr lang="ru-RU" sz="2000" dirty="0" smtClean="0">
                <a:latin typeface="Arial" charset="0"/>
                <a:cs typeface="Arial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ru-RU" sz="2000" dirty="0" smtClean="0">
                <a:latin typeface="Arial" charset="0"/>
                <a:cs typeface="Arial" charset="0"/>
              </a:rPr>
              <a:t>), текущая </a:t>
            </a:r>
            <a:r>
              <a:rPr lang="ru-RU" sz="2000" i="1" dirty="0" smtClean="0">
                <a:latin typeface="Arial" charset="0"/>
                <a:cs typeface="Arial" charset="0"/>
              </a:rPr>
              <a:t>матрица преобразования нормали </a:t>
            </a:r>
            <a:r>
              <a:rPr lang="ru-RU" sz="2000" dirty="0" smtClean="0">
                <a:latin typeface="Arial" charset="0"/>
                <a:cs typeface="Arial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ru-RU" sz="2000" dirty="0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Aft>
                <a:spcPts val="400"/>
              </a:spcAft>
            </a:pPr>
            <a:r>
              <a:rPr lang="ru-RU" sz="2000" dirty="0" smtClean="0">
                <a:latin typeface="Arial" charset="0"/>
                <a:cs typeface="Arial" charset="0"/>
              </a:rPr>
              <a:t>Необходимо также знать </a:t>
            </a:r>
            <a:r>
              <a:rPr lang="ru-RU" sz="2000" i="1" dirty="0" smtClean="0">
                <a:latin typeface="Arial" charset="0"/>
                <a:cs typeface="Arial" charset="0"/>
              </a:rPr>
              <a:t>координаты источника освещения </a:t>
            </a:r>
            <a:r>
              <a:rPr lang="ru-RU" sz="2000" dirty="0" smtClean="0">
                <a:latin typeface="Arial" charset="0"/>
                <a:cs typeface="Arial" charset="0"/>
              </a:rPr>
              <a:t>в </a:t>
            </a:r>
            <a:r>
              <a:rPr lang="ru-RU" sz="2000" i="1" dirty="0" smtClean="0">
                <a:latin typeface="Arial" charset="0"/>
                <a:cs typeface="Arial" charset="0"/>
              </a:rPr>
              <a:t>пространстве обзора. </a:t>
            </a:r>
            <a:r>
              <a:rPr lang="ru-RU" sz="2000" dirty="0" smtClean="0">
                <a:latin typeface="Arial" charset="0"/>
                <a:cs typeface="Arial" charset="0"/>
              </a:rPr>
              <a:t>Для этого определим дополнительную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sz="2000" dirty="0" smtClean="0">
                <a:latin typeface="Arial" charset="0"/>
                <a:cs typeface="Arial" charset="0"/>
              </a:rPr>
              <a:t>-переменную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ru-RU" sz="2000" dirty="0" smtClean="0">
                <a:latin typeface="Arial" charset="0"/>
                <a:cs typeface="Arial" charset="0"/>
              </a:rPr>
              <a:t>Необходимо определить количество </a:t>
            </a:r>
            <a:r>
              <a:rPr lang="ru-RU" sz="2000" i="1" dirty="0" smtClean="0">
                <a:latin typeface="Arial" charset="0"/>
                <a:cs typeface="Arial" charset="0"/>
              </a:rPr>
              <a:t>рассеиваемого</a:t>
            </a:r>
            <a:r>
              <a:rPr lang="ru-RU" sz="2000" dirty="0" smtClean="0">
                <a:latin typeface="Arial" charset="0"/>
                <a:cs typeface="Arial" charset="0"/>
              </a:rPr>
              <a:t> и </a:t>
            </a:r>
            <a:r>
              <a:rPr lang="ru-RU" sz="2000" i="1" dirty="0" smtClean="0">
                <a:latin typeface="Arial" charset="0"/>
                <a:cs typeface="Arial" charset="0"/>
              </a:rPr>
              <a:t>отражаемого</a:t>
            </a:r>
            <a:r>
              <a:rPr lang="ru-RU" sz="2000" dirty="0" smtClean="0">
                <a:latin typeface="Arial" charset="0"/>
                <a:cs typeface="Arial" charset="0"/>
              </a:rPr>
              <a:t> света. Для этого воспользуемся двумя </a:t>
            </a:r>
            <a:r>
              <a:rPr lang="ru-RU" sz="2000" i="1" dirty="0" smtClean="0">
                <a:latin typeface="Arial" charset="0"/>
                <a:cs typeface="Arial" charset="0"/>
              </a:rPr>
              <a:t>константными</a:t>
            </a:r>
            <a:r>
              <a:rPr lang="ru-RU" sz="2000" dirty="0" smtClean="0">
                <a:latin typeface="Arial" charset="0"/>
                <a:cs typeface="Arial" charset="0"/>
              </a:rPr>
              <a:t> значениями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SpecularContribution</a:t>
            </a:r>
            <a:r>
              <a:rPr lang="ru-RU" sz="2000" dirty="0" smtClean="0">
                <a:latin typeface="Arial" charset="0"/>
                <a:cs typeface="Arial" charset="0"/>
              </a:rPr>
              <a:t> и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DiffuseContribution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–</a:t>
            </a:r>
            <a:r>
              <a:rPr lang="ru-RU" sz="2000" dirty="0" smtClean="0">
                <a:latin typeface="Arial" charset="0"/>
                <a:cs typeface="Arial" charset="0"/>
              </a:rPr>
              <a:t> просто для демонстрации возможностей языка</a:t>
            </a:r>
            <a:endParaRPr lang="ru-RU" sz="2000" b="1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1FB298-BAA0-4EA9-9F3B-93546CADB08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ru-RU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Вершинный шейдер…</a:t>
            </a:r>
            <a:endParaRPr lang="en-US" dirty="0"/>
          </a:p>
        </p:txBody>
      </p:sp>
      <p:sp>
        <p:nvSpPr>
          <p:cNvPr id="82947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z="2400" dirty="0" smtClean="0">
                <a:latin typeface="Arial" charset="0"/>
                <a:cs typeface="Arial" charset="0"/>
              </a:rPr>
              <a:t>Что является результатом вычислений в вершинном </a:t>
            </a:r>
            <a:r>
              <a:rPr lang="ru-RU" sz="2400" dirty="0" err="1" smtClean="0">
                <a:latin typeface="Arial" charset="0"/>
                <a:cs typeface="Arial" charset="0"/>
              </a:rPr>
              <a:t>шейдере</a:t>
            </a:r>
            <a:r>
              <a:rPr lang="ru-RU" sz="2400" dirty="0" smtClean="0">
                <a:latin typeface="Arial" charset="0"/>
                <a:cs typeface="Arial" charset="0"/>
              </a:rPr>
              <a:t>?</a:t>
            </a:r>
          </a:p>
          <a:p>
            <a:pPr lvl="1" eaLnBrk="1" hangingPunct="1">
              <a:spcAft>
                <a:spcPts val="400"/>
              </a:spcAft>
            </a:pPr>
            <a:r>
              <a:rPr lang="ru-RU" sz="2000" i="1" dirty="0" smtClean="0">
                <a:latin typeface="Arial" charset="0"/>
                <a:cs typeface="Arial" charset="0"/>
              </a:rPr>
              <a:t>Любой вершинный </a:t>
            </a:r>
            <a:r>
              <a:rPr lang="ru-RU" sz="2000" i="1" dirty="0" err="1" smtClean="0">
                <a:latin typeface="Arial" charset="0"/>
                <a:cs typeface="Arial" charset="0"/>
              </a:rPr>
              <a:t>шейдер</a:t>
            </a:r>
            <a:r>
              <a:rPr lang="ru-RU" sz="2000" dirty="0" smtClean="0">
                <a:latin typeface="Arial" charset="0"/>
                <a:cs typeface="Arial" charset="0"/>
              </a:rPr>
              <a:t> должен вычислить координаты вершины в </a:t>
            </a:r>
            <a:r>
              <a:rPr lang="ru-RU" sz="2000" i="1" dirty="0" smtClean="0">
                <a:latin typeface="Arial" charset="0"/>
                <a:cs typeface="Arial" charset="0"/>
              </a:rPr>
              <a:t>пространстве координат окна</a:t>
            </a:r>
            <a:r>
              <a:rPr lang="ru-RU" sz="2000" dirty="0" smtClean="0">
                <a:latin typeface="Arial" charset="0"/>
                <a:cs typeface="Arial" charset="0"/>
              </a:rPr>
              <a:t>. Для этого служит стандартная переменная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ts val="400"/>
              </a:spcAft>
            </a:pPr>
            <a:r>
              <a:rPr lang="ru-RU" sz="2000" dirty="0" smtClean="0">
                <a:latin typeface="Arial" charset="0"/>
                <a:cs typeface="Arial" charset="0"/>
              </a:rPr>
              <a:t>Шаблон кирпичей будет вычисляться во </a:t>
            </a:r>
            <a:r>
              <a:rPr lang="ru-RU" sz="2000" i="1" dirty="0" smtClean="0">
                <a:latin typeface="Arial" charset="0"/>
                <a:cs typeface="Arial" charset="0"/>
              </a:rPr>
              <a:t>фрагментном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err="1" smtClean="0">
                <a:latin typeface="Arial" charset="0"/>
                <a:cs typeface="Arial" charset="0"/>
              </a:rPr>
              <a:t>шейдере</a:t>
            </a:r>
            <a:r>
              <a:rPr lang="ru-RU" sz="2000" dirty="0" smtClean="0">
                <a:latin typeface="Arial" charset="0"/>
                <a:cs typeface="Arial" charset="0"/>
              </a:rPr>
              <a:t> как </a:t>
            </a:r>
            <a:r>
              <a:rPr lang="ru-RU" sz="2000" i="1" dirty="0" smtClean="0">
                <a:latin typeface="Arial" charset="0"/>
                <a:cs typeface="Arial" charset="0"/>
              </a:rPr>
              <a:t>некоторая функция с аргументами </a:t>
            </a:r>
            <a:r>
              <a:rPr lang="en-US" sz="2000" i="1" dirty="0" smtClean="0">
                <a:latin typeface="Arial" charset="0"/>
                <a:cs typeface="Arial" charset="0"/>
              </a:rPr>
              <a:t>x</a:t>
            </a:r>
            <a:r>
              <a:rPr lang="ru-RU" sz="2000" i="1" dirty="0" smtClean="0">
                <a:latin typeface="Arial" charset="0"/>
                <a:cs typeface="Arial" charset="0"/>
              </a:rPr>
              <a:t> и </a:t>
            </a:r>
            <a:r>
              <a:rPr lang="en-US" sz="2000" i="1" dirty="0" smtClean="0">
                <a:latin typeface="Arial" charset="0"/>
                <a:cs typeface="Arial" charset="0"/>
              </a:rPr>
              <a:t>y </a:t>
            </a:r>
            <a:r>
              <a:rPr lang="en-US" sz="2000" dirty="0" smtClean="0">
                <a:latin typeface="Arial" charset="0"/>
                <a:cs typeface="Arial" charset="0"/>
              </a:rPr>
              <a:t>– </a:t>
            </a:r>
            <a:r>
              <a:rPr lang="ru-RU" sz="2000" dirty="0" smtClean="0">
                <a:latin typeface="Arial" charset="0"/>
                <a:cs typeface="Arial" charset="0"/>
              </a:rPr>
              <a:t>координатами объекта в </a:t>
            </a:r>
            <a:r>
              <a:rPr lang="ru-RU" sz="2000" i="1" dirty="0" smtClean="0">
                <a:latin typeface="Arial" charset="0"/>
                <a:cs typeface="Arial" charset="0"/>
              </a:rPr>
              <a:t>модельной системе координат</a:t>
            </a:r>
            <a:r>
              <a:rPr lang="ru-RU" sz="2000" dirty="0" smtClean="0">
                <a:latin typeface="Arial" charset="0"/>
                <a:cs typeface="Arial" charset="0"/>
              </a:rPr>
              <a:t>. Для передачи этих параметров объявим специальную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varying</a:t>
            </a:r>
            <a:r>
              <a:rPr lang="ru-RU" sz="2000" dirty="0" smtClean="0">
                <a:latin typeface="Arial" charset="0"/>
                <a:cs typeface="Arial" charset="0"/>
              </a:rPr>
              <a:t>-переменную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MCPosition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ts val="400"/>
              </a:spcAft>
            </a:pPr>
            <a:r>
              <a:rPr lang="ru-RU" sz="2000" dirty="0" smtClean="0">
                <a:latin typeface="Arial" charset="0"/>
                <a:cs typeface="Arial" charset="0"/>
              </a:rPr>
              <a:t>Кроме того, в </a:t>
            </a:r>
            <a:r>
              <a:rPr lang="ru-RU" sz="2000" i="1" dirty="0" smtClean="0">
                <a:latin typeface="Arial" charset="0"/>
                <a:cs typeface="Arial" charset="0"/>
              </a:rPr>
              <a:t>вершинном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err="1" smtClean="0">
                <a:latin typeface="Arial" charset="0"/>
                <a:cs typeface="Arial" charset="0"/>
              </a:rPr>
              <a:t>шейдере</a:t>
            </a:r>
            <a:r>
              <a:rPr lang="ru-RU" sz="2000" dirty="0" smtClean="0">
                <a:latin typeface="Arial" charset="0"/>
                <a:cs typeface="Arial" charset="0"/>
              </a:rPr>
              <a:t> будет выполняться часть расчетов освещения – будет вычисляться </a:t>
            </a:r>
            <a:r>
              <a:rPr lang="ru-RU" sz="2000" i="1" dirty="0" smtClean="0">
                <a:latin typeface="Arial" charset="0"/>
                <a:cs typeface="Arial" charset="0"/>
              </a:rPr>
              <a:t>интенсивность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ru-RU" sz="2000" i="1" dirty="0" smtClean="0">
                <a:latin typeface="Arial" charset="0"/>
                <a:cs typeface="Arial" charset="0"/>
              </a:rPr>
              <a:t>света</a:t>
            </a:r>
            <a:r>
              <a:rPr lang="ru-RU" sz="2000" dirty="0" smtClean="0">
                <a:latin typeface="Arial" charset="0"/>
                <a:cs typeface="Arial" charset="0"/>
              </a:rPr>
              <a:t> для каждой вершины. Для сохранения результата объявим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varying</a:t>
            </a:r>
            <a:r>
              <a:rPr lang="ru-RU" sz="2000" dirty="0" smtClean="0">
                <a:latin typeface="Arial" charset="0"/>
                <a:cs typeface="Arial" charset="0"/>
              </a:rPr>
              <a:t>-переменную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LightIntensity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9503CF-6392-4321-B646-910D1B85B14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ru-RU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1139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В первую очередь, необходимо объявить глобальные переменные – идентификаторы вершинного шейдера, фрагментного шейдера и программного объекта: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ru-RU" smtClean="0">
                <a:latin typeface="Arial" charset="0"/>
                <a:cs typeface="Arial" charset="0"/>
              </a:rPr>
              <a:t>При этом создается структура данных, которая затем используется </a:t>
            </a:r>
            <a:r>
              <a:rPr lang="en-US" smtClean="0">
                <a:latin typeface="Arial" charset="0"/>
                <a:cs typeface="Arial" charset="0"/>
              </a:rPr>
              <a:t>OpenGL</a:t>
            </a:r>
            <a:r>
              <a:rPr lang="ru-RU" smtClean="0">
                <a:latin typeface="Arial" charset="0"/>
                <a:cs typeface="Arial" charset="0"/>
              </a:rPr>
              <a:t> для хранения исходного кода шейдера</a:t>
            </a:r>
          </a:p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После того, как шейдер создан, в него следует загрузить исходный код. Исходный код шейдера представлен в виде </a:t>
            </a:r>
            <a:r>
              <a:rPr lang="ru-RU" i="1" smtClean="0">
                <a:latin typeface="Arial" charset="0"/>
                <a:cs typeface="Arial" charset="0"/>
              </a:rPr>
              <a:t>массива строк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27DDE7-64A2-420B-A931-64BECD6DA0D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ru-RU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7250" y="2949578"/>
            <a:ext cx="77866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.glCreateShader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.GL_VERTEX_SHADER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fragmentShader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.glCreateShader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.GL_FRAGMENT_SHADER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program =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.glCreateProgram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2163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Для загрузки исходного кода из файла необходимо выполнить следующие шаги:</a:t>
            </a: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4BBADA-C9A1-427D-A054-B9D3847D23F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ru-RU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7250" y="4095750"/>
            <a:ext cx="7786688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fragmentFileName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.glShaderSource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fragmentFileName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1,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string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 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sr.ReadToEnd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},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  <a:defRPr/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sr.Close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143125"/>
            <a:ext cx="7786688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.glShaderSource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1,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string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 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sr.ReadToEnd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},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sr.Close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3187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После загрузки исходного кода в шейдерный объект этот исходный код необходимо </a:t>
            </a:r>
            <a:r>
              <a:rPr lang="ru-RU" i="1" smtClean="0">
                <a:latin typeface="Arial" charset="0"/>
                <a:cs typeface="Arial" charset="0"/>
              </a:rPr>
              <a:t>скомпилировать</a:t>
            </a:r>
            <a:r>
              <a:rPr lang="ru-RU" smtClean="0">
                <a:latin typeface="Arial" charset="0"/>
                <a:cs typeface="Arial" charset="0"/>
              </a:rPr>
              <a:t>:</a:t>
            </a: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27EF05-FE06-4B09-9E7B-DB23743782A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532085"/>
            <a:ext cx="778668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.glCompileShader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status = 0;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.glGetShaderiv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.GL_COMPILE_STATUS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(&amp;status)); }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.glCompileShader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fragmentShader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.glGetShaderiv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fragmentShader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.GL_COMPILE_STATUS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(&amp;status));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4211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В процессе компиляции могут возникнуть ошибки, описание которых будет занесено в </a:t>
            </a:r>
            <a:r>
              <a:rPr lang="ru-RU" i="1" smtClean="0">
                <a:latin typeface="Arial" charset="0"/>
                <a:cs typeface="Arial" charset="0"/>
              </a:rPr>
              <a:t>информационный журнал</a:t>
            </a:r>
            <a:r>
              <a:rPr lang="ru-RU" smtClean="0">
                <a:latin typeface="Arial" charset="0"/>
                <a:cs typeface="Arial" charset="0"/>
              </a:rPr>
              <a:t> шейдерного объекта. Чтобы загрузить информационный журнал, необходимо выполнить следующие команды: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Arial" charset="0"/>
              <a:cs typeface="Arial" charset="0"/>
            </a:endParaRP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1767B-D2A0-4F9B-91E3-C0E92329F11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3241675"/>
            <a:ext cx="7786688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capacity = 0;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.glGetShaderiv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.GL_INFO_LOG_LENGTH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(&amp;capacity));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info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(capacity);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.glGetShaderInfoLog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Int32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.MaxValue,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null, info);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5235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Чтобы использовать скомпилированные шейдеры их необходимо </a:t>
            </a:r>
            <a:r>
              <a:rPr lang="ru-RU" i="1" smtClean="0">
                <a:latin typeface="Arial" charset="0"/>
                <a:cs typeface="Arial" charset="0"/>
              </a:rPr>
              <a:t>скомпоновать в одну программу</a:t>
            </a:r>
            <a:r>
              <a:rPr lang="ru-RU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Arial" charset="0"/>
              <a:cs typeface="Arial" charset="0"/>
            </a:endParaRP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0ECFC-5C91-47EA-8039-17CE2BC127F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214563"/>
            <a:ext cx="778668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.glAttachShader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.glAttachShader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fragmentShader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.glLinkProgram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(program);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status = 0;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.glGetProgramiv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.GL_LINK_STATUS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(&amp;status));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Aft>
                <a:spcPts val="300"/>
              </a:spcAft>
              <a:defRPr/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6259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При компоновке программы могут возникнуть ошибки (даже если все шейдеры по отдельности скомпилировались удачно). Чтобы получить информацию об ошибках, необходимо выполнить следующие шаги: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Arial" charset="0"/>
              <a:cs typeface="Arial" charset="0"/>
            </a:endParaRP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A23C2-4306-49D0-B864-133BE4D634B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3384568"/>
            <a:ext cx="7786688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capacity = 0;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</a:t>
            </a:r>
            <a:r>
              <a:rPr lang="ru-RU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.glGetProgramiv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.GL_INFO_LOG_LENGTH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(&amp;capacity));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info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(capacity);</a:t>
            </a:r>
          </a:p>
          <a:p>
            <a:pPr>
              <a:spcAft>
                <a:spcPts val="300"/>
              </a:spcAf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unsafe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.glGetProgramInfoLog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Int32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.MaxValue,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300"/>
              </a:spcAft>
              <a:defRPr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info);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конвейер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На функционирование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OpenGL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 можно смотреть как на </a:t>
            </a:r>
            <a:r>
              <a:rPr lang="ru-RU" i="1" dirty="0" smtClean="0">
                <a:latin typeface="Segoe UI" pitchFamily="34" charset="0"/>
                <a:cs typeface="Segoe UI" pitchFamily="34" charset="0"/>
              </a:rPr>
              <a:t>стандартную последовательность операций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, применяемую к геометрическим данным для вывода их на экран</a:t>
            </a:r>
          </a:p>
          <a:p>
            <a:r>
              <a:rPr lang="ru-RU" dirty="0" smtClean="0">
                <a:latin typeface="Segoe UI" pitchFamily="34" charset="0"/>
                <a:cs typeface="Segoe UI" pitchFamily="34" charset="0"/>
              </a:rPr>
              <a:t>На различных этапах обработки графики разработчик может изменять массу параметров и получать различные результаты. </a:t>
            </a:r>
            <a:r>
              <a:rPr lang="ru-RU" i="1" dirty="0" smtClean="0">
                <a:latin typeface="Segoe UI" pitchFamily="34" charset="0"/>
                <a:cs typeface="Segoe UI" pitchFamily="34" charset="0"/>
              </a:rPr>
              <a:t>Однако нельзя изменить ни сами фундаментальные операции, ни их порядок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7283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  <a:cs typeface="Arial" charset="0"/>
              </a:rPr>
              <a:t>Скомпонованную программу можно установить в качестве состояния </a:t>
            </a:r>
            <a:r>
              <a:rPr lang="en-US" dirty="0" smtClean="0">
                <a:latin typeface="Arial" charset="0"/>
                <a:cs typeface="Arial" charset="0"/>
              </a:rPr>
              <a:t>OpenGL</a:t>
            </a:r>
            <a:r>
              <a:rPr lang="ru-RU" dirty="0" smtClean="0">
                <a:latin typeface="Arial" charset="0"/>
                <a:cs typeface="Arial" charset="0"/>
              </a:rPr>
              <a:t>. Сделать это необходимо перед </a:t>
            </a:r>
            <a:r>
              <a:rPr lang="ru-RU" dirty="0" err="1" smtClean="0">
                <a:latin typeface="Arial" charset="0"/>
                <a:cs typeface="Arial" charset="0"/>
              </a:rPr>
              <a:t>отрисовкой</a:t>
            </a:r>
            <a:r>
              <a:rPr lang="ru-RU" dirty="0" smtClean="0">
                <a:latin typeface="Arial" charset="0"/>
                <a:cs typeface="Arial" charset="0"/>
              </a:rPr>
              <a:t> геометрических объектов:</a:t>
            </a:r>
          </a:p>
          <a:p>
            <a:pPr eaLnBrk="1" hangingPunct="1"/>
            <a:endParaRPr lang="ru-RU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ru-RU" dirty="0" smtClean="0">
                <a:latin typeface="Arial" charset="0"/>
                <a:cs typeface="Arial" charset="0"/>
              </a:rPr>
              <a:t>	Чтобы вернуться к стандартной функциональности </a:t>
            </a:r>
            <a:r>
              <a:rPr lang="en-US" dirty="0" smtClean="0">
                <a:latin typeface="Arial" charset="0"/>
                <a:cs typeface="Arial" charset="0"/>
              </a:rPr>
              <a:t>OpenGL</a:t>
            </a:r>
            <a:r>
              <a:rPr lang="ru-RU" dirty="0" smtClean="0">
                <a:latin typeface="Arial" charset="0"/>
                <a:cs typeface="Arial" charset="0"/>
              </a:rPr>
              <a:t> необходимо выполнить команду:</a:t>
            </a:r>
          </a:p>
          <a:p>
            <a:pPr eaLnBrk="1" hangingPunct="1"/>
            <a:endParaRPr lang="ru-RU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ru-RU" dirty="0" smtClean="0">
                <a:latin typeface="Arial" charset="0"/>
                <a:cs typeface="Arial" charset="0"/>
              </a:rPr>
              <a:t>При подключении программы все переменные, которые образуют интерфейс </a:t>
            </a:r>
            <a:r>
              <a:rPr lang="ru-RU" dirty="0" err="1" smtClean="0">
                <a:latin typeface="Arial" charset="0"/>
                <a:cs typeface="Arial" charset="0"/>
              </a:rPr>
              <a:t>шейдера</a:t>
            </a:r>
            <a:r>
              <a:rPr lang="ru-RU" dirty="0" smtClean="0">
                <a:latin typeface="Arial" charset="0"/>
                <a:cs typeface="Arial" charset="0"/>
              </a:rPr>
              <a:t>, получат неопределенные значения</a:t>
            </a:r>
          </a:p>
          <a:p>
            <a:pPr eaLnBrk="1" hangingPunct="1"/>
            <a:r>
              <a:rPr lang="ru-RU" dirty="0" smtClean="0">
                <a:latin typeface="Arial" charset="0"/>
                <a:cs typeface="Arial" charset="0"/>
              </a:rPr>
              <a:t>Рассмотрим основные функции, которые используются для передачи данных в </a:t>
            </a:r>
            <a:r>
              <a:rPr lang="ru-RU" dirty="0" err="1" smtClean="0">
                <a:latin typeface="Arial" charset="0"/>
                <a:cs typeface="Arial" charset="0"/>
              </a:rPr>
              <a:t>шейдер</a:t>
            </a:r>
            <a:endParaRPr lang="ru-RU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Arial" charset="0"/>
              <a:cs typeface="Arial" charset="0"/>
            </a:endParaRPr>
          </a:p>
          <a:p>
            <a:pPr eaLnBrk="1" hangingPunct="1"/>
            <a:endParaRPr lang="ru-RU" dirty="0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2293A-5239-42EA-9CD6-CD68B690457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947987"/>
            <a:ext cx="7786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.glUseProgram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7250" y="4733936"/>
            <a:ext cx="7786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.glUseProgram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8307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Для получения адреса какой-либо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smtClean="0">
                <a:latin typeface="Arial" charset="0"/>
                <a:cs typeface="Arial" charset="0"/>
              </a:rPr>
              <a:t>-переменной служит следующая команда:</a:t>
            </a: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ru-RU" smtClean="0">
                <a:latin typeface="Arial" charset="0"/>
                <a:cs typeface="Arial" charset="0"/>
              </a:rPr>
              <a:t>	Данная функция должна вызываться только </a:t>
            </a:r>
            <a:r>
              <a:rPr lang="ru-RU" i="1" smtClean="0">
                <a:latin typeface="Arial" charset="0"/>
                <a:cs typeface="Arial" charset="0"/>
              </a:rPr>
              <a:t>после успешной компоновки</a:t>
            </a:r>
            <a:r>
              <a:rPr lang="ru-RU" smtClean="0">
                <a:latin typeface="Arial" charset="0"/>
                <a:cs typeface="Arial" charset="0"/>
              </a:rPr>
              <a:t> программного объекта, поскольку адреса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smtClean="0">
                <a:latin typeface="Arial" charset="0"/>
                <a:cs typeface="Arial" charset="0"/>
              </a:rPr>
              <a:t>-переменных </a:t>
            </a:r>
            <a:r>
              <a:rPr lang="ru-RU" i="1" smtClean="0">
                <a:latin typeface="Arial" charset="0"/>
                <a:cs typeface="Arial" charset="0"/>
              </a:rPr>
              <a:t>не определены </a:t>
            </a:r>
            <a:r>
              <a:rPr lang="ru-RU" smtClean="0">
                <a:latin typeface="Arial" charset="0"/>
                <a:cs typeface="Arial" charset="0"/>
              </a:rPr>
              <a:t>до этого момента</a:t>
            </a:r>
          </a:p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Для установки значений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uniform</a:t>
            </a:r>
            <a:r>
              <a:rPr lang="ru-RU" smtClean="0">
                <a:latin typeface="Arial" charset="0"/>
                <a:cs typeface="Arial" charset="0"/>
              </a:rPr>
              <a:t>-переменных служат следующие методы: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Arial" charset="0"/>
              <a:cs typeface="Arial" charset="0"/>
            </a:endParaRP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A2812-1A96-419A-BA72-FBDEFE09F7C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214563"/>
            <a:ext cx="7786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location =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.glGetUniformLocation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name);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7250" y="5099068"/>
            <a:ext cx="77866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.glUniform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{1234|fi}(location, value)</a:t>
            </a:r>
          </a:p>
          <a:p>
            <a:pPr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.glUniform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{1234|fi}v(location, count, value)</a:t>
            </a:r>
          </a:p>
          <a:p>
            <a:pPr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.glUniformMatrix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{234}fv(location, count, transpose, matrix)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шейдеров…</a:t>
            </a:r>
            <a:endParaRPr lang="en-US" dirty="0"/>
          </a:p>
        </p:txBody>
      </p:sp>
      <p:sp>
        <p:nvSpPr>
          <p:cNvPr id="99331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Для получения адреса какой-либо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ru-RU" smtClean="0">
                <a:latin typeface="Arial" charset="0"/>
                <a:cs typeface="Arial" charset="0"/>
              </a:rPr>
              <a:t>-переменной служит следующая команда:</a:t>
            </a:r>
          </a:p>
          <a:p>
            <a:pPr eaLnBrk="1" hangingPunct="1"/>
            <a:endParaRPr lang="ru-RU" sz="320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ru-RU" smtClean="0">
                <a:latin typeface="Arial" charset="0"/>
                <a:cs typeface="Arial" charset="0"/>
              </a:rPr>
              <a:t>	Назначить адрес атрибута можно </a:t>
            </a:r>
            <a:r>
              <a:rPr lang="ru-RU" i="1" smtClean="0">
                <a:latin typeface="Arial" charset="0"/>
                <a:cs typeface="Arial" charset="0"/>
              </a:rPr>
              <a:t>только перед сборкой </a:t>
            </a:r>
            <a:r>
              <a:rPr lang="ru-RU" smtClean="0">
                <a:latin typeface="Arial" charset="0"/>
                <a:cs typeface="Arial" charset="0"/>
              </a:rPr>
              <a:t>программы. Иначе адреса будут назначены автоматически и их можно запросить</a:t>
            </a:r>
          </a:p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Для установки значений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ru-RU" smtClean="0">
                <a:latin typeface="Arial" charset="0"/>
                <a:cs typeface="Arial" charset="0"/>
              </a:rPr>
              <a:t>-переменных служат следующие методы: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Arial" charset="0"/>
              <a:cs typeface="Arial" charset="0"/>
            </a:endParaRP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4E47C7-C7B8-4084-B88E-C5F0C367134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214563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.glBindAttribLocation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location, name);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location =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.glGetAttribLocation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(program, name);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7250" y="4876800"/>
            <a:ext cx="7786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.glVertexAttrib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{1234|fi}v(location, value)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Использование </a:t>
            </a:r>
            <a:r>
              <a:rPr lang="ru-RU" dirty="0" err="1" smtClean="0"/>
              <a:t>шейдеров</a:t>
            </a:r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100355" name="Содержимое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Для нашего простого примера передача данных в шейдер выглядит следующим образом: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ru-RU" smtClean="0">
                <a:latin typeface="Arial" charset="0"/>
                <a:cs typeface="Arial" charset="0"/>
              </a:rPr>
              <a:t>После установки всех переменных можно переходить к рисованию геометрических объектов</a:t>
            </a: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ru-RU" smtClean="0">
                <a:latin typeface="Arial" charset="0"/>
                <a:cs typeface="Arial" charset="0"/>
              </a:rPr>
              <a:t>	</a:t>
            </a:r>
          </a:p>
          <a:p>
            <a:pPr eaLnBrk="1" hangingPunct="1"/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48" name="Дата 4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Нижний Новгород, 2008 г.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Введение в язык шейдеров OpenGL</a:t>
            </a:r>
          </a:p>
        </p:txBody>
      </p:sp>
      <p:sp>
        <p:nvSpPr>
          <p:cNvPr id="12299" name="Номер слайда 48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808E1-49EE-402C-A9AA-82C7F80A279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ru-RU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57250" y="2214563"/>
            <a:ext cx="7786688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.glUniform3f(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.getUniLoc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brickProg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"),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1.0, 0.3, 0.2);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.glUniform3f(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.getUniLoc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brickProg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MortarColor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"), 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0.85,0.86,0.84);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.glUniform2f(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.getUniLoc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brickProg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0.30, 0.15);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.glUniform2f(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.getUniLoc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brickProg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BrickPct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0.90, 0.85);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.glUniform3f(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.getUniLoc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brickProg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pPr>
              <a:spcAft>
                <a:spcPts val="30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0.0,0.0,4.0);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конвейер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http://www.opentk.com/files/OpenGL%20machine%20diagram%20v2.pn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/>
          <a:srcRect b="49993"/>
          <a:stretch>
            <a:fillRect/>
          </a:stretch>
        </p:blipFill>
        <p:spPr bwMode="auto">
          <a:xfrm>
            <a:off x="1357290" y="1285860"/>
            <a:ext cx="2789238" cy="45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://www.opentk.com/files/OpenGL%20machine%20diagram%20v2.png"/>
          <p:cNvPicPr>
            <a:picLocks noChangeAspect="1" noChangeArrowheads="1"/>
          </p:cNvPicPr>
          <p:nvPr/>
        </p:nvPicPr>
        <p:blipFill>
          <a:blip r:embed="rId2"/>
          <a:srcRect t="48419"/>
          <a:stretch>
            <a:fillRect/>
          </a:stretch>
        </p:blipFill>
        <p:spPr bwMode="auto">
          <a:xfrm>
            <a:off x="5429256" y="1357298"/>
            <a:ext cx="2789238" cy="464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357554" y="5572140"/>
            <a:ext cx="85725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317229" y="5678186"/>
            <a:ext cx="85725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57818" y="1357298"/>
            <a:ext cx="85725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143636" y="1214422"/>
            <a:ext cx="1214446" cy="185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 rot="5400000" flipH="1" flipV="1">
            <a:off x="3426622" y="2618008"/>
            <a:ext cx="4528140" cy="2237380"/>
          </a:xfrm>
          <a:prstGeom prst="bentConnector3">
            <a:avLst>
              <a:gd name="adj1" fmla="val 10471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13" idx="0"/>
          </p:cNvCxnSpPr>
          <p:nvPr/>
        </p:nvCxnSpPr>
        <p:spPr>
          <a:xfrm rot="16200000" flipH="1">
            <a:off x="3497637" y="4926406"/>
            <a:ext cx="322584" cy="1826145"/>
          </a:xfrm>
          <a:prstGeom prst="bentConnector4">
            <a:avLst>
              <a:gd name="adj1" fmla="val 100458"/>
              <a:gd name="adj2" fmla="val 6173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Стандартный конвейер операций </a:t>
            </a:r>
            <a:r>
              <a:rPr lang="en-US" dirty="0" smtClean="0">
                <a:cs typeface="Segoe UI" pitchFamily="34" charset="0"/>
              </a:rPr>
              <a:t>OpenGL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 descr="сканирование0003.tif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/>
          <a:stretch>
            <a:fillRect/>
          </a:stretch>
        </p:blipFill>
        <p:spPr>
          <a:xfrm rot="10800000">
            <a:off x="357158" y="1285860"/>
            <a:ext cx="8577292" cy="327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Segoe UI" pitchFamily="34" charset="0"/>
              </a:rPr>
              <a:t>Стандартный конвейер операций </a:t>
            </a:r>
            <a:r>
              <a:rPr lang="en-US" dirty="0" smtClean="0">
                <a:cs typeface="Segoe UI" pitchFamily="34" charset="0"/>
              </a:rPr>
              <a:t>OpenGL</a:t>
            </a:r>
            <a:r>
              <a:rPr lang="ru-RU" dirty="0" smtClean="0">
                <a:cs typeface="Segoe UI" pitchFamily="34" charset="0"/>
              </a:rPr>
              <a:t> с программируемыми стадиями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Рисунок 6" descr="сканирование0005.tif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/>
          <a:stretch>
            <a:fillRect/>
          </a:stretch>
        </p:blipFill>
        <p:spPr>
          <a:xfrm rot="10800000">
            <a:off x="343634" y="1500173"/>
            <a:ext cx="8419034" cy="35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Графический конвейер 4.3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6A9557-C465-4C55-BD44-75D6D553746A}" type="datetime1">
              <a:rPr lang="ru-RU" smtClean="0"/>
              <a:pPr/>
              <a:t>06.11.2015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им. Н.И. Лобачевского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 bwMode="auto">
          <a:xfrm>
            <a:off x="1000100" y="1390444"/>
            <a:ext cx="7219975" cy="48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ph-lab-unn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CG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/>
      <a:bodyPr>
        <a:normAutofit/>
      </a:bodyPr>
      <a:lstStyle>
        <a:defPPr eaLnBrk="1" fontAlgn="auto" hangingPunct="1">
          <a:spcAft>
            <a:spcPts val="0"/>
          </a:spcAft>
          <a:defRPr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graph-lab-unn</Template>
  <TotalTime>230</TotalTime>
  <Words>3391</Words>
  <PresentationFormat>Экран (4:3)</PresentationFormat>
  <Paragraphs>589</Paragraphs>
  <Slides>53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graph-lab-unn</vt:lpstr>
      <vt:lpstr>Введение в язык шейдеров OpenGL</vt:lpstr>
      <vt:lpstr>Использование программируемости</vt:lpstr>
      <vt:lpstr>GLSL (OpenGL Shading Language) </vt:lpstr>
      <vt:lpstr>Модель выполнения OpenGL шейдеров</vt:lpstr>
      <vt:lpstr>Графический конвейер</vt:lpstr>
      <vt:lpstr>Графический конвейер</vt:lpstr>
      <vt:lpstr>Стандартный конвейер операций OpenGL</vt:lpstr>
      <vt:lpstr>Стандартный конвейер операций OpenGL с программируемыми стадиями</vt:lpstr>
      <vt:lpstr>Графический конвейер 4.3</vt:lpstr>
      <vt:lpstr>Вершинный процессор</vt:lpstr>
      <vt:lpstr>Вершинный процессор</vt:lpstr>
      <vt:lpstr>Фрагментный процессор</vt:lpstr>
      <vt:lpstr>Фрагментный процессор</vt:lpstr>
      <vt:lpstr>Фрагментный процессор</vt:lpstr>
      <vt:lpstr>Квалификаторы типов</vt:lpstr>
      <vt:lpstr>Типы данных</vt:lpstr>
      <vt:lpstr>Векторные типы данных</vt:lpstr>
      <vt:lpstr>Векторные типы данных</vt:lpstr>
      <vt:lpstr>Векторные типы данных</vt:lpstr>
      <vt:lpstr>Матричные типы данных</vt:lpstr>
      <vt:lpstr>Дискретизаторы</vt:lpstr>
      <vt:lpstr>Структуры</vt:lpstr>
      <vt:lpstr>Массивы</vt:lpstr>
      <vt:lpstr>Тип данных void</vt:lpstr>
      <vt:lpstr>Объявление переменных</vt:lpstr>
      <vt:lpstr>Инициализаторы и конструкторы</vt:lpstr>
      <vt:lpstr>Спецификаторы и интерфейс шейдера</vt:lpstr>
      <vt:lpstr>Спецификаторы и интерфейс шейдера</vt:lpstr>
      <vt:lpstr>Спецификаторы и интерфейс шейдера</vt:lpstr>
      <vt:lpstr>Спецификаторы и интерфейс шейдера</vt:lpstr>
      <vt:lpstr>Спецификатор attribute</vt:lpstr>
      <vt:lpstr>Спецификатор uniform</vt:lpstr>
      <vt:lpstr>Спецификатор varying</vt:lpstr>
      <vt:lpstr>Спецификатор const</vt:lpstr>
      <vt:lpstr>Последовательность выполнения</vt:lpstr>
      <vt:lpstr>Функции</vt:lpstr>
      <vt:lpstr>Функции</vt:lpstr>
      <vt:lpstr>Функции</vt:lpstr>
      <vt:lpstr>Встроенные функции</vt:lpstr>
      <vt:lpstr>Вершинный шейдер…</vt:lpstr>
      <vt:lpstr>Вершинный шейдер…</vt:lpstr>
      <vt:lpstr>Вершинный шейдер…</vt:lpstr>
      <vt:lpstr>Вершинный шейдер…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  <vt:lpstr>Использование шейдеров…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язык шейдеро</dc:title>
  <dc:creator>Alexandra</dc:creator>
  <cp:lastModifiedBy>Alexandra</cp:lastModifiedBy>
  <cp:revision>55</cp:revision>
  <dcterms:created xsi:type="dcterms:W3CDTF">2015-11-01T17:50:20Z</dcterms:created>
  <dcterms:modified xsi:type="dcterms:W3CDTF">2015-11-05T20:50:14Z</dcterms:modified>
</cp:coreProperties>
</file>