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CEC37-AF6E-4CD3-8330-01B5F71EDC44}" type="datetimeFigureOut">
              <a:rPr lang="ru-RU" smtClean="0"/>
              <a:t>05.11.2015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DAD1A-376C-4203-A48B-071F919D73A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914400" y="5048250"/>
            <a:ext cx="7315200" cy="88106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5048250"/>
            <a:ext cx="228600" cy="881063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/>
          </a:p>
        </p:txBody>
      </p:sp>
      <p:grpSp>
        <p:nvGrpSpPr>
          <p:cNvPr id="2" name="Группа 17"/>
          <p:cNvGrpSpPr>
            <a:grpSpLocks/>
          </p:cNvGrpSpPr>
          <p:nvPr/>
        </p:nvGrpSpPr>
        <p:grpSpPr bwMode="auto">
          <a:xfrm>
            <a:off x="903288" y="1785938"/>
            <a:ext cx="5143500" cy="571500"/>
            <a:chOff x="832162" y="1785926"/>
            <a:chExt cx="5143536" cy="571504"/>
          </a:xfrm>
        </p:grpSpPr>
        <p:sp>
          <p:nvSpPr>
            <p:cNvPr id="11" name="Подзаголовок 2"/>
            <p:cNvSpPr txBox="1">
              <a:spLocks/>
            </p:cNvSpPr>
            <p:nvPr userDrawn="1"/>
          </p:nvSpPr>
          <p:spPr>
            <a:xfrm>
              <a:off x="832162" y="1785926"/>
              <a:ext cx="4572032" cy="357189"/>
            </a:xfrm>
            <a:prstGeom prst="rect">
              <a:avLst/>
            </a:prstGeom>
          </p:spPr>
          <p:txBody>
            <a:bodyPr>
              <a:normAutofit fontScale="62500" lnSpcReduction="20000"/>
            </a:bodyPr>
            <a:lstStyle/>
            <a:p>
              <a:pPr marL="274320" indent="-274320" eaLnBrk="1" fontAlgn="auto" hangingPunct="1">
                <a:spcBef>
                  <a:spcPts val="600"/>
                </a:spcBef>
                <a:spcAft>
                  <a:spcPts val="0"/>
                </a:spcAft>
                <a:buClr>
                  <a:schemeClr val="accent1"/>
                </a:buClr>
                <a:buSzPct val="76000"/>
                <a:buFont typeface="Wingdings 3"/>
                <a:buNone/>
                <a:defRPr/>
              </a:pPr>
              <a:r>
                <a:rPr lang="en-US" sz="2600">
                  <a:solidFill>
                    <a:schemeClr val="accent1"/>
                  </a:solidFill>
                  <a:latin typeface="+mn-lt"/>
                </a:rPr>
                <a:t>Computing Mathematics and Cybernetics faculty</a:t>
              </a:r>
            </a:p>
          </p:txBody>
        </p:sp>
        <p:sp>
          <p:nvSpPr>
            <p:cNvPr id="12" name="TextBox 11"/>
            <p:cNvSpPr txBox="1">
              <a:spLocks noChangeArrowheads="1"/>
            </p:cNvSpPr>
            <p:nvPr userDrawn="1"/>
          </p:nvSpPr>
          <p:spPr bwMode="auto">
            <a:xfrm>
              <a:off x="832162" y="2019290"/>
              <a:ext cx="5143536" cy="338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>
              <a:spAutoFit/>
            </a:bodyPr>
            <a:lstStyle>
              <a:lvl1pPr marL="273050" indent="-2730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ts val="600"/>
                </a:spcBef>
                <a:buClr>
                  <a:schemeClr val="accent1"/>
                </a:buClr>
                <a:buSzPct val="76000"/>
                <a:buFont typeface="Wingdings 3" panose="05040102010807070707" pitchFamily="18" charset="2"/>
                <a:buNone/>
                <a:defRPr/>
              </a:pPr>
              <a:r>
                <a:rPr lang="en-US" sz="1600" smtClean="0">
                  <a:solidFill>
                    <a:schemeClr val="accent1"/>
                  </a:solidFill>
                  <a:latin typeface="+mn-lt"/>
                </a:rPr>
                <a:t>Software department</a:t>
              </a:r>
            </a:p>
          </p:txBody>
        </p:sp>
      </p:grp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216025" y="3143250"/>
            <a:ext cx="700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273050" indent="-2730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  <a:defRPr/>
            </a:pPr>
            <a:r>
              <a:rPr lang="en-US" sz="2000" b="1" smtClean="0">
                <a:solidFill>
                  <a:schemeClr val="accent1"/>
                </a:solidFill>
                <a:latin typeface="Segoe UI" panose="020B0502040204020203" pitchFamily="34" charset="0"/>
              </a:rPr>
              <a:t>Computer Graphics. </a:t>
            </a:r>
            <a:r>
              <a:rPr lang="en-US" sz="2000" smtClean="0">
                <a:solidFill>
                  <a:schemeClr val="accent1"/>
                </a:solidFill>
                <a:latin typeface="Segoe UI" panose="020B0502040204020203" pitchFamily="34" charset="0"/>
              </a:rPr>
              <a:t>Introduction Course</a:t>
            </a:r>
          </a:p>
        </p:txBody>
      </p:sp>
      <p:pic>
        <p:nvPicPr>
          <p:cNvPr id="14" name="Рисунок 23" descr="ННГУ-eng1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3288" y="636588"/>
            <a:ext cx="4286250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733442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авнобедренный треугольник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3"/>
          </p:nvPr>
        </p:nvSpPr>
        <p:spPr>
          <a:xfrm>
            <a:off x="1259632" y="3789363"/>
            <a:ext cx="6840760" cy="1008062"/>
          </a:xfrm>
        </p:spPr>
        <p:txBody>
          <a:bodyPr/>
          <a:lstStyle>
            <a:lvl1pPr algn="r">
              <a:buNone/>
              <a:defRPr sz="2800" baseline="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6A302D8-A1CB-4572-A60B-313B663A0CEB}" type="datetime1">
              <a:rPr lang="ru-RU" smtClean="0"/>
              <a:t>05.11.2015</a:t>
            </a:fld>
            <a:endParaRPr lang="ru-RU"/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 smtClean="0"/>
              <a:t>Нижегородский государственный университет </a:t>
            </a:r>
          </a:p>
          <a:p>
            <a:r>
              <a:rPr lang="ru-RU" smtClean="0"/>
              <a:t>им. Н.И.Лобачевского</a:t>
            </a:r>
          </a:p>
          <a:p>
            <a:endParaRPr lang="ru-RU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F0CF529-C6F1-47D3-844E-F4189FCC1103}" type="datetime1">
              <a:rPr lang="ru-RU" smtClean="0"/>
              <a:t>05.11.2015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 smtClean="0"/>
              <a:t>Нижегородский государственный университет </a:t>
            </a:r>
          </a:p>
          <a:p>
            <a:r>
              <a:rPr lang="ru-RU" smtClean="0"/>
              <a:t>им. Н.И.Лобачевского</a:t>
            </a:r>
          </a:p>
          <a:p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457200" y="1268413"/>
            <a:ext cx="8229600" cy="48974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27EAFC5-62A1-4A8B-BDF1-71048E66F2C0}" type="datetime1">
              <a:rPr lang="ru-RU" smtClean="0"/>
              <a:t>05.11.2015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ru-RU" smtClean="0"/>
              <a:t>Нижегородский государственный университет </a:t>
            </a:r>
          </a:p>
          <a:p>
            <a:r>
              <a:rPr lang="ru-RU" smtClean="0"/>
              <a:t>им. Н.И.Лобачевского</a:t>
            </a:r>
          </a:p>
          <a:p>
            <a:endParaRPr lang="ru-RU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7715250" y="6356350"/>
            <a:ext cx="9747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 typeface="Arial" charset="0"/>
              <a:buNone/>
              <a:defRPr kumimoji="0" sz="1200">
                <a:solidFill>
                  <a:schemeClr val="tx2"/>
                </a:solidFill>
                <a:latin typeface="+mn-lt"/>
              </a:defRPr>
            </a:lvl1pPr>
          </a:lstStyle>
          <a:p>
            <a:fld id="{755D1553-21B3-4C6A-8357-A20D49931611}" type="datetime1">
              <a:rPr lang="ru-RU" smtClean="0"/>
              <a:t>05.11.2015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43250" y="6356350"/>
            <a:ext cx="3714750" cy="3651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buFont typeface="Arial" charset="0"/>
              <a:buNone/>
              <a:defRPr kumimoji="0"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ru-RU" smtClean="0"/>
              <a:t>Нижегородский государственный университет  им. Н.И.Лобачевского </a:t>
            </a: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charset="0"/>
              <a:buNone/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31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32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endParaRPr lang="en-US"/>
          </a:p>
        </p:txBody>
      </p:sp>
      <p:pic>
        <p:nvPicPr>
          <p:cNvPr id="1034" name="Рисунок 14" descr="NNGU_Logo_PNG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14625" y="6357938"/>
            <a:ext cx="3571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Segoe UI" pitchFamily="34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rgbClr val="F79646"/>
        </a:buClr>
        <a:buSzPct val="76000"/>
        <a:buFont typeface="Wingdings 3" pitchFamily="18" charset="2"/>
        <a:buChar char="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009B8D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SzPct val="10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tx1"/>
        </a:buClr>
        <a:buSzPct val="7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Обработка изображения на </a:t>
            </a:r>
            <a:r>
              <a:rPr lang="ru-RU" err="1" smtClean="0"/>
              <a:t>шейдерах</a:t>
            </a:r>
            <a:r>
              <a:rPr lang="ru-RU" smtClean="0"/>
              <a:t>. Простейшая программа.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Белокаменская А.А., Васильев Е.П.</a:t>
            </a:r>
            <a:endParaRPr lang="ru-RU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Шаг 1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400" smtClean="0"/>
              <a:t>За основу берем приложение </a:t>
            </a:r>
            <a:r>
              <a:rPr lang="en-US" sz="2400" smtClean="0"/>
              <a:t>OpenGL </a:t>
            </a:r>
            <a:r>
              <a:rPr lang="ru-RU" sz="2400" smtClean="0"/>
              <a:t>из предыдущей темы.</a:t>
            </a:r>
          </a:p>
          <a:p>
            <a:r>
              <a:rPr lang="ru-RU" sz="2400" smtClean="0"/>
              <a:t>Для того, чтобы применить фильтр к картинке используем текстуру, в которую загрузим исходную картинку. Копируем функцию загружающую текстуру из файла.</a:t>
            </a:r>
          </a:p>
          <a:p>
            <a:r>
              <a:rPr lang="ru-RU" sz="2400" smtClean="0"/>
              <a:t>Эту текстуру передадим во фрагментный </a:t>
            </a:r>
            <a:r>
              <a:rPr lang="ru-RU" sz="2400" err="1" smtClean="0"/>
              <a:t>шейдер</a:t>
            </a:r>
            <a:r>
              <a:rPr lang="ru-RU" sz="2400" smtClean="0"/>
              <a:t>, где для каждого </a:t>
            </a:r>
            <a:r>
              <a:rPr lang="ru-RU" sz="2400" err="1" smtClean="0"/>
              <a:t>пиксела</a:t>
            </a:r>
            <a:r>
              <a:rPr lang="ru-RU" sz="2400" smtClean="0"/>
              <a:t> рассчитаем цвет, учитывая влияние фильтра.</a:t>
            </a:r>
          </a:p>
          <a:p>
            <a:r>
              <a:rPr lang="ru-RU" sz="2400" smtClean="0"/>
              <a:t>Вершинный </a:t>
            </a:r>
            <a:r>
              <a:rPr lang="ru-RU" sz="2400" err="1" smtClean="0"/>
              <a:t>шейдер</a:t>
            </a:r>
            <a:r>
              <a:rPr lang="ru-RU" sz="2400" smtClean="0"/>
              <a:t> только преобразует координаты </a:t>
            </a:r>
            <a:r>
              <a:rPr lang="ru-RU" sz="2400" err="1" smtClean="0"/>
              <a:t>квада</a:t>
            </a:r>
            <a:r>
              <a:rPr lang="ru-RU" sz="2400" smtClean="0"/>
              <a:t>, на котором будем отображать результаты расчетов</a:t>
            </a:r>
            <a:endParaRPr lang="ru-RU" sz="240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D27D3BA-9A22-4F7F-B777-0A999F54EEF6}" type="datetime1">
              <a:rPr lang="ru-RU" smtClean="0"/>
              <a:t>05.11.2015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</a:t>
            </a:r>
          </a:p>
          <a:p>
            <a:r>
              <a:rPr lang="ru-RU" smtClean="0"/>
              <a:t>им. Н.И.Лобачевского</a:t>
            </a:r>
          </a:p>
          <a:p>
            <a:endParaRPr lang="ru-RU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Вершинный </a:t>
            </a:r>
            <a:r>
              <a:rPr lang="ru-RU" err="1" smtClean="0"/>
              <a:t>шейдер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457200" y="1268413"/>
            <a:ext cx="8229600" cy="2589215"/>
          </a:xfrm>
        </p:spPr>
        <p:txBody>
          <a:bodyPr/>
          <a:lstStyle/>
          <a:p>
            <a:r>
              <a:rPr lang="ru-RU" sz="2000" err="1" smtClean="0"/>
              <a:t>Шейдеры</a:t>
            </a:r>
            <a:r>
              <a:rPr lang="ru-RU" sz="2000" smtClean="0"/>
              <a:t> – это два текстовых файла. Их нужно загрузить с диска и скомпилировать в </a:t>
            </a:r>
            <a:r>
              <a:rPr lang="ru-RU" sz="2000" err="1" smtClean="0"/>
              <a:t>шейдерную</a:t>
            </a:r>
            <a:r>
              <a:rPr lang="ru-RU" sz="2000" smtClean="0"/>
              <a:t> программу.</a:t>
            </a:r>
          </a:p>
          <a:p>
            <a:r>
              <a:rPr lang="ru-RU" sz="2000" smtClean="0"/>
              <a:t>Создадим два пустых текстовых файла «</a:t>
            </a:r>
            <a:r>
              <a:rPr lang="en-US" sz="2000" err="1" smtClean="0"/>
              <a:t>SepiaShader.vs</a:t>
            </a:r>
            <a:r>
              <a:rPr lang="ru-RU" sz="2000" smtClean="0"/>
              <a:t>»</a:t>
            </a:r>
            <a:r>
              <a:rPr lang="en-US" sz="2000" smtClean="0"/>
              <a:t> </a:t>
            </a:r>
            <a:r>
              <a:rPr lang="ru-RU" sz="2000" smtClean="0"/>
              <a:t>для вершинного </a:t>
            </a:r>
            <a:r>
              <a:rPr lang="ru-RU" sz="2000" err="1" smtClean="0"/>
              <a:t>шейдера</a:t>
            </a:r>
            <a:r>
              <a:rPr lang="ru-RU" sz="2000" smtClean="0"/>
              <a:t> и «</a:t>
            </a:r>
            <a:r>
              <a:rPr lang="en-US" sz="2000" err="1" smtClean="0"/>
              <a:t>SepiaShader.fs</a:t>
            </a:r>
            <a:r>
              <a:rPr lang="ru-RU" sz="2000" smtClean="0"/>
              <a:t>»</a:t>
            </a:r>
            <a:r>
              <a:rPr lang="en-US" sz="2000" smtClean="0"/>
              <a:t> - </a:t>
            </a:r>
            <a:r>
              <a:rPr lang="ru-RU" sz="2000" smtClean="0"/>
              <a:t>для фрагментного.</a:t>
            </a:r>
          </a:p>
          <a:p>
            <a:r>
              <a:rPr lang="ru-RU" sz="2000" smtClean="0"/>
              <a:t>Вершинный </a:t>
            </a:r>
            <a:r>
              <a:rPr lang="ru-RU" sz="2000" err="1" smtClean="0"/>
              <a:t>шейдер</a:t>
            </a:r>
            <a:r>
              <a:rPr lang="ru-RU" sz="2000" smtClean="0"/>
              <a:t> совсем короткий:</a:t>
            </a:r>
          </a:p>
          <a:p>
            <a:endParaRPr lang="ru-RU" sz="2000" smtClean="0"/>
          </a:p>
          <a:p>
            <a:endParaRPr lang="ru-RU" sz="200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7EAFC5-62A1-4A8B-BDF1-71048E66F2C0}" type="datetime1">
              <a:rPr lang="ru-RU" smtClean="0"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</a:t>
            </a:r>
          </a:p>
          <a:p>
            <a:r>
              <a:rPr lang="ru-RU" smtClean="0"/>
              <a:t>им. Н.И.Лобачевского</a:t>
            </a:r>
          </a:p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3357562"/>
            <a:ext cx="81439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varying vec2 </a:t>
            </a:r>
            <a:r>
              <a:rPr lang="en-US" err="1" smtClean="0"/>
              <a:t>TexCoord</a:t>
            </a:r>
            <a:r>
              <a:rPr lang="en-US" smtClean="0"/>
              <a:t>;   </a:t>
            </a:r>
            <a:r>
              <a:rPr lang="en-US" smtClean="0">
                <a:solidFill>
                  <a:srgbClr val="00B050"/>
                </a:solidFill>
              </a:rPr>
              <a:t>// </a:t>
            </a:r>
            <a:r>
              <a:rPr lang="ru-RU" smtClean="0">
                <a:solidFill>
                  <a:srgbClr val="00B050"/>
                </a:solidFill>
              </a:rPr>
              <a:t>Текстурные координаты</a:t>
            </a:r>
          </a:p>
          <a:p>
            <a:endParaRPr lang="ru-RU" smtClean="0"/>
          </a:p>
          <a:p>
            <a:r>
              <a:rPr lang="en-US" smtClean="0"/>
              <a:t>void main(void)</a:t>
            </a:r>
          </a:p>
          <a:p>
            <a:r>
              <a:rPr lang="ru-RU" smtClean="0"/>
              <a:t>{</a:t>
            </a:r>
            <a:endParaRPr lang="en-US" smtClean="0"/>
          </a:p>
          <a:p>
            <a:r>
              <a:rPr lang="en-US" smtClean="0"/>
              <a:t>    </a:t>
            </a:r>
            <a:r>
              <a:rPr lang="ru-RU" smtClean="0">
                <a:solidFill>
                  <a:srgbClr val="00B050"/>
                </a:solidFill>
              </a:rPr>
              <a:t>// Сохраняем текстурные координаты</a:t>
            </a:r>
            <a:endParaRPr lang="ru-RU" smtClean="0"/>
          </a:p>
          <a:p>
            <a:r>
              <a:rPr lang="ru-RU" smtClean="0"/>
              <a:t> </a:t>
            </a:r>
            <a:r>
              <a:rPr lang="ru-RU" smtClean="0"/>
              <a:t>   </a:t>
            </a:r>
            <a:r>
              <a:rPr lang="en-US" err="1" smtClean="0"/>
              <a:t>TexCoord</a:t>
            </a:r>
            <a:r>
              <a:rPr lang="en-US" smtClean="0"/>
              <a:t> </a:t>
            </a:r>
            <a:r>
              <a:rPr lang="en-US" smtClean="0"/>
              <a:t>= gl_MultiTexCoord0.st</a:t>
            </a:r>
            <a:r>
              <a:rPr lang="en-US" smtClean="0"/>
              <a:t>;</a:t>
            </a:r>
            <a:r>
              <a:rPr lang="ru-RU" smtClean="0"/>
              <a:t> </a:t>
            </a:r>
            <a:endParaRPr lang="en-US" smtClean="0"/>
          </a:p>
          <a:p>
            <a:endParaRPr lang="ru-RU" smtClean="0">
              <a:solidFill>
                <a:srgbClr val="00B050"/>
              </a:solidFill>
            </a:endParaRPr>
          </a:p>
          <a:p>
            <a:r>
              <a:rPr lang="ru-RU" smtClean="0">
                <a:solidFill>
                  <a:srgbClr val="00B050"/>
                </a:solidFill>
              </a:rPr>
              <a:t>    // </a:t>
            </a:r>
            <a:r>
              <a:rPr lang="ru-RU" smtClean="0">
                <a:solidFill>
                  <a:srgbClr val="00B050"/>
                </a:solidFill>
              </a:rPr>
              <a:t>Вычисляем положение вершины в пространстве отсечения</a:t>
            </a:r>
          </a:p>
          <a:p>
            <a:r>
              <a:rPr lang="ru-RU" smtClean="0"/>
              <a:t>    </a:t>
            </a:r>
            <a:r>
              <a:rPr lang="en-US" err="1" smtClean="0"/>
              <a:t>gl_Position</a:t>
            </a:r>
            <a:r>
              <a:rPr lang="en-US" smtClean="0"/>
              <a:t> </a:t>
            </a:r>
            <a:r>
              <a:rPr lang="en-US" smtClean="0"/>
              <a:t>= </a:t>
            </a:r>
            <a:r>
              <a:rPr lang="en-US" err="1" smtClean="0"/>
              <a:t>gl_ModelViewProjectionMatrix</a:t>
            </a:r>
            <a:r>
              <a:rPr lang="en-US" smtClean="0"/>
              <a:t> * </a:t>
            </a:r>
            <a:r>
              <a:rPr lang="en-US" err="1" smtClean="0"/>
              <a:t>gl_Vertex</a:t>
            </a:r>
            <a:r>
              <a:rPr lang="en-US" smtClean="0"/>
              <a:t>;</a:t>
            </a:r>
          </a:p>
          <a:p>
            <a:r>
              <a:rPr lang="ru-RU" smtClean="0"/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Фрагментный </a:t>
            </a:r>
            <a:r>
              <a:rPr lang="ru-RU" err="1" smtClean="0"/>
              <a:t>шейдер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ru-RU" sz="1400" err="1" smtClean="0"/>
              <a:t>uniform</a:t>
            </a:r>
            <a:r>
              <a:rPr lang="ru-RU" sz="1400" smtClean="0"/>
              <a:t> sampler2D </a:t>
            </a:r>
            <a:r>
              <a:rPr lang="ru-RU" sz="1400" err="1" smtClean="0"/>
              <a:t>RenderTexture</a:t>
            </a:r>
            <a:r>
              <a:rPr lang="ru-RU" sz="1400" smtClean="0"/>
              <a:t>;                </a:t>
            </a:r>
            <a:r>
              <a:rPr lang="ru-RU" sz="1400" smtClean="0">
                <a:solidFill>
                  <a:srgbClr val="00B050"/>
                </a:solidFill>
              </a:rPr>
              <a:t>// Текстура с исходным изображением</a:t>
            </a:r>
            <a:endParaRPr lang="ru-RU" sz="1400" smtClean="0">
              <a:solidFill>
                <a:srgbClr val="00B050"/>
              </a:solidFill>
            </a:endParaRPr>
          </a:p>
          <a:p>
            <a:pPr>
              <a:buNone/>
            </a:pPr>
            <a:endParaRPr lang="ru-RU" sz="1400" smtClean="0"/>
          </a:p>
          <a:p>
            <a:pPr>
              <a:buNone/>
            </a:pPr>
            <a:r>
              <a:rPr lang="en-US" sz="1400" smtClean="0"/>
              <a:t>varying vec2 </a:t>
            </a:r>
            <a:r>
              <a:rPr lang="en-US" sz="1400" err="1" smtClean="0"/>
              <a:t>TexCoord</a:t>
            </a:r>
            <a:r>
              <a:rPr lang="en-US" sz="1400" smtClean="0"/>
              <a:t>;                          </a:t>
            </a:r>
            <a:r>
              <a:rPr lang="en-US" sz="1400" smtClean="0">
                <a:solidFill>
                  <a:srgbClr val="00B050"/>
                </a:solidFill>
              </a:rPr>
              <a:t>// </a:t>
            </a:r>
            <a:r>
              <a:rPr lang="ru-RU" sz="1400" smtClean="0">
                <a:solidFill>
                  <a:srgbClr val="00B050"/>
                </a:solidFill>
              </a:rPr>
              <a:t>Текстурные координаты</a:t>
            </a:r>
          </a:p>
          <a:p>
            <a:pPr>
              <a:buNone/>
            </a:pPr>
            <a:endParaRPr lang="ru-RU" sz="1400" smtClean="0"/>
          </a:p>
          <a:p>
            <a:pPr>
              <a:buNone/>
            </a:pPr>
            <a:r>
              <a:rPr lang="ru-RU" sz="1400" err="1" smtClean="0"/>
              <a:t>const</a:t>
            </a:r>
            <a:r>
              <a:rPr lang="ru-RU" sz="1400" smtClean="0"/>
              <a:t> vec3 </a:t>
            </a:r>
            <a:r>
              <a:rPr lang="ru-RU" sz="1400" err="1" smtClean="0"/>
              <a:t>Luminance</a:t>
            </a:r>
            <a:r>
              <a:rPr lang="ru-RU" sz="1400" smtClean="0"/>
              <a:t> = </a:t>
            </a:r>
            <a:r>
              <a:rPr lang="ru-RU" sz="1400" err="1" smtClean="0"/>
              <a:t>vec3</a:t>
            </a:r>
            <a:r>
              <a:rPr lang="ru-RU" sz="1400" smtClean="0"/>
              <a:t>(0.3, 0.59, 0.11);   </a:t>
            </a:r>
            <a:r>
              <a:rPr lang="ru-RU" sz="1400" smtClean="0">
                <a:solidFill>
                  <a:srgbClr val="00B050"/>
                </a:solidFill>
              </a:rPr>
              <a:t>// Коэффициенты интенсивности компонент цвета</a:t>
            </a:r>
          </a:p>
          <a:p>
            <a:pPr>
              <a:buNone/>
            </a:pPr>
            <a:endParaRPr lang="ru-RU" sz="1400" smtClean="0"/>
          </a:p>
          <a:p>
            <a:pPr>
              <a:buNone/>
            </a:pPr>
            <a:r>
              <a:rPr lang="en-US" sz="1400" smtClean="0"/>
              <a:t>const vec3 Sepia = vec3(1.0, 0.89, 0.54);       </a:t>
            </a:r>
            <a:r>
              <a:rPr lang="en-US" sz="1400" smtClean="0">
                <a:solidFill>
                  <a:srgbClr val="00B050"/>
                </a:solidFill>
              </a:rPr>
              <a:t>// </a:t>
            </a:r>
            <a:r>
              <a:rPr lang="ru-RU" sz="1400" smtClean="0">
                <a:solidFill>
                  <a:srgbClr val="00B050"/>
                </a:solidFill>
              </a:rPr>
              <a:t>Цвет фильтра '</a:t>
            </a:r>
            <a:r>
              <a:rPr lang="en-US" sz="1400" smtClean="0">
                <a:solidFill>
                  <a:srgbClr val="00B050"/>
                </a:solidFill>
              </a:rPr>
              <a:t>Sepia'</a:t>
            </a:r>
          </a:p>
          <a:p>
            <a:pPr>
              <a:buNone/>
            </a:pPr>
            <a:endParaRPr lang="ru-RU" sz="1400" smtClean="0"/>
          </a:p>
          <a:p>
            <a:pPr>
              <a:buNone/>
            </a:pPr>
            <a:r>
              <a:rPr lang="en-US" sz="1400" smtClean="0"/>
              <a:t>void main(void)</a:t>
            </a:r>
          </a:p>
          <a:p>
            <a:pPr>
              <a:buNone/>
            </a:pPr>
            <a:r>
              <a:rPr lang="ru-RU" sz="1400" smtClean="0"/>
              <a:t>{</a:t>
            </a:r>
          </a:p>
          <a:p>
            <a:pPr>
              <a:buNone/>
            </a:pPr>
            <a:r>
              <a:rPr lang="ru-RU" sz="1400" smtClean="0">
                <a:solidFill>
                  <a:srgbClr val="00B050"/>
                </a:solidFill>
              </a:rPr>
              <a:t>// Получаем исходный цвет фрагмента</a:t>
            </a:r>
          </a:p>
          <a:p>
            <a:pPr>
              <a:buNone/>
            </a:pPr>
            <a:r>
              <a:rPr lang="en-US" sz="1400" smtClean="0"/>
              <a:t>vec3 color = vec3(texture(</a:t>
            </a:r>
            <a:r>
              <a:rPr lang="en-US" sz="1400" err="1" smtClean="0"/>
              <a:t>RenderTexture</a:t>
            </a:r>
            <a:r>
              <a:rPr lang="en-US" sz="1400" smtClean="0"/>
              <a:t>, </a:t>
            </a:r>
            <a:r>
              <a:rPr lang="en-US" sz="1400" err="1" smtClean="0"/>
              <a:t>TexCoord</a:t>
            </a:r>
            <a:r>
              <a:rPr lang="en-US" sz="1400" smtClean="0"/>
              <a:t>));</a:t>
            </a:r>
          </a:p>
          <a:p>
            <a:pPr>
              <a:buNone/>
            </a:pPr>
            <a:endParaRPr lang="ru-RU" sz="1400" smtClean="0"/>
          </a:p>
          <a:p>
            <a:pPr>
              <a:buNone/>
            </a:pPr>
            <a:r>
              <a:rPr lang="ru-RU" sz="1400" smtClean="0">
                <a:solidFill>
                  <a:srgbClr val="00B050"/>
                </a:solidFill>
              </a:rPr>
              <a:t>// Вычисляем новый цвет фрагмента</a:t>
            </a:r>
          </a:p>
          <a:p>
            <a:pPr>
              <a:buNone/>
            </a:pPr>
            <a:r>
              <a:rPr lang="en-US" sz="1400" err="1" smtClean="0"/>
              <a:t>gl_FragColor</a:t>
            </a:r>
            <a:r>
              <a:rPr lang="en-US" sz="1400" smtClean="0"/>
              <a:t> = vec4(dot(color, Luminance) * Sepia, 1.0);</a:t>
            </a:r>
          </a:p>
          <a:p>
            <a:pPr>
              <a:buNone/>
            </a:pPr>
            <a:r>
              <a:rPr lang="ru-RU" sz="1400" smtClean="0"/>
              <a:t>}</a:t>
            </a:r>
          </a:p>
          <a:p>
            <a:pPr>
              <a:buNone/>
            </a:pPr>
            <a:endParaRPr lang="ru-RU" sz="140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7EAFC5-62A1-4A8B-BDF1-71048E66F2C0}" type="datetime1">
              <a:rPr lang="ru-RU" smtClean="0"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</a:t>
            </a:r>
          </a:p>
          <a:p>
            <a:r>
              <a:rPr lang="ru-RU" smtClean="0"/>
              <a:t>им. Н.И.Лобачевского</a:t>
            </a:r>
          </a:p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Инициализация шейдерной программы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7EAFC5-62A1-4A8B-BDF1-71048E66F2C0}" type="datetime1">
              <a:rPr lang="ru-RU" smtClean="0"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</a:t>
            </a:r>
          </a:p>
          <a:p>
            <a:r>
              <a:rPr lang="ru-RU" smtClean="0"/>
              <a:t>им. Н.И.Лобачевского</a:t>
            </a:r>
          </a:p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3141" y="1161325"/>
            <a:ext cx="4357718" cy="512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Загрузка шейдеров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sz="1800" smtClean="0"/>
              <a:t>void </a:t>
            </a:r>
            <a:r>
              <a:rPr lang="en-US" sz="1800" smtClean="0"/>
              <a:t>loadShader(String filename, </a:t>
            </a:r>
            <a:r>
              <a:rPr lang="en-US" sz="1800" err="1" smtClean="0"/>
              <a:t>ShaderType</a:t>
            </a:r>
            <a:r>
              <a:rPr lang="en-US" sz="1800" smtClean="0"/>
              <a:t> type, </a:t>
            </a:r>
            <a:r>
              <a:rPr lang="en-US" sz="1800" err="1" smtClean="0"/>
              <a:t>int</a:t>
            </a:r>
            <a:r>
              <a:rPr lang="en-US" sz="1800" smtClean="0"/>
              <a:t> program, out </a:t>
            </a:r>
            <a:r>
              <a:rPr lang="en-US" sz="1800" err="1" smtClean="0"/>
              <a:t>int</a:t>
            </a:r>
            <a:r>
              <a:rPr lang="en-US" sz="1800" smtClean="0"/>
              <a:t> address)</a:t>
            </a:r>
          </a:p>
          <a:p>
            <a:pPr>
              <a:buNone/>
            </a:pPr>
            <a:r>
              <a:rPr lang="ru-RU" sz="1800" smtClean="0"/>
              <a:t>        </a:t>
            </a:r>
            <a:r>
              <a:rPr lang="ru-RU" sz="1800" smtClean="0"/>
              <a:t>{</a:t>
            </a:r>
            <a:endParaRPr lang="ru-RU" sz="1800" smtClean="0"/>
          </a:p>
          <a:p>
            <a:pPr>
              <a:buNone/>
            </a:pPr>
            <a:r>
              <a:rPr lang="en-US" sz="1800" smtClean="0"/>
              <a:t>            address = </a:t>
            </a:r>
            <a:r>
              <a:rPr lang="en-US" sz="1800" err="1" smtClean="0">
                <a:solidFill>
                  <a:schemeClr val="accent1"/>
                </a:solidFill>
              </a:rPr>
              <a:t>GL.</a:t>
            </a:r>
            <a:r>
              <a:rPr lang="en-US" sz="1800" err="1" smtClean="0"/>
              <a:t>CreateShader</a:t>
            </a:r>
            <a:r>
              <a:rPr lang="en-US" sz="1800" smtClean="0"/>
              <a:t>(type);</a:t>
            </a:r>
          </a:p>
          <a:p>
            <a:pPr>
              <a:buNone/>
            </a:pPr>
            <a:r>
              <a:rPr lang="en-US" sz="1800" smtClean="0"/>
              <a:t>            using (</a:t>
            </a:r>
            <a:r>
              <a:rPr lang="en-US" sz="1800" err="1" smtClean="0"/>
              <a:t>System.IO.StreamReader</a:t>
            </a:r>
            <a:r>
              <a:rPr lang="en-US" sz="1800" smtClean="0"/>
              <a:t> </a:t>
            </a:r>
            <a:r>
              <a:rPr lang="en-US" sz="1800" err="1" smtClean="0"/>
              <a:t>sr</a:t>
            </a:r>
            <a:r>
              <a:rPr lang="en-US" sz="1800" smtClean="0"/>
              <a:t> = new </a:t>
            </a:r>
            <a:r>
              <a:rPr lang="en-US" sz="1800" err="1" smtClean="0"/>
              <a:t>StreamReader</a:t>
            </a:r>
            <a:r>
              <a:rPr lang="en-US" sz="1800" smtClean="0"/>
              <a:t>(filename))</a:t>
            </a:r>
          </a:p>
          <a:p>
            <a:pPr>
              <a:buNone/>
            </a:pPr>
            <a:r>
              <a:rPr lang="ru-RU" sz="1800" smtClean="0"/>
              <a:t>            {</a:t>
            </a:r>
          </a:p>
          <a:p>
            <a:pPr>
              <a:buNone/>
            </a:pPr>
            <a:r>
              <a:rPr lang="en-US" sz="1800" smtClean="0"/>
              <a:t>                </a:t>
            </a:r>
            <a:r>
              <a:rPr lang="en-US" sz="1800" err="1" smtClean="0">
                <a:solidFill>
                  <a:schemeClr val="accent1"/>
                </a:solidFill>
              </a:rPr>
              <a:t>GL.</a:t>
            </a:r>
            <a:r>
              <a:rPr lang="en-US" sz="1800" err="1" smtClean="0"/>
              <a:t>ShaderSource</a:t>
            </a:r>
            <a:r>
              <a:rPr lang="en-US" sz="1800" smtClean="0"/>
              <a:t>(address, </a:t>
            </a:r>
            <a:r>
              <a:rPr lang="en-US" sz="1800" err="1" smtClean="0"/>
              <a:t>sr.ReadToEnd</a:t>
            </a:r>
            <a:r>
              <a:rPr lang="en-US" sz="1800" smtClean="0"/>
              <a:t>());</a:t>
            </a:r>
          </a:p>
          <a:p>
            <a:pPr>
              <a:buNone/>
            </a:pPr>
            <a:r>
              <a:rPr lang="ru-RU" sz="1800" smtClean="0"/>
              <a:t>            }</a:t>
            </a:r>
          </a:p>
          <a:p>
            <a:pPr>
              <a:buNone/>
            </a:pPr>
            <a:r>
              <a:rPr lang="en-US" sz="1800" smtClean="0"/>
              <a:t>            </a:t>
            </a:r>
            <a:r>
              <a:rPr lang="en-US" sz="1800" err="1" smtClean="0">
                <a:solidFill>
                  <a:schemeClr val="accent1"/>
                </a:solidFill>
              </a:rPr>
              <a:t>GL.</a:t>
            </a:r>
            <a:r>
              <a:rPr lang="en-US" sz="1800" err="1" smtClean="0"/>
              <a:t>CompileShader</a:t>
            </a:r>
            <a:r>
              <a:rPr lang="en-US" sz="1800" smtClean="0"/>
              <a:t>(address);</a:t>
            </a:r>
          </a:p>
          <a:p>
            <a:pPr>
              <a:buNone/>
            </a:pPr>
            <a:r>
              <a:rPr lang="en-US" sz="1800" smtClean="0"/>
              <a:t>            </a:t>
            </a:r>
            <a:r>
              <a:rPr lang="en-US" sz="1800" err="1" smtClean="0">
                <a:solidFill>
                  <a:schemeClr val="accent1"/>
                </a:solidFill>
              </a:rPr>
              <a:t>GL.</a:t>
            </a:r>
            <a:r>
              <a:rPr lang="en-US" sz="1800" err="1" smtClean="0"/>
              <a:t>AttachShader</a:t>
            </a:r>
            <a:r>
              <a:rPr lang="en-US" sz="1800" smtClean="0"/>
              <a:t>(program, address);</a:t>
            </a:r>
          </a:p>
          <a:p>
            <a:pPr>
              <a:buNone/>
            </a:pPr>
            <a:r>
              <a:rPr lang="en-US" sz="1800" smtClean="0"/>
              <a:t>            </a:t>
            </a:r>
            <a:r>
              <a:rPr lang="en-US" sz="1800" err="1" smtClean="0"/>
              <a:t>Console.WriteLine</a:t>
            </a:r>
            <a:r>
              <a:rPr lang="en-US" sz="1800" smtClean="0"/>
              <a:t>(</a:t>
            </a:r>
            <a:r>
              <a:rPr lang="en-US" sz="1800" err="1" smtClean="0">
                <a:solidFill>
                  <a:schemeClr val="accent1"/>
                </a:solidFill>
              </a:rPr>
              <a:t>GL.</a:t>
            </a:r>
            <a:r>
              <a:rPr lang="en-US" sz="1800" err="1" smtClean="0"/>
              <a:t>GetShaderInfoLog</a:t>
            </a:r>
            <a:r>
              <a:rPr lang="en-US" sz="1800" smtClean="0"/>
              <a:t>(address));</a:t>
            </a:r>
          </a:p>
          <a:p>
            <a:pPr>
              <a:buNone/>
            </a:pPr>
            <a:r>
              <a:rPr lang="ru-RU" sz="1800" smtClean="0"/>
              <a:t>        }</a:t>
            </a:r>
            <a:endParaRPr lang="ru-RU" sz="180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7EAFC5-62A1-4A8B-BDF1-71048E66F2C0}" type="datetime1">
              <a:rPr lang="ru-RU" smtClean="0"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</a:t>
            </a:r>
          </a:p>
          <a:p>
            <a:r>
              <a:rPr lang="ru-RU" smtClean="0"/>
              <a:t>им. Н.И.Лобачевского</a:t>
            </a:r>
          </a:p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Инициализация шейдерной программы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0" y="1268413"/>
            <a:ext cx="9144000" cy="4897437"/>
          </a:xfrm>
        </p:spPr>
        <p:txBody>
          <a:bodyPr/>
          <a:lstStyle/>
          <a:p>
            <a:pPr>
              <a:buNone/>
            </a:pPr>
            <a:r>
              <a:rPr lang="en-US" sz="1200" smtClean="0"/>
              <a:t>int </a:t>
            </a:r>
            <a:r>
              <a:rPr lang="en-US" sz="1200" smtClean="0"/>
              <a:t>SepiaProgramID;</a:t>
            </a:r>
          </a:p>
          <a:p>
            <a:pPr>
              <a:buNone/>
            </a:pPr>
            <a:r>
              <a:rPr lang="en-US" sz="1200" smtClean="0"/>
              <a:t>int </a:t>
            </a:r>
            <a:r>
              <a:rPr lang="en-US" sz="1200" smtClean="0"/>
              <a:t>SepiaVertexShader;</a:t>
            </a:r>
          </a:p>
          <a:p>
            <a:pPr>
              <a:buNone/>
            </a:pPr>
            <a:r>
              <a:rPr lang="en-US" sz="1200" smtClean="0"/>
              <a:t>int </a:t>
            </a:r>
            <a:r>
              <a:rPr lang="en-US" sz="1200" smtClean="0"/>
              <a:t>SepiaFragmentShader;</a:t>
            </a:r>
          </a:p>
          <a:p>
            <a:pPr>
              <a:buNone/>
            </a:pPr>
            <a:r>
              <a:rPr lang="en-US" sz="1200" smtClean="0"/>
              <a:t>int </a:t>
            </a:r>
            <a:r>
              <a:rPr lang="en-US" sz="1200" smtClean="0"/>
              <a:t>uniformRenderTexture;</a:t>
            </a:r>
          </a:p>
          <a:p>
            <a:pPr>
              <a:buNone/>
            </a:pPr>
            <a:r>
              <a:rPr lang="en-US" sz="1200" smtClean="0"/>
              <a:t>int </a:t>
            </a:r>
            <a:r>
              <a:rPr lang="en-US" sz="1200" smtClean="0"/>
              <a:t>imageTextureID</a:t>
            </a:r>
            <a:r>
              <a:rPr lang="en-US" sz="1200" smtClean="0"/>
              <a:t>;</a:t>
            </a:r>
            <a:endParaRPr lang="ru-RU" sz="1200" smtClean="0"/>
          </a:p>
          <a:p>
            <a:pPr>
              <a:buNone/>
            </a:pPr>
            <a:endParaRPr lang="en-US" sz="1200" smtClean="0"/>
          </a:p>
          <a:p>
            <a:pPr>
              <a:buNone/>
            </a:pPr>
            <a:r>
              <a:rPr lang="en-US" sz="1200" smtClean="0"/>
              <a:t> private bool InitShaders()</a:t>
            </a:r>
          </a:p>
          <a:p>
            <a:pPr>
              <a:buNone/>
            </a:pPr>
            <a:r>
              <a:rPr lang="ru-RU" sz="1200" smtClean="0"/>
              <a:t>        {</a:t>
            </a:r>
          </a:p>
          <a:p>
            <a:pPr>
              <a:buNone/>
            </a:pPr>
            <a:r>
              <a:rPr lang="en-US" sz="1200" smtClean="0"/>
              <a:t>            SepiaProgramID = </a:t>
            </a:r>
            <a:r>
              <a:rPr lang="en-US" sz="1200" smtClean="0">
                <a:solidFill>
                  <a:schemeClr val="accent1"/>
                </a:solidFill>
              </a:rPr>
              <a:t>GL.</a:t>
            </a:r>
            <a:r>
              <a:rPr lang="en-US" sz="1200" smtClean="0"/>
              <a:t>CreateProgram();</a:t>
            </a:r>
          </a:p>
          <a:p>
            <a:pPr>
              <a:buNone/>
            </a:pPr>
            <a:r>
              <a:rPr lang="en-US" sz="1200" smtClean="0"/>
              <a:t>            loadShader(</a:t>
            </a:r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"..\\..\\Shaders\\SepiaShader.vs"</a:t>
            </a:r>
            <a:r>
              <a:rPr lang="en-US" sz="1200" smtClean="0"/>
              <a:t>, </a:t>
            </a:r>
            <a:r>
              <a:rPr lang="en-US" sz="1200" smtClean="0">
                <a:solidFill>
                  <a:schemeClr val="accent1"/>
                </a:solidFill>
              </a:rPr>
              <a:t>ShaderType.</a:t>
            </a:r>
            <a:r>
              <a:rPr lang="en-US" sz="1200" smtClean="0"/>
              <a:t>VertexShader, SepiaProgramID, out SepiaVertexShader);</a:t>
            </a:r>
          </a:p>
          <a:p>
            <a:pPr>
              <a:buNone/>
            </a:pPr>
            <a:r>
              <a:rPr lang="en-US" sz="1200" smtClean="0"/>
              <a:t>            loadShader(</a:t>
            </a:r>
            <a:r>
              <a:rPr lang="en-US" sz="1200" smtClean="0">
                <a:solidFill>
                  <a:schemeClr val="accent6">
                    <a:lumMod val="75000"/>
                  </a:schemeClr>
                </a:solidFill>
              </a:rPr>
              <a:t>"..\\..\\Shaders\\SepiaShader.fs",</a:t>
            </a:r>
            <a:r>
              <a:rPr lang="en-US" sz="1200" smtClean="0"/>
              <a:t> </a:t>
            </a:r>
            <a:r>
              <a:rPr lang="en-US" sz="1200" smtClean="0">
                <a:solidFill>
                  <a:schemeClr val="accent1"/>
                </a:solidFill>
              </a:rPr>
              <a:t>ShaderType.</a:t>
            </a:r>
            <a:r>
              <a:rPr lang="en-US" sz="1200" smtClean="0"/>
              <a:t>FragmentShader, SepiaProgramID, out SepiaFragmentShader);</a:t>
            </a:r>
          </a:p>
          <a:p>
            <a:pPr>
              <a:buNone/>
            </a:pPr>
            <a:r>
              <a:rPr lang="ru-RU" sz="1200" smtClean="0"/>
              <a:t>	     </a:t>
            </a:r>
            <a:r>
              <a:rPr lang="en-US" sz="1200" smtClean="0">
                <a:solidFill>
                  <a:schemeClr val="accent1"/>
                </a:solidFill>
              </a:rPr>
              <a:t>GL.</a:t>
            </a:r>
            <a:r>
              <a:rPr lang="en-US" sz="1200" smtClean="0"/>
              <a:t>LinkProgram(SepiaProgramID</a:t>
            </a:r>
            <a:r>
              <a:rPr lang="en-US" sz="1200" smtClean="0"/>
              <a:t>);</a:t>
            </a:r>
          </a:p>
          <a:p>
            <a:pPr>
              <a:buNone/>
            </a:pPr>
            <a:r>
              <a:rPr lang="en-US" sz="1200" smtClean="0"/>
              <a:t>            Console.WriteLine(</a:t>
            </a:r>
            <a:r>
              <a:rPr lang="en-US" sz="1200" smtClean="0">
                <a:solidFill>
                  <a:schemeClr val="accent1"/>
                </a:solidFill>
              </a:rPr>
              <a:t>GL.</a:t>
            </a:r>
            <a:r>
              <a:rPr lang="en-US" sz="1200" smtClean="0"/>
              <a:t>GetProgramInfoLog(SepiaProgramID));</a:t>
            </a:r>
          </a:p>
          <a:p>
            <a:pPr>
              <a:buNone/>
            </a:pPr>
            <a:r>
              <a:rPr lang="en-US" sz="1200" smtClean="0"/>
              <a:t>            </a:t>
            </a:r>
            <a:r>
              <a:rPr lang="en-US" sz="1200" smtClean="0">
                <a:solidFill>
                  <a:schemeClr val="accent1"/>
                </a:solidFill>
              </a:rPr>
              <a:t>GL.</a:t>
            </a:r>
            <a:r>
              <a:rPr lang="en-US" sz="1200" smtClean="0"/>
              <a:t>Enable(EnableCap.Texture2D);</a:t>
            </a:r>
          </a:p>
          <a:p>
            <a:pPr>
              <a:buNone/>
            </a:pPr>
            <a:r>
              <a:rPr lang="en-US" sz="1200" smtClean="0"/>
              <a:t>            imageTextureID = CreateTexture("..\\..\\Images\\boat.jpg");</a:t>
            </a:r>
          </a:p>
          <a:p>
            <a:pPr>
              <a:buNone/>
            </a:pPr>
            <a:r>
              <a:rPr lang="en-US" sz="1200" smtClean="0"/>
              <a:t>            uniformRenderTexture = </a:t>
            </a:r>
            <a:r>
              <a:rPr lang="en-US" sz="1200" smtClean="0">
                <a:solidFill>
                  <a:schemeClr val="accent1"/>
                </a:solidFill>
              </a:rPr>
              <a:t>GL.</a:t>
            </a:r>
            <a:r>
              <a:rPr lang="en-US" sz="1200" smtClean="0"/>
              <a:t>GetUniformLocation(SepiaProgramID, "RenderTexture");</a:t>
            </a:r>
          </a:p>
          <a:p>
            <a:pPr>
              <a:buNone/>
            </a:pPr>
            <a:r>
              <a:rPr lang="en-US" sz="1200" smtClean="0"/>
              <a:t>            </a:t>
            </a:r>
            <a:r>
              <a:rPr lang="en-US" sz="1200" smtClean="0">
                <a:solidFill>
                  <a:schemeClr val="accent1"/>
                </a:solidFill>
              </a:rPr>
              <a:t>GL.</a:t>
            </a:r>
            <a:r>
              <a:rPr lang="en-US" sz="1200" smtClean="0"/>
              <a:t>Uniform1(uniformRenderTexture, </a:t>
            </a:r>
            <a:r>
              <a:rPr lang="en-US" sz="1200" smtClean="0"/>
              <a:t>imageTextureID</a:t>
            </a:r>
            <a:r>
              <a:rPr lang="en-US" sz="1200" smtClean="0"/>
              <a:t>);</a:t>
            </a:r>
            <a:endParaRPr lang="ru-RU" sz="1200" smtClean="0"/>
          </a:p>
          <a:p>
            <a:pPr>
              <a:buNone/>
            </a:pPr>
            <a:r>
              <a:rPr lang="en-US" sz="1200" smtClean="0"/>
              <a:t>            return true;</a:t>
            </a:r>
          </a:p>
          <a:p>
            <a:pPr>
              <a:buNone/>
            </a:pPr>
            <a:r>
              <a:rPr lang="ru-RU" sz="1200" smtClean="0"/>
              <a:t>        }</a:t>
            </a:r>
            <a:endParaRPr lang="ru-RU" sz="1200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7EAFC5-62A1-4A8B-BDF1-71048E66F2C0}" type="datetime1">
              <a:rPr lang="ru-RU" smtClean="0"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</a:t>
            </a:r>
          </a:p>
          <a:p>
            <a:r>
              <a:rPr lang="ru-RU" smtClean="0"/>
              <a:t>им. Н.И.Лобачевского</a:t>
            </a:r>
          </a:p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Последние штрихи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mtClean="0"/>
              <a:t>Добавляем вызов </a:t>
            </a:r>
            <a:r>
              <a:rPr lang="en-US" smtClean="0"/>
              <a:t>InitShaders()</a:t>
            </a:r>
            <a:r>
              <a:rPr lang="ru-RU" smtClean="0"/>
              <a:t> после </a:t>
            </a:r>
            <a:r>
              <a:rPr lang="en-US" smtClean="0"/>
              <a:t>Init()</a:t>
            </a:r>
          </a:p>
          <a:p>
            <a:r>
              <a:rPr lang="ru-RU" smtClean="0"/>
              <a:t>Разрешаем использование </a:t>
            </a:r>
            <a:r>
              <a:rPr lang="en-US" smtClean="0"/>
              <a:t>2D </a:t>
            </a:r>
            <a:r>
              <a:rPr lang="ru-RU" smtClean="0"/>
              <a:t>текстур</a:t>
            </a:r>
          </a:p>
          <a:p>
            <a:r>
              <a:rPr lang="ru-RU" smtClean="0"/>
              <a:t>Вызываем </a:t>
            </a:r>
            <a:r>
              <a:rPr lang="en-US" smtClean="0"/>
              <a:t>GL.UseProgram(SepiaProgramID</a:t>
            </a:r>
            <a:r>
              <a:rPr lang="en-US" smtClean="0"/>
              <a:t>);</a:t>
            </a:r>
            <a:r>
              <a:rPr lang="ru-RU" smtClean="0"/>
              <a:t> перед отрисовкой квада</a:t>
            </a:r>
          </a:p>
          <a:p>
            <a:r>
              <a:rPr lang="ru-RU" smtClean="0"/>
              <a:t>Добавляем генерацию текстурных координат квада и назначаем загруженную текстуру текущей перед отрисовкой.</a:t>
            </a:r>
          </a:p>
          <a:p>
            <a:r>
              <a:rPr lang="ru-RU" smtClean="0"/>
              <a:t>Запускаем.</a:t>
            </a:r>
            <a:endParaRPr lang="en-US" smtClean="0"/>
          </a:p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27EAFC5-62A1-4A8B-BDF1-71048E66F2C0}" type="datetime1">
              <a:rPr lang="ru-RU" smtClean="0"/>
              <a:t>06.11.2015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ru-RU" smtClean="0"/>
              <a:t>Нижегородский государственный университет </a:t>
            </a:r>
          </a:p>
          <a:p>
            <a:r>
              <a:rPr lang="ru-RU" smtClean="0"/>
              <a:t>им. Н.И.Лобачевского</a:t>
            </a:r>
          </a:p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ph-lab-unn">
  <a:themeElements>
    <a:clrScheme name="ннгу">
      <a:dk1>
        <a:srgbClr val="000000"/>
      </a:dk1>
      <a:lt1>
        <a:sysClr val="window" lastClr="FFFFFF"/>
      </a:lt1>
      <a:dk2>
        <a:srgbClr val="0065BD"/>
      </a:dk2>
      <a:lt2>
        <a:srgbClr val="808285"/>
      </a:lt2>
      <a:accent1>
        <a:srgbClr val="009FDA"/>
      </a:accent1>
      <a:accent2>
        <a:srgbClr val="8E258D"/>
      </a:accent2>
      <a:accent3>
        <a:srgbClr val="009B8D"/>
      </a:accent3>
      <a:accent4>
        <a:srgbClr val="FF6319"/>
      </a:accent4>
      <a:accent5>
        <a:srgbClr val="4BACC6"/>
      </a:accent5>
      <a:accent6>
        <a:srgbClr val="F79646"/>
      </a:accent6>
      <a:hlink>
        <a:srgbClr val="339933"/>
      </a:hlink>
      <a:folHlink>
        <a:srgbClr val="800080"/>
      </a:folHlink>
    </a:clrScheme>
    <a:fontScheme name="ННГУ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txDef>
      <a:spPr/>
      <a:bodyPr>
        <a:normAutofit/>
      </a:bodyPr>
      <a:lstStyle>
        <a:defPPr eaLnBrk="1" fontAlgn="auto" hangingPunct="1">
          <a:spcAft>
            <a:spcPts val="0"/>
          </a:spcAft>
          <a:defRPr dirty="0" smtClean="0">
            <a:latin typeface="+mj-lt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graph-lab-unn</Template>
  <TotalTime>110</TotalTime>
  <Words>448</Words>
  <PresentationFormat>Экран (4:3)</PresentationFormat>
  <Paragraphs>105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graph-lab-unn</vt:lpstr>
      <vt:lpstr>Обработка изображения на шейдерах. Простейшая программа.</vt:lpstr>
      <vt:lpstr>Шаг 1</vt:lpstr>
      <vt:lpstr>Вершинный шейдер</vt:lpstr>
      <vt:lpstr>Фрагментный шейдер</vt:lpstr>
      <vt:lpstr>Инициализация шейдерной программы</vt:lpstr>
      <vt:lpstr>Загрузка шейдеров</vt:lpstr>
      <vt:lpstr>Инициализация шейдерной программы</vt:lpstr>
      <vt:lpstr>Последние штрихи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Alexandra</dc:creator>
  <cp:lastModifiedBy>Alexandra</cp:lastModifiedBy>
  <cp:revision>22</cp:revision>
  <dcterms:created xsi:type="dcterms:W3CDTF">2015-11-05T18:57:17Z</dcterms:created>
  <dcterms:modified xsi:type="dcterms:W3CDTF">2015-11-05T20:58:36Z</dcterms:modified>
</cp:coreProperties>
</file>