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5"/>
  </p:notesMasterIdLst>
  <p:handoutMasterIdLst>
    <p:handoutMasterId r:id="rId16"/>
  </p:handoutMasterIdLst>
  <p:sldIdLst>
    <p:sldId id="264" r:id="rId3"/>
    <p:sldId id="276" r:id="rId4"/>
    <p:sldId id="279" r:id="rId5"/>
    <p:sldId id="278" r:id="rId6"/>
    <p:sldId id="285" r:id="rId7"/>
    <p:sldId id="282" r:id="rId8"/>
    <p:sldId id="290" r:id="rId9"/>
    <p:sldId id="277" r:id="rId10"/>
    <p:sldId id="287" r:id="rId11"/>
    <p:sldId id="288" r:id="rId12"/>
    <p:sldId id="283" r:id="rId13"/>
    <p:sldId id="284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2" d="100"/>
          <a:sy n="42" d="100"/>
        </p:scale>
        <p:origin x="60" y="66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 custT="1"/>
      <dgm:spPr/>
      <dgm:t>
        <a:bodyPr/>
        <a:lstStyle/>
        <a:p>
          <a:pPr algn="l" defTabSz="1216152">
            <a:buNone/>
          </a:pPr>
          <a:r>
            <a:rPr lang="ru-RU" sz="3200" b="0" i="0" noProof="0" dirty="0">
              <a:solidFill>
                <a:schemeClr val="bg1"/>
              </a:solidFill>
              <a:latin typeface="Century Gothic"/>
              <a:ea typeface="+mn-ea"/>
              <a:cs typeface="+mn-cs"/>
            </a:rPr>
            <a:t>Задачи: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ru-RU" noProof="0" dirty="0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ru-RU" noProof="0" dirty="0"/>
        </a:p>
      </dgm:t>
    </dgm:pt>
    <dgm:pt modelId="{C111C18A-FD96-4E63-821A-54D70D8DC65F}">
      <dgm:prSet phldrT="[Text]" custT="1"/>
      <dgm:spPr/>
      <dgm:t>
        <a:bodyPr/>
        <a:lstStyle/>
        <a:p>
          <a:pPr algn="l" defTabSz="1216152">
            <a:buNone/>
          </a:pPr>
          <a:r>
            <a:rPr lang="ru-RU" sz="3200" b="0" i="0" noProof="0" dirty="0">
              <a:latin typeface="Century Gothic"/>
              <a:ea typeface="+mn-ea"/>
              <a:cs typeface="+mn-cs"/>
            </a:rPr>
            <a:t>Проанализировать причины ведения войны в сети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ru-RU" noProof="0" dirty="0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ru-RU" noProof="0" dirty="0"/>
        </a:p>
      </dgm:t>
    </dgm:pt>
    <dgm:pt modelId="{7B01C2A6-1502-425A-961D-DE4B2827418E}">
      <dgm:prSet phldrT="[Text]" custT="1"/>
      <dgm:spPr/>
      <dgm:t>
        <a:bodyPr/>
        <a:lstStyle/>
        <a:p>
          <a:pPr algn="l" defTabSz="1216152">
            <a:buNone/>
          </a:pPr>
          <a:r>
            <a:rPr lang="ru-RU" sz="3200" b="0" i="0" noProof="0" dirty="0">
              <a:latin typeface="Century Gothic"/>
              <a:ea typeface="+mn-ea"/>
              <a:cs typeface="+mn-cs"/>
            </a:rPr>
            <a:t>Дать определение информационной войны </a:t>
          </a:r>
        </a:p>
      </dgm:t>
    </dgm:pt>
    <dgm:pt modelId="{8E40D8FE-EFF4-45A9-A96E-FC85D4C6B2AC}" type="parTrans" cxnId="{2A504690-7723-4FA9-8C78-36E13C89FB29}">
      <dgm:prSet/>
      <dgm:spPr/>
      <dgm:t>
        <a:bodyPr/>
        <a:lstStyle/>
        <a:p>
          <a:endParaRPr lang="ru-RU"/>
        </a:p>
      </dgm:t>
    </dgm:pt>
    <dgm:pt modelId="{27E9E512-C1D1-47C1-B22A-DC63364F791D}" type="sibTrans" cxnId="{2A504690-7723-4FA9-8C78-36E13C89FB29}">
      <dgm:prSet/>
      <dgm:spPr/>
      <dgm:t>
        <a:bodyPr/>
        <a:lstStyle/>
        <a:p>
          <a:endParaRPr lang="ru-RU"/>
        </a:p>
      </dgm:t>
    </dgm:pt>
    <dgm:pt modelId="{C4AF4D01-3CF2-42D2-B860-03C927E3EB93}">
      <dgm:prSet phldrT="[Text]" custT="1"/>
      <dgm:spPr/>
      <dgm:t>
        <a:bodyPr/>
        <a:lstStyle/>
        <a:p>
          <a:pPr algn="l" defTabSz="1216152">
            <a:buNone/>
          </a:pPr>
          <a:r>
            <a:rPr lang="ru-RU" sz="3200" b="0" i="0" noProof="0" dirty="0">
              <a:latin typeface="Century Gothic"/>
              <a:ea typeface="+mn-ea"/>
              <a:cs typeface="+mn-cs"/>
            </a:rPr>
            <a:t>Рассмотреть её воздействие на онлайн пользователей </a:t>
          </a:r>
        </a:p>
      </dgm:t>
    </dgm:pt>
    <dgm:pt modelId="{280EFC49-D5F6-4CC2-AA6C-6054FB446A90}" type="parTrans" cxnId="{C2C59957-60B4-4C15-9F0D-128218450BC7}">
      <dgm:prSet/>
      <dgm:spPr/>
      <dgm:t>
        <a:bodyPr/>
        <a:lstStyle/>
        <a:p>
          <a:endParaRPr lang="ru-RU"/>
        </a:p>
      </dgm:t>
    </dgm:pt>
    <dgm:pt modelId="{D535D3A0-B8AA-46A6-9859-5F467473F025}" type="sibTrans" cxnId="{C2C59957-60B4-4C15-9F0D-128218450BC7}">
      <dgm:prSet/>
      <dgm:spPr/>
      <dgm:t>
        <a:bodyPr/>
        <a:lstStyle/>
        <a:p>
          <a:endParaRPr lang="ru-RU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1" custScaleY="97104" custLinFactNeighborX="0" custLinFactNeighborY="-1780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1" custScaleY="100994" custLinFactNeighborX="41" custLinFactNeighborY="19122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8609AB4E-A33E-4510-823C-BED838E3946C}" type="presOf" srcId="{7B01C2A6-1502-425A-961D-DE4B2827418E}" destId="{CD5F6E02-AD43-4E7A-935B-DDF5D6C74800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1" destOrd="0" parTransId="{83BE74EF-FAB4-45A2-BBED-7CD5259AB210}" sibTransId="{B4F34DE2-2DAE-4F88-8C78-BD8892EBF4FF}"/>
    <dgm:cxn modelId="{C2C59957-60B4-4C15-9F0D-128218450BC7}" srcId="{477D14C5-CED9-4CFC-B338-DFB0C8090B9F}" destId="{C4AF4D01-3CF2-42D2-B860-03C927E3EB93}" srcOrd="2" destOrd="0" parTransId="{280EFC49-D5F6-4CC2-AA6C-6054FB446A90}" sibTransId="{D535D3A0-B8AA-46A6-9859-5F467473F025}"/>
    <dgm:cxn modelId="{594ECC8D-94FA-41B7-9F5F-6B7A67E36EF5}" type="presOf" srcId="{C111C18A-FD96-4E63-821A-54D70D8DC65F}" destId="{CD5F6E02-AD43-4E7A-935B-DDF5D6C74800}" srcOrd="0" destOrd="1" presId="urn:microsoft.com/office/officeart/2005/8/layout/vList2"/>
    <dgm:cxn modelId="{2A504690-7723-4FA9-8C78-36E13C89FB29}" srcId="{477D14C5-CED9-4CFC-B338-DFB0C8090B9F}" destId="{7B01C2A6-1502-425A-961D-DE4B2827418E}" srcOrd="0" destOrd="0" parTransId="{8E40D8FE-EFF4-45A9-A96E-FC85D4C6B2AC}" sibTransId="{27E9E512-C1D1-47C1-B22A-DC63364F791D}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A2230ACC-B23F-4F0F-BB17-B72117C83F94}" type="presOf" srcId="{C4AF4D01-3CF2-42D2-B860-03C927E3EB93}" destId="{CD5F6E02-AD43-4E7A-935B-DDF5D6C74800}" srcOrd="0" destOrd="2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0"/>
          <a:ext cx="5448469" cy="617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16152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kern="1200" noProof="0" dirty="0">
              <a:solidFill>
                <a:schemeClr val="bg1"/>
              </a:solidFill>
              <a:latin typeface="Century Gothic"/>
              <a:ea typeface="+mn-ea"/>
              <a:cs typeface="+mn-cs"/>
            </a:rPr>
            <a:t>Задачи:</a:t>
          </a:r>
        </a:p>
      </dsp:txBody>
      <dsp:txXfrm>
        <a:off x="30136" y="30136"/>
        <a:ext cx="5388197" cy="557065"/>
      </dsp:txXfrm>
    </dsp:sp>
    <dsp:sp modelId="{CD5F6E02-AD43-4E7A-935B-DDF5D6C74800}">
      <dsp:nvSpPr>
        <dsp:cNvPr id="0" name=""/>
        <dsp:cNvSpPr/>
      </dsp:nvSpPr>
      <dsp:spPr>
        <a:xfrm>
          <a:off x="0" y="622329"/>
          <a:ext cx="5448469" cy="408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89" tIns="40640" rIns="227584" bIns="40640" numCol="1" spcCol="1270" anchor="t" anchorCtr="0">
          <a:noAutofit/>
        </a:bodyPr>
        <a:lstStyle/>
        <a:p>
          <a:pPr marL="285750" lvl="1" indent="-285750" algn="l" defTabSz="1216152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3200" b="0" i="0" kern="1200" noProof="0" dirty="0">
              <a:latin typeface="Century Gothic"/>
              <a:ea typeface="+mn-ea"/>
              <a:cs typeface="+mn-cs"/>
            </a:rPr>
            <a:t>Дать определение информационной войны </a:t>
          </a:r>
        </a:p>
        <a:p>
          <a:pPr marL="285750" lvl="1" indent="-285750" algn="l" defTabSz="1216152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3200" b="0" i="0" kern="1200" noProof="0" dirty="0">
              <a:latin typeface="Century Gothic"/>
              <a:ea typeface="+mn-ea"/>
              <a:cs typeface="+mn-cs"/>
            </a:rPr>
            <a:t>Проанализировать причины ведения войны в сети</a:t>
          </a:r>
        </a:p>
        <a:p>
          <a:pPr marL="285750" lvl="1" indent="-285750" algn="l" defTabSz="1216152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3200" b="0" i="0" kern="1200" noProof="0" dirty="0">
              <a:latin typeface="Century Gothic"/>
              <a:ea typeface="+mn-ea"/>
              <a:cs typeface="+mn-cs"/>
            </a:rPr>
            <a:t>Рассмотреть её воздействие на онлайн пользователей </a:t>
          </a:r>
        </a:p>
      </dsp:txBody>
      <dsp:txXfrm>
        <a:off x="0" y="622329"/>
        <a:ext cx="5448469" cy="4081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ru-RU">
                <a:solidFill>
                  <a:schemeClr val="tx2"/>
                </a:solidFill>
              </a:rPr>
              <a:t>21.11.2022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ru-RU"/>
              <a:pPr/>
              <a:t>21.11.2022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pPr/>
              <a:t>21.11.2022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4864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pPr/>
              <a:t>21.11.2022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63844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pPr/>
              <a:t>21.11.2022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2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pPr/>
              <a:t>21.11.2022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9601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pPr/>
              <a:t>21.11.2022</a:t>
            </a:fld>
            <a:endParaRPr lang="ru-RU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2290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pPr/>
              <a:t>21.11.2022</a:t>
            </a:fld>
            <a:endParaRPr lang="ru-RU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22739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ru-RU" noProof="0" smtClean="0"/>
              <a:t>21.11.2022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82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ru-RU" noProof="0" smtClean="0"/>
              <a:t>21.11.2022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56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ru-RU" noProof="0" smtClean="0"/>
              <a:t>21.11.2022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545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5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t>21.11.2022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689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t>21.11.2022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48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t>21.11.2022</a:t>
            </a:fld>
            <a:endParaRPr lang="ru-RU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9467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ru-RU" noProof="0" smtClean="0"/>
              <a:t>21.11.2022</a:t>
            </a:fld>
            <a:endParaRPr lang="ru-RU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2113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ru-RU" noProof="0" smtClean="0"/>
              <a:t>21.11.2022</a:t>
            </a:fld>
            <a:endParaRPr lang="ru-RU" noProof="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836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ru-RU" noProof="0" smtClean="0"/>
              <a:t>21.11.2022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0537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D204D1-F9BD-4643-8480-6EA41EB484F1}" type="datetimeFigureOut">
              <a:rPr lang="ru-RU" noProof="0" smtClean="0"/>
              <a:pPr/>
              <a:t>21.11.2022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9239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5400" dirty="0">
                <a:solidFill>
                  <a:schemeClr val="tx1">
                    <a:lumMod val="95000"/>
                  </a:schemeClr>
                </a:solidFill>
                <a:latin typeface="Century Gothic"/>
              </a:rPr>
              <a:t>И</a:t>
            </a:r>
            <a:r>
              <a:rPr lang="ru-RU" sz="5400" b="0" i="0" baseline="0" dirty="0">
                <a:solidFill>
                  <a:schemeClr val="tx1">
                    <a:lumMod val="95000"/>
                  </a:schemeClr>
                </a:solidFill>
                <a:latin typeface="Century Gothic"/>
                <a:ea typeface="+mj-ea"/>
                <a:cs typeface="+mj-cs"/>
              </a:rPr>
              <a:t>нформационная война и её влияние на интернет аудиторию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654" y="4437112"/>
            <a:ext cx="10916422" cy="2232248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Выполнил </a:t>
            </a:r>
          </a:p>
          <a:p>
            <a:pPr algn="r">
              <a:lnSpc>
                <a:spcPct val="100000"/>
              </a:lnSpc>
            </a:pPr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студент 1 курса ИТ </a:t>
            </a:r>
            <a:r>
              <a:rPr lang="ru-RU" sz="1600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СибГУТИ</a:t>
            </a:r>
            <a:endParaRPr lang="ru-RU" sz="1600" dirty="0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	Ланин </a:t>
            </a:r>
            <a:r>
              <a:rPr lang="ru-RU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вадим</a:t>
            </a:r>
            <a:endParaRPr lang="ru-RU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Научный руководитель </a:t>
            </a:r>
          </a:p>
          <a:p>
            <a:pPr algn="r">
              <a:lnSpc>
                <a:spcPct val="100000"/>
              </a:lnSpc>
            </a:pPr>
            <a:r>
              <a:rPr lang="ru-RU" sz="16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Решетникова Е.В.,</a:t>
            </a:r>
          </a:p>
          <a:p>
            <a:pPr algn="r">
              <a:lnSpc>
                <a:spcPct val="100000"/>
              </a:lnSpc>
            </a:pPr>
            <a:r>
              <a:rPr lang="ru-RU" sz="16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к. филос. н., доцент (</a:t>
            </a:r>
            <a:r>
              <a:rPr lang="ru-RU" sz="1600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СибГУТИ</a:t>
            </a:r>
            <a:r>
              <a:rPr lang="ru-RU" sz="16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24622-2CB4-4647-8486-7FA4FFC7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площадка ведения информационной войны: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26D184-4618-4178-B436-BCAD3A89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z="4800" dirty="0"/>
              <a:t>Радио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4800" dirty="0"/>
              <a:t>Телевидение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4800" dirty="0"/>
              <a:t>Интернет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4800" dirty="0"/>
              <a:t>Газеты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9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4400" b="0" i="0" baseline="0" dirty="0">
                <a:solidFill>
                  <a:schemeClr val="tx1">
                    <a:lumMod val="95000"/>
                  </a:schemeClr>
                </a:solidFill>
                <a:latin typeface="Century Gothic"/>
                <a:ea typeface="+mj-ea"/>
                <a:cs typeface="+mj-cs"/>
              </a:rPr>
              <a:t>Заключение: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103025" y="1628801"/>
            <a:ext cx="8944211" cy="4619600"/>
          </a:xfrm>
        </p:spPr>
        <p:txBody>
          <a:bodyPr>
            <a:noAutofit/>
          </a:bodyPr>
          <a:lstStyle/>
          <a:p>
            <a:pPr marL="0" indent="0" defTabSz="1216152">
              <a:buClr>
                <a:srgbClr val="374C81"/>
              </a:buClr>
              <a:buNone/>
            </a:pPr>
            <a:r>
              <a:rPr lang="ru-RU" sz="3600" dirty="0">
                <a:solidFill>
                  <a:schemeClr val="tx1">
                    <a:lumMod val="95000"/>
                  </a:schemeClr>
                </a:solidFill>
              </a:rPr>
              <a:t>Информационная война</a:t>
            </a:r>
          </a:p>
          <a:p>
            <a:pPr defTabSz="1216152">
              <a:buClr>
                <a:srgbClr val="374C81"/>
              </a:buClr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chemeClr val="tx1">
                    <a:lumMod val="95000"/>
                  </a:schemeClr>
                </a:solidFill>
              </a:rPr>
              <a:t>	Лишает людей критического мышления </a:t>
            </a:r>
          </a:p>
          <a:p>
            <a:pPr defTabSz="1216152">
              <a:buClr>
                <a:srgbClr val="374C81"/>
              </a:buClr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chemeClr val="tx1">
                    <a:lumMod val="95000"/>
                  </a:schemeClr>
                </a:solidFill>
              </a:rPr>
              <a:t>	Многократно усложняет поиск истины в интернете </a:t>
            </a:r>
          </a:p>
          <a:p>
            <a:pPr defTabSz="1216152">
              <a:buClr>
                <a:srgbClr val="374C81"/>
              </a:buClr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chemeClr val="tx1">
                    <a:lumMod val="95000"/>
                  </a:schemeClr>
                </a:solidFill>
              </a:rPr>
              <a:t>	Разобщает людей, разжигает ненависть </a:t>
            </a:r>
          </a:p>
          <a:p>
            <a:pPr marL="0" indent="0" defTabSz="1216152">
              <a:buClr>
                <a:srgbClr val="374C81"/>
              </a:buClr>
              <a:buNone/>
            </a:pPr>
            <a:r>
              <a:rPr lang="ru-RU" sz="36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8121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3FBC3-BFD0-40F8-AD50-0BB56ED3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799" y="2240868"/>
            <a:ext cx="8255225" cy="2376264"/>
          </a:xfrm>
        </p:spPr>
        <p:txBody>
          <a:bodyPr/>
          <a:lstStyle/>
          <a:p>
            <a:r>
              <a:rPr lang="ru-RU" sz="7200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16297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600018"/>
          </a:xfrm>
        </p:spPr>
        <p:txBody>
          <a:bodyPr/>
          <a:lstStyle/>
          <a:p>
            <a:pPr algn="l" defTabSz="1216152"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4400" b="0" i="0" baseline="0" dirty="0">
                <a:solidFill>
                  <a:schemeClr val="tx1">
                    <a:lumMod val="95000"/>
                  </a:schemeClr>
                </a:solidFill>
                <a:latin typeface="Century Gothic"/>
                <a:ea typeface="+mj-ea"/>
                <a:cs typeface="+mj-cs"/>
              </a:rPr>
              <a:t>Актуальность темы: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645942" y="1484784"/>
            <a:ext cx="4800397" cy="4195763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None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Century Gothic"/>
                <a:ea typeface="+mn-ea"/>
                <a:cs typeface="+mn-cs"/>
              </a:rPr>
              <a:t>Все читают новости в интернете, в пространстве, где ведутся информационные войны</a:t>
            </a:r>
          </a:p>
          <a:p>
            <a:pPr marL="0" indent="0" algn="l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None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Century Gothic"/>
                <a:ea typeface="+mn-ea"/>
                <a:cs typeface="+mn-cs"/>
              </a:rPr>
              <a:t>Эти войны оказывают явное влияние на аудиторию, которое является  объектом исследования в этой статье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193488-66AC-4F5A-87AC-CFC1C014A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1484784"/>
            <a:ext cx="5857606" cy="4547295"/>
          </a:xfrm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216152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Цель и задачи исследования:</a:t>
            </a:r>
            <a:endParaRPr lang="ru-RU" sz="4400" b="0" i="0" baseline="0" dirty="0">
              <a:solidFill>
                <a:schemeClr val="tx1">
                  <a:lumMod val="95000"/>
                </a:schemeClr>
              </a:solidFill>
              <a:latin typeface="Century Gothic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2697498"/>
              </p:ext>
            </p:extLst>
          </p:nvPr>
        </p:nvGraphicFramePr>
        <p:xfrm>
          <a:off x="645942" y="1556793"/>
          <a:ext cx="5448469" cy="4704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213105" y="1556793"/>
            <a:ext cx="4872406" cy="4699546"/>
          </a:xfrm>
        </p:spPr>
        <p:txBody>
          <a:bodyPr>
            <a:normAutofit/>
          </a:bodyPr>
          <a:lstStyle/>
          <a:p>
            <a:pPr marL="0" indent="0" algn="l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None/>
            </a:pPr>
            <a:r>
              <a:rPr lang="ru-RU" sz="3600" b="1" i="0" dirty="0">
                <a:solidFill>
                  <a:schemeClr val="tx1">
                    <a:lumMod val="95000"/>
                  </a:schemeClr>
                </a:solidFill>
                <a:latin typeface="Century Gothic"/>
                <a:ea typeface="+mn-ea"/>
                <a:cs typeface="+mn-cs"/>
              </a:rPr>
              <a:t>Цель: </a:t>
            </a:r>
            <a:r>
              <a:rPr lang="ru-RU" sz="3600" i="0" dirty="0">
                <a:solidFill>
                  <a:schemeClr val="tx1">
                    <a:lumMod val="95000"/>
                  </a:schemeClr>
                </a:solidFill>
                <a:latin typeface="Century Gothic"/>
                <a:ea typeface="+mn-ea"/>
                <a:cs typeface="+mn-cs"/>
              </a:rPr>
              <a:t>Рассмотреть влияние информационной войны на аудиторию интернета </a:t>
            </a: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1216152">
              <a:lnSpc>
                <a:spcPct val="85000"/>
              </a:lnSpc>
              <a:spcBef>
                <a:spcPts val="0"/>
              </a:spcBef>
              <a:buNone/>
            </a:pPr>
            <a:r>
              <a:rPr lang="ru-RU" sz="4400" b="0" i="0" baseline="0" dirty="0">
                <a:solidFill>
                  <a:schemeClr val="tx1">
                    <a:lumMod val="95000"/>
                  </a:schemeClr>
                </a:solidFill>
                <a:latin typeface="Century Gothic"/>
                <a:ea typeface="+mj-ea"/>
                <a:cs typeface="+mj-cs"/>
              </a:rPr>
              <a:t>Что такое информационная война 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645942" y="1700808"/>
            <a:ext cx="11353126" cy="4896544"/>
          </a:xfrm>
        </p:spPr>
        <p:txBody>
          <a:bodyPr>
            <a:normAutofit fontScale="92500" lnSpcReduction="10000"/>
          </a:bodyPr>
          <a:lstStyle/>
          <a:p>
            <a:pPr algn="l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3200" dirty="0">
                <a:latin typeface="+mn-lt"/>
                <a:ea typeface="Calibri" panose="020F0502020204030204" pitchFamily="34" charset="0"/>
              </a:rPr>
              <a:t>- </a:t>
            </a:r>
            <a:r>
              <a:rPr lang="ru-RU" sz="3200" dirty="0">
                <a:effectLst/>
                <a:latin typeface="+mn-lt"/>
                <a:ea typeface="Calibri" panose="020F0502020204030204" pitchFamily="34" charset="0"/>
              </a:rPr>
              <a:t>не что иное, как комплексное применение сил и средств информационной и вооружённой борьбы.</a:t>
            </a:r>
          </a:p>
          <a:p>
            <a:pPr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3200" b="0" dirty="0">
                <a:effectLst/>
                <a:latin typeface="+mn-lt"/>
                <a:ea typeface="Times New Roman" panose="02020603050405020304" pitchFamily="18" charset="0"/>
              </a:rPr>
              <a:t>- коммуникативная технология по воздействию на информационную систему врага с целью увеличения информационного преимущества в интересах национальной политики государства.</a:t>
            </a:r>
            <a:endParaRPr lang="ru-RU" sz="3200" b="1" dirty="0">
              <a:effectLst/>
              <a:latin typeface="+mn-lt"/>
              <a:ea typeface="Times New Roman" panose="02020603050405020304" pitchFamily="18" charset="0"/>
            </a:endParaRPr>
          </a:p>
          <a:p>
            <a:pPr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sz="3200" b="0" dirty="0">
                <a:effectLst/>
                <a:latin typeface="+mn-lt"/>
                <a:ea typeface="Times New Roman" panose="02020603050405020304" pitchFamily="18" charset="0"/>
              </a:rPr>
              <a:t>- сознательное действие, что предпринимается, чтобы достижения информационного превосходства, повреждая информационную систему врага, в то же время защищая свои данные.  </a:t>
            </a:r>
            <a:endParaRPr lang="ru-RU" sz="3200" b="1" dirty="0">
              <a:effectLst/>
              <a:latin typeface="+mn-lt"/>
              <a:ea typeface="Times New Roman" panose="02020603050405020304" pitchFamily="18" charset="0"/>
            </a:endParaRPr>
          </a:p>
          <a:p>
            <a:pPr marL="301752" indent="-301752" algn="l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Font typeface="Arial"/>
              <a:buChar char="•"/>
            </a:pPr>
            <a:endParaRPr lang="ru-RU" sz="2800" b="0" i="0" dirty="0">
              <a:solidFill>
                <a:schemeClr val="tx1">
                  <a:lumMod val="95000"/>
                </a:schemeClr>
              </a:solidFill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DC7B4-7742-485B-9E4B-EDFA380D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effectLst/>
                <a:ea typeface="Calibri" panose="020F0502020204030204" pitchFamily="34" charset="0"/>
              </a:rPr>
              <a:t>Сферы влияния информационных войн</a:t>
            </a:r>
            <a:endParaRPr lang="ru-RU" sz="8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FB975-E6E9-44CF-B640-190DD566C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569" y="2209519"/>
            <a:ext cx="6489940" cy="41957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effectLst/>
                <a:latin typeface="+mn-lt"/>
                <a:ea typeface="Calibri" panose="020F0502020204030204" pitchFamily="34" charset="0"/>
              </a:rPr>
              <a:t>Инфраструктура систем жизнеобеспечения страны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latin typeface="+mn-lt"/>
              </a:rPr>
              <a:t>Шпионаж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effectLst/>
                <a:latin typeface="+mn-lt"/>
                <a:ea typeface="Calibri" panose="020F0502020204030204" pitchFamily="34" charset="0"/>
              </a:rPr>
              <a:t>Взлом и использование личных паролей </a:t>
            </a:r>
            <a:r>
              <a:rPr lang="en-US" sz="2800" dirty="0">
                <a:effectLst/>
                <a:latin typeface="+mn-lt"/>
                <a:ea typeface="Calibri" panose="020F0502020204030204" pitchFamily="34" charset="0"/>
              </a:rPr>
              <a:t>VIP</a:t>
            </a:r>
            <a:r>
              <a:rPr lang="ru-RU" sz="2800" dirty="0">
                <a:effectLst/>
                <a:latin typeface="+mn-lt"/>
                <a:ea typeface="Calibri" panose="020F0502020204030204" pitchFamily="34" charset="0"/>
              </a:rPr>
              <a:t>-персон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effectLst/>
                <a:latin typeface="+mn-lt"/>
                <a:ea typeface="Calibri" panose="020F0502020204030204" pitchFamily="34" charset="0"/>
              </a:rPr>
              <a:t>Электронное вторжение в процессы командования и управления военными объектами </a:t>
            </a:r>
            <a:endParaRPr lang="ru-RU" sz="2800" dirty="0">
              <a:latin typeface="+mn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95D13294-C6FE-49C7-B896-39D3CD374A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2564904"/>
            <a:ext cx="4617732" cy="30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216152">
              <a:spcBef>
                <a:spcPts val="0"/>
              </a:spcBef>
            </a:pPr>
            <a:r>
              <a:rPr lang="ru-RU" sz="4400" b="0" i="0" baseline="0" dirty="0">
                <a:solidFill>
                  <a:schemeClr val="tx1">
                    <a:lumMod val="95000"/>
                  </a:schemeClr>
                </a:solidFill>
                <a:latin typeface="Century Gothic"/>
                <a:ea typeface="+mj-ea"/>
                <a:cs typeface="+mj-cs"/>
              </a:rPr>
              <a:t>Стадии захвата аудитории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77789" y="1853248"/>
            <a:ext cx="5832648" cy="4552034"/>
          </a:xfrm>
        </p:spPr>
        <p:txBody>
          <a:bodyPr>
            <a:noAutofit/>
          </a:bodyPr>
          <a:lstStyle/>
          <a:p>
            <a:pPr marL="571500" indent="-571500" algn="just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Font typeface="+mj-lt"/>
              <a:buAutoNum type="romanUcPeriod"/>
            </a:pP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Century Gothic"/>
                <a:ea typeface="+mn-ea"/>
                <a:cs typeface="+mn-cs"/>
              </a:rPr>
              <a:t>Составной/смешанный </a:t>
            </a:r>
          </a:p>
          <a:p>
            <a:pPr marL="571500" indent="-571500" algn="just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Font typeface="+mj-lt"/>
              <a:buAutoNum type="romanUcPeriod"/>
            </a:pPr>
            <a:r>
              <a:rPr lang="ru-RU" sz="3200" b="0" i="0" dirty="0">
                <a:solidFill>
                  <a:schemeClr val="tx1">
                    <a:lumMod val="95000"/>
                  </a:schemeClr>
                </a:solidFill>
                <a:latin typeface="Century Gothic"/>
                <a:ea typeface="+mn-ea"/>
                <a:cs typeface="+mn-cs"/>
              </a:rPr>
              <a:t>Завоевание/объединение интересующихся </a:t>
            </a:r>
          </a:p>
          <a:p>
            <a:pPr marL="571500" indent="-571500" algn="just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Font typeface="+mj-lt"/>
              <a:buAutoNum type="romanUcPeriod"/>
            </a:pP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Century Gothic"/>
                <a:ea typeface="+mn-ea"/>
                <a:cs typeface="+mn-cs"/>
              </a:rPr>
              <a:t>Информационная обработка аудитории </a:t>
            </a:r>
          </a:p>
          <a:p>
            <a:pPr marL="571500" indent="-571500" algn="just" defTabSz="1216152">
              <a:lnSpc>
                <a:spcPct val="95000"/>
              </a:lnSpc>
              <a:spcBef>
                <a:spcPts val="1866"/>
              </a:spcBef>
              <a:buClr>
                <a:srgbClr val="374C81"/>
              </a:buClr>
              <a:buSzPct val="100000"/>
              <a:buFont typeface="+mj-lt"/>
              <a:buAutoNum type="romanUcPeriod"/>
            </a:pPr>
            <a:r>
              <a:rPr lang="ru-RU" sz="3200" b="0" i="0" dirty="0">
                <a:solidFill>
                  <a:schemeClr val="tx1">
                    <a:lumMod val="95000"/>
                  </a:schemeClr>
                </a:solidFill>
                <a:latin typeface="Century Gothic"/>
                <a:ea typeface="+mn-ea"/>
                <a:cs typeface="+mn-cs"/>
              </a:rPr>
              <a:t>Использование реакций  аудитории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51E1F3F-01F0-41C9-99BF-3786174A4F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62" y="1858948"/>
            <a:ext cx="5481674" cy="3918957"/>
          </a:xfrm>
        </p:spPr>
      </p:pic>
    </p:spTree>
    <p:extLst>
      <p:ext uri="{BB962C8B-B14F-4D97-AF65-F5344CB8AC3E}">
        <p14:creationId xmlns:p14="http://schemas.microsoft.com/office/powerpoint/2010/main" val="12791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74120-E908-4CC7-BBA5-72811FD1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104074"/>
          </a:xfrm>
        </p:spPr>
        <p:txBody>
          <a:bodyPr/>
          <a:lstStyle/>
          <a:p>
            <a:r>
              <a:rPr lang="ru-RU" dirty="0"/>
              <a:t>Подберите соответствия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9BA57-752B-4B3E-B18E-FC0598670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943" y="2060575"/>
            <a:ext cx="2784173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Цели </a:t>
            </a:r>
          </a:p>
          <a:p>
            <a:pPr marL="0" indent="0">
              <a:buNone/>
            </a:pPr>
            <a:endParaRPr lang="ru-RU" sz="4400" dirty="0"/>
          </a:p>
          <a:p>
            <a:pPr marL="0" indent="0">
              <a:buNone/>
            </a:pPr>
            <a:r>
              <a:rPr lang="ru-RU" sz="4400" dirty="0"/>
              <a:t>Сферы Влияния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A58396-9254-42C6-82A7-0FE7611E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2164" y="2056093"/>
            <a:ext cx="7920880" cy="420024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Приобретение информационного превосходства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Завоевание аудитории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Промышленный шпионаж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Электронное вторжение в процессы командования военными объектами 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1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13B1F78-6498-490C-90A1-AF563111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43" y="692696"/>
            <a:ext cx="9402274" cy="1160552"/>
          </a:xfrm>
        </p:spPr>
        <p:txBody>
          <a:bodyPr/>
          <a:lstStyle/>
          <a:p>
            <a:r>
              <a:rPr lang="ru-RU" sz="4800" dirty="0"/>
              <a:t>Верно ли что,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06A052-93A3-4CFD-9EB4-E3BADE78C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43" y="2276872"/>
            <a:ext cx="4872405" cy="34563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4400" dirty="0"/>
              <a:t>Термин информационная война возник в 76 году девятнадцатого столетия?</a:t>
            </a:r>
          </a:p>
        </p:txBody>
      </p:sp>
      <p:pic>
        <p:nvPicPr>
          <p:cNvPr id="7" name="Объект 5">
            <a:extLst>
              <a:ext uri="{FF2B5EF4-FFF2-40B4-BE49-F238E27FC236}">
                <a16:creationId xmlns:a16="http://schemas.microsoft.com/office/drawing/2014/main" id="{F458B73B-2BE7-422A-8082-1883E4B5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2180143"/>
            <a:ext cx="5913932" cy="39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A1B5E-E2B3-4D7F-957D-F3608863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ведения информационной войны: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D64D1-7FB3-47C1-B75E-F10930789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4800" dirty="0"/>
              <a:t>Информационный мусор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4800" dirty="0"/>
              <a:t>Подмена понятий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4800" dirty="0"/>
              <a:t>Прямая ложь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4800" dirty="0"/>
              <a:t>Смещение понятий </a:t>
            </a:r>
          </a:p>
        </p:txBody>
      </p:sp>
    </p:spTree>
    <p:extLst>
      <p:ext uri="{BB962C8B-B14F-4D97-AF65-F5344CB8AC3E}">
        <p14:creationId xmlns:p14="http://schemas.microsoft.com/office/powerpoint/2010/main" val="39692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F3C251-2A44-472B-8189-0695C2D742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286</Words>
  <Application>Microsoft Office PowerPoint</Application>
  <PresentationFormat>Произвольный</PresentationFormat>
  <Paragraphs>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 Light</vt:lpstr>
      <vt:lpstr>Century Gothic</vt:lpstr>
      <vt:lpstr>Courier New</vt:lpstr>
      <vt:lpstr>Wingdings</vt:lpstr>
      <vt:lpstr>Wingdings 3</vt:lpstr>
      <vt:lpstr>Ион</vt:lpstr>
      <vt:lpstr>Информационная война и её влияние на интернет аудиторию </vt:lpstr>
      <vt:lpstr>Актуальность темы:</vt:lpstr>
      <vt:lpstr>Цель и задачи исследования:</vt:lpstr>
      <vt:lpstr>Что такое информационная война </vt:lpstr>
      <vt:lpstr>Сферы влияния информационных войн</vt:lpstr>
      <vt:lpstr>Стадии захвата аудитории</vt:lpstr>
      <vt:lpstr>Подберите соответствия </vt:lpstr>
      <vt:lpstr>Верно ли что,</vt:lpstr>
      <vt:lpstr>Способы ведения информационной войны:</vt:lpstr>
      <vt:lpstr>Основная площадка ведения информационной войны:</vt:lpstr>
      <vt:lpstr>Заключение: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2022-10-12T03:17:09Z</dcterms:created>
  <dcterms:modified xsi:type="dcterms:W3CDTF">2022-11-23T06:15:17Z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