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59" r:id="rId4"/>
    <p:sldId id="257" r:id="rId5"/>
    <p:sldId id="258" r:id="rId6"/>
    <p:sldId id="269" r:id="rId7"/>
    <p:sldId id="260" r:id="rId8"/>
    <p:sldId id="270" r:id="rId9"/>
    <p:sldId id="262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1B56"/>
    <a:srgbClr val="553058"/>
    <a:srgbClr val="A02A7D"/>
    <a:srgbClr val="362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Calibri" panose="020F050202020403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Calibri" panose="020F050202020403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F4A4CFA3-DB98-45A2-AAE3-52D9BDB7DD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Calibri" panose="020F0502020204030204" pitchFamily="34" charset="0"/>
              </a:defRPr>
            </a:lvl1pPr>
          </a:lstStyle>
          <a:p>
            <a:fld id="{6874A263-F159-4676-87FC-72AFA819E2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Calibri" panose="020F050202020403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Calibri" panose="020F050202020403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370570" y="5099050"/>
            <a:ext cx="23837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2000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9264015" y="5497830"/>
            <a:ext cx="2691130" cy="79692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Выполнили: </a:t>
            </a:r>
            <a:endParaRPr lang="ru-RU" altLang="zh-C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  <a:p>
            <a:pPr algn="ctr"/>
            <a:r>
              <a:rPr lang="ru-RU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Ланин В.</a:t>
            </a:r>
            <a:br>
              <a:rPr lang="ru-RU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</a:br>
            <a:r>
              <a:rPr lang="ru-RU" altLang="zh-CN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Гарагуля Д.</a:t>
            </a:r>
            <a:endParaRPr lang="ru-RU" altLang="zh-CN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75580" y="2921635"/>
            <a:ext cx="66795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Материал дезигн 3</a:t>
            </a:r>
            <a:endParaRPr lang="ru-RU" altLang="zh-CN" sz="6000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156" y="1108882"/>
            <a:ext cx="4804011" cy="4804011"/>
          </a:xfrm>
          <a:prstGeom prst="ellipse">
            <a:avLst/>
          </a:prstGeom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2637" y="673856"/>
            <a:ext cx="3475063" cy="3475063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2822" y="1696843"/>
            <a:ext cx="113364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04</a:t>
            </a:r>
            <a:endParaRPr lang="zh-CN" altLang="en-US" sz="6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82968" y="3429000"/>
            <a:ext cx="3026309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Адаптивный дизайн</a:t>
            </a:r>
            <a:endParaRPr lang="zh-CN" altLang="en-US" sz="28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Адаптивный дизайн</a:t>
            </a:r>
            <a:endParaRPr lang="zh-CN" altLang="en-US" sz="36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8145" y="1801495"/>
            <a:ext cx="5340985" cy="1939925"/>
            <a:chOff x="354842" y="1243808"/>
            <a:chExt cx="11395880" cy="4370382"/>
          </a:xfrm>
        </p:grpSpPr>
        <p:sp>
          <p:nvSpPr>
            <p:cNvPr id="4" name="圆角矩形 3"/>
            <p:cNvSpPr/>
            <p:nvPr/>
          </p:nvSpPr>
          <p:spPr>
            <a:xfrm>
              <a:off x="354842" y="1243808"/>
              <a:ext cx="11395880" cy="4370382"/>
            </a:xfrm>
            <a:prstGeom prst="roundRect">
              <a:avLst>
                <a:gd name="adj" fmla="val 8472"/>
              </a:avLst>
            </a:prstGeom>
            <a:gradFill>
              <a:gsLst>
                <a:gs pos="0">
                  <a:srgbClr val="A02A7D"/>
                </a:gs>
                <a:gs pos="41000">
                  <a:srgbClr val="553058"/>
                </a:gs>
                <a:gs pos="83000">
                  <a:srgbClr val="221B56"/>
                </a:gs>
                <a:gs pos="100000">
                  <a:srgbClr val="221B56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92742" y="1243808"/>
              <a:ext cx="8167390" cy="4370382"/>
            </a:xfrm>
            <a:prstGeom prst="rect">
              <a:avLst/>
            </a:prstGeom>
          </p:spPr>
        </p:pic>
      </p:grp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1435735" y="4114165"/>
            <a:ext cx="3288665" cy="17532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dirty="0" smtClean="0">
                <a:solidFill>
                  <a:srgbClr val="221B56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Речь идет о том, как мы применяем предыдущие три концепции на разных устройствах с разными разрешениями и размерами экранов</a:t>
            </a:r>
            <a:endParaRPr lang="zh-CN" altLang="en-US" dirty="0" smtClean="0">
              <a:solidFill>
                <a:srgbClr val="221B56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0" name="Изображение 99"/>
          <p:cNvPicPr/>
          <p:nvPr/>
        </p:nvPicPr>
        <p:blipFill>
          <a:blip r:embed="rId2"/>
          <a:stretch>
            <a:fillRect/>
          </a:stretch>
        </p:blipFill>
        <p:spPr>
          <a:xfrm>
            <a:off x="7357111" y="1118235"/>
            <a:ext cx="4133849" cy="542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06519" y="4761954"/>
            <a:ext cx="3671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THANKS</a:t>
            </a:r>
            <a:endParaRPr lang="zh-CN" altLang="en-US" sz="5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en-US" altLang="zh-CN" sz="2800" b="1" dirty="0" smtClean="0">
                <a:latin typeface="Calibri" panose="020F0502020204030204" pitchFamily="34" charset="0"/>
                <a:ea typeface="Calibri" panose="020F0502020204030204" pitchFamily="34" charset="0"/>
                <a:sym typeface="黑体" panose="02010609060101010101" pitchFamily="49" charset="-122"/>
              </a:rPr>
              <a:t>Materail Design 3</a:t>
            </a:r>
            <a:endParaRPr lang="en-US" altLang="zh-CN" sz="2800" b="1" dirty="0" smtClean="0">
              <a:latin typeface="Calibri" panose="020F0502020204030204" pitchFamily="34" charset="0"/>
              <a:ea typeface="Calibri" panose="020F0502020204030204" pitchFamily="34" charset="0"/>
              <a:sym typeface="黑体" panose="02010609060101010101" pitchFamily="49" charset="-122"/>
            </a:endParaRPr>
          </a:p>
          <a:p>
            <a:pPr algn="ctr"/>
            <a:r>
              <a:rPr lang="ru-RU" altLang="zh-CN" sz="2800" b="1" dirty="0" smtClean="0">
                <a:latin typeface="Calibri" panose="020F0502020204030204" pitchFamily="34" charset="0"/>
                <a:ea typeface="Calibri" panose="020F0502020204030204" pitchFamily="34" charset="0"/>
                <a:sym typeface="黑体" panose="02010609060101010101" pitchFamily="49" charset="-122"/>
              </a:rPr>
              <a:t>-это    </a:t>
            </a:r>
            <a:endParaRPr lang="ru-RU" altLang="zh-CN" sz="2800" b="1" dirty="0" smtClean="0">
              <a:latin typeface="Calibri" panose="020F0502020204030204" pitchFamily="34" charset="0"/>
              <a:ea typeface="Calibri" panose="020F0502020204030204" pitchFamily="34" charset="0"/>
              <a:sym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571" y="1323834"/>
            <a:ext cx="11344859" cy="464413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8993875" y="3195525"/>
            <a:ext cx="3343700" cy="10918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-145574" y="3320629"/>
            <a:ext cx="2056261" cy="109182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76603" y="3954890"/>
            <a:ext cx="4531057" cy="1856096"/>
          </a:xfrm>
          <a:prstGeom prst="roundRect">
            <a:avLst>
              <a:gd name="adj" fmla="val 10785"/>
            </a:avLst>
          </a:prstGeom>
          <a:gradFill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4355465" y="3954780"/>
            <a:ext cx="415988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ea typeface="Calibri" panose="020F0502020204030204" pitchFamily="34" charset="0"/>
              </a:rPr>
              <a:t>Material Design (рус. Материальный дизайн) — дизайн-система для создания интерфейсов программного обеспечения и приложений, разработанная компанией Google.</a:t>
            </a:r>
            <a:endParaRPr lang="zh-CN" altLang="en-US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1406" y="631960"/>
            <a:ext cx="348918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ru-RU" altLang="en-US" sz="4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Принцыпы</a:t>
            </a:r>
            <a:endParaRPr lang="ru-RU" altLang="en-US" sz="4000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98032" y="3034324"/>
            <a:ext cx="2166501" cy="1939935"/>
            <a:chOff x="998032" y="3034324"/>
            <a:chExt cx="2166501" cy="1939935"/>
          </a:xfrm>
        </p:grpSpPr>
        <p:sp>
          <p:nvSpPr>
            <p:cNvPr id="7" name="矩形 6"/>
            <p:cNvSpPr/>
            <p:nvPr/>
          </p:nvSpPr>
          <p:spPr>
            <a:xfrm>
              <a:off x="1726792" y="3034324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98032" y="4144314"/>
              <a:ext cx="2166501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ru-RU" altLang="zh-CN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Тактильные поверхности</a:t>
              </a:r>
              <a:endParaRPr lang="ru-RU" altLang="zh-CN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415702" y="3034324"/>
            <a:ext cx="2607945" cy="1939925"/>
            <a:chOff x="776417" y="3034324"/>
            <a:chExt cx="2607945" cy="1939925"/>
          </a:xfrm>
        </p:grpSpPr>
        <p:sp>
          <p:nvSpPr>
            <p:cNvPr id="11" name="矩形 10"/>
            <p:cNvSpPr/>
            <p:nvPr/>
          </p:nvSpPr>
          <p:spPr>
            <a:xfrm>
              <a:off x="1726792" y="3034324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76417" y="4144304"/>
              <a:ext cx="2607945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Полиграфический дизайн</a:t>
              </a:r>
              <a:endPara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276602" y="3034324"/>
            <a:ext cx="2166501" cy="1939935"/>
            <a:chOff x="998032" y="3034324"/>
            <a:chExt cx="2166501" cy="1939935"/>
          </a:xfrm>
        </p:grpSpPr>
        <p:sp>
          <p:nvSpPr>
            <p:cNvPr id="15" name="矩形 14"/>
            <p:cNvSpPr/>
            <p:nvPr/>
          </p:nvSpPr>
          <p:spPr>
            <a:xfrm>
              <a:off x="1726792" y="3034324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98032" y="4144314"/>
              <a:ext cx="2166501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Осмысленная анимация</a:t>
              </a:r>
              <a:endPara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915886" y="3034324"/>
            <a:ext cx="2166501" cy="1939935"/>
            <a:chOff x="998032" y="3034324"/>
            <a:chExt cx="2166501" cy="1939935"/>
          </a:xfrm>
        </p:grpSpPr>
        <p:sp>
          <p:nvSpPr>
            <p:cNvPr id="19" name="矩形 18"/>
            <p:cNvSpPr/>
            <p:nvPr/>
          </p:nvSpPr>
          <p:spPr>
            <a:xfrm>
              <a:off x="1726792" y="3034324"/>
              <a:ext cx="627095" cy="52322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28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04</a:t>
              </a:r>
              <a:endParaRPr lang="zh-CN" altLang="en-US" sz="2800" b="1" dirty="0">
                <a:solidFill>
                  <a:schemeClr val="bg1"/>
                </a:solidFill>
                <a:ea typeface="Calibri" panose="020F050202020403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998032" y="4144314"/>
              <a:ext cx="2166501" cy="829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Адаптивный дизайн</a:t>
              </a:r>
              <a:endParaRPr lang="zh-CN" altLang="en-US" sz="24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>
            <a:off x="1392070" y="2702257"/>
            <a:ext cx="1241947" cy="124194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4058650" y="2702257"/>
            <a:ext cx="1241947" cy="124194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712658" y="2674960"/>
            <a:ext cx="1241947" cy="124194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346675" y="2702257"/>
            <a:ext cx="1241947" cy="1241947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156" y="1108882"/>
            <a:ext cx="4804011" cy="4804011"/>
          </a:xfrm>
          <a:prstGeom prst="ellipse">
            <a:avLst/>
          </a:prstGeom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2637" y="673856"/>
            <a:ext cx="3475063" cy="3475063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2822" y="1696843"/>
            <a:ext cx="113364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01</a:t>
            </a:r>
            <a:endParaRPr lang="zh-CN" altLang="en-US" sz="6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82968" y="3429000"/>
            <a:ext cx="3026309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ru-RU" altLang="zh-CN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Тактильные поверхности</a:t>
            </a:r>
            <a:endParaRPr lang="zh-CN" altLang="en-US" sz="28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862705" y="229870"/>
            <a:ext cx="4258945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altLang="zh-CN" sz="3600" b="1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Тактильные поверхности</a:t>
            </a:r>
            <a:endParaRPr lang="ru-RU" altLang="zh-CN" sz="3600" b="1" dirty="0" smtClean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444473" y="1596781"/>
            <a:ext cx="3958871" cy="4370382"/>
          </a:xfrm>
          <a:prstGeom prst="roundRect">
            <a:avLst>
              <a:gd name="adj" fmla="val 10785"/>
            </a:avLst>
          </a:prstGeom>
          <a:gradFill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1528445" y="2430145"/>
            <a:ext cx="3769995" cy="320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dirty="0">
                <a:solidFill>
                  <a:schemeClr val="bg1"/>
                </a:solidFill>
                <a:ea typeface="Calibri" panose="020F0502020204030204" pitchFamily="34" charset="0"/>
              </a:rPr>
              <a:t>В Material Design интерфейс складывается из осязаемых слоёв так называемой «цифровой бумаги». Эти слои расположены на разной высоте и отбрасывают тени друг на друга, что помогает пользователям лучше понимать анатомию интерфейса и принцип взаимодействия с ним</a:t>
            </a:r>
            <a:endParaRPr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963" y="1660412"/>
            <a:ext cx="769889" cy="769889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58660" y="1284605"/>
            <a:ext cx="422529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156" y="1108882"/>
            <a:ext cx="4804011" cy="4804011"/>
          </a:xfrm>
          <a:prstGeom prst="ellipse">
            <a:avLst/>
          </a:prstGeom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2637" y="673856"/>
            <a:ext cx="3475063" cy="3475063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2822" y="1696843"/>
            <a:ext cx="113364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02</a:t>
            </a:r>
            <a:endParaRPr lang="zh-CN" altLang="en-US" sz="6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82968" y="3429000"/>
            <a:ext cx="3026309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Полиграфический дизайн</a:t>
            </a:r>
            <a:endParaRPr lang="zh-CN" altLang="en-US" sz="28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矩形 1"/>
          <p:cNvSpPr>
            <a:spLocks noChangeArrowheads="1"/>
          </p:cNvSpPr>
          <p:nvPr/>
        </p:nvSpPr>
        <p:spPr bwMode="auto">
          <a:xfrm>
            <a:off x="3505835" y="229870"/>
            <a:ext cx="518033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Полиграфический дизайн</a:t>
            </a:r>
            <a:endParaRPr lang="zh-CN" altLang="en-US" sz="3600" b="1" dirty="0" smtClean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sym typeface="+mn-ea"/>
            </a:endParaRPr>
          </a:p>
        </p:txBody>
      </p:sp>
      <p:sp>
        <p:nvSpPr>
          <p:cNvPr id="6" name="椭圆 3"/>
          <p:cNvSpPr/>
          <p:nvPr/>
        </p:nvSpPr>
        <p:spPr>
          <a:xfrm>
            <a:off x="2199467" y="3022221"/>
            <a:ext cx="3261816" cy="3261816"/>
          </a:xfrm>
          <a:prstGeom prst="ellipse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0" name="椭圆 4"/>
          <p:cNvSpPr/>
          <p:nvPr/>
        </p:nvSpPr>
        <p:spPr>
          <a:xfrm>
            <a:off x="155575" y="116205"/>
            <a:ext cx="2970530" cy="2970530"/>
          </a:xfrm>
          <a:prstGeom prst="ellipse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14" name="TextBox 15"/>
          <p:cNvSpPr txBox="1">
            <a:spLocks noChangeArrowheads="1"/>
          </p:cNvSpPr>
          <p:nvPr/>
        </p:nvSpPr>
        <p:spPr bwMode="auto">
          <a:xfrm>
            <a:off x="2346960" y="3601720"/>
            <a:ext cx="3006725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ea typeface="Calibri" panose="020F0502020204030204" pitchFamily="34" charset="0"/>
              </a:rPr>
              <a:t>Если считать слои кусками «цифровой бумаги», то в том, что касается «цифровых чернил», используется подход из традиционного графического дизайна.</a:t>
            </a:r>
            <a:endParaRPr lang="zh-CN" altLang="en-US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pic>
        <p:nvPicPr>
          <p:cNvPr id="25" name="Изображение 24"/>
          <p:cNvPicPr>
            <a:picLocks noChangeAspect="1"/>
          </p:cNvPicPr>
          <p:nvPr/>
        </p:nvPicPr>
        <p:blipFill>
          <a:blip r:embed="rId2"/>
          <a:srcRect t="1560"/>
          <a:stretch>
            <a:fillRect/>
          </a:stretch>
        </p:blipFill>
        <p:spPr>
          <a:xfrm>
            <a:off x="8248650" y="1254125"/>
            <a:ext cx="2174875" cy="4646930"/>
          </a:xfrm>
          <a:prstGeom prst="round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710" y="3098165"/>
            <a:ext cx="617220" cy="617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2A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3016156" y="1108882"/>
            <a:ext cx="4804011" cy="4804011"/>
          </a:xfrm>
          <a:prstGeom prst="ellipse">
            <a:avLst/>
          </a:prstGeom>
          <a:gradFill flip="none" rotWithShape="1">
            <a:gsLst>
              <a:gs pos="0">
                <a:srgbClr val="A02A7D"/>
              </a:gs>
              <a:gs pos="41000">
                <a:srgbClr val="553058"/>
              </a:gs>
              <a:gs pos="83000">
                <a:srgbClr val="221B56"/>
              </a:gs>
              <a:gs pos="100000">
                <a:srgbClr val="221B5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82637" y="673856"/>
            <a:ext cx="3475063" cy="3475063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2822" y="1696843"/>
            <a:ext cx="113364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60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03</a:t>
            </a:r>
            <a:endParaRPr lang="zh-CN" altLang="en-US" sz="60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82915" y="3429000"/>
            <a:ext cx="2387600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sym typeface="+mn-ea"/>
              </a:rPr>
              <a:t>Осмысленная анимация</a:t>
            </a:r>
            <a:endParaRPr lang="zh-CN" altLang="en-US" sz="2800" b="1" dirty="0">
              <a:solidFill>
                <a:schemeClr val="bg1"/>
              </a:solidFill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13964" y="229886"/>
            <a:ext cx="2964073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dist"/>
            <a:r>
              <a:rPr lang="zh-CN" altLang="en-US" sz="2800" b="1" dirty="0" smtClean="0">
                <a:latin typeface="Calibri" panose="020F0502020204030204" pitchFamily="34" charset="0"/>
                <a:ea typeface="Calibri" panose="020F0502020204030204" pitchFamily="34" charset="0"/>
                <a:sym typeface="黑体" panose="02010609060101010101" pitchFamily="49" charset="-122"/>
              </a:rPr>
              <a:t>Enter title
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sym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668443" y="1254299"/>
            <a:ext cx="4052570" cy="4654419"/>
            <a:chOff x="183176" y="2033518"/>
            <a:chExt cx="4052570" cy="4654419"/>
          </a:xfrm>
        </p:grpSpPr>
        <p:sp>
          <p:nvSpPr>
            <p:cNvPr id="10" name="椭圆 9"/>
            <p:cNvSpPr/>
            <p:nvPr/>
          </p:nvSpPr>
          <p:spPr>
            <a:xfrm>
              <a:off x="982641" y="2033518"/>
              <a:ext cx="2074460" cy="2074460"/>
            </a:xfrm>
            <a:prstGeom prst="ellipse">
              <a:avLst/>
            </a:prstGeom>
            <a:gradFill flip="none" rotWithShape="1">
              <a:gsLst>
                <a:gs pos="0">
                  <a:srgbClr val="A02A7D"/>
                </a:gs>
                <a:gs pos="41000">
                  <a:srgbClr val="553058"/>
                </a:gs>
                <a:gs pos="83000">
                  <a:srgbClr val="221B56"/>
                </a:gs>
                <a:gs pos="100000">
                  <a:srgbClr val="221B56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Calibri" panose="020F0502020204030204" pitchFamily="34" charset="0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83176" y="4380982"/>
              <a:ext cx="4052570" cy="2306955"/>
              <a:chOff x="5804534" y="3039362"/>
              <a:chExt cx="4052570" cy="2306955"/>
            </a:xfrm>
          </p:grpSpPr>
          <p:sp>
            <p:nvSpPr>
              <p:cNvPr id="13" name="TextBox 15"/>
              <p:cNvSpPr txBox="1">
                <a:spLocks noChangeArrowheads="1"/>
              </p:cNvSpPr>
              <p:nvPr/>
            </p:nvSpPr>
            <p:spPr bwMode="auto">
              <a:xfrm>
                <a:off x="6778236" y="3039362"/>
                <a:ext cx="309880" cy="36830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endParaRPr lang="id-ID" altLang="en-US" b="1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  <p:sp>
            <p:nvSpPr>
              <p:cNvPr id="14" name="Rectangle 16"/>
              <p:cNvSpPr>
                <a:spLocks noChangeArrowheads="1"/>
              </p:cNvSpPr>
              <p:nvPr/>
            </p:nvSpPr>
            <p:spPr bwMode="auto">
              <a:xfrm>
                <a:off x="5804534" y="3039362"/>
                <a:ext cx="4052570" cy="2306955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just" eaLnBrk="1" hangingPunct="1"/>
                <a:r>
                  <a:rPr dirty="0" smtClean="0">
                    <a:latin typeface="Calibri" panose="020F0502020204030204" pitchFamily="34" charset="0"/>
                    <a:ea typeface="Calibri" panose="020F0502020204030204" pitchFamily="34" charset="0"/>
                  </a:rPr>
                  <a:t> В реальном мире предметы не возникают из ниоткуда и не исчезают в никуда — такое бывает только в кино. Поэтому в Material Design мы всё время думаем о том, как с помощью анимации в слоях и в «цифровых чернилах» давать пользователям подсказки о работе интерфейса.</a:t>
                </a:r>
                <a:endParaRPr dirty="0" smtClean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p:grp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81" y="1907003"/>
            <a:ext cx="769609" cy="769609"/>
          </a:xfrm>
          <a:prstGeom prst="rect">
            <a:avLst/>
          </a:prstGeom>
        </p:spPr>
      </p:pic>
      <p:sp>
        <p:nvSpPr>
          <p:cNvPr id="18" name="Текстовое поле 17"/>
          <p:cNvSpPr txBox="1"/>
          <p:nvPr/>
        </p:nvSpPr>
        <p:spPr>
          <a:xfrm>
            <a:off x="6652260" y="31203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/>
              <a:t>In progress :(</a:t>
            </a:r>
            <a:endParaRPr lang="en-US" altLang="en-US" sz="5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1296</Words>
  <Application>WPS Presentation</Application>
  <PresentationFormat>宽屏</PresentationFormat>
  <Paragraphs>64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黑体</vt:lpstr>
      <vt:lpstr>Microsoft YaHei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svobo</cp:lastModifiedBy>
  <cp:revision>13</cp:revision>
  <dcterms:created xsi:type="dcterms:W3CDTF">2018-08-13T01:27:00Z</dcterms:created>
  <dcterms:modified xsi:type="dcterms:W3CDTF">2024-03-19T10:25:51Z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1049-12.2.0.13489</vt:lpwstr>
  </property>
  <property fmtid="{D5CDD505-2E9C-101B-9397-08002B2CF9AE}" pid="3" name="ICV">
    <vt:lpwstr>EDA1A91EE03F4256BE91191EAB7D7878_13</vt:lpwstr>
  </property>
</Properties>
</file>