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73" r:id="rId6"/>
    <p:sldId id="292" r:id="rId7"/>
    <p:sldId id="293" r:id="rId8"/>
    <p:sldId id="26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198"/>
    <a:srgbClr val="74CEBB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6"/>
    <p:restoredTop sz="77142"/>
  </p:normalViewPr>
  <p:slideViewPr>
    <p:cSldViewPr snapToGrid="0" showGuides="1">
      <p:cViewPr varScale="1">
        <p:scale>
          <a:sx n="58" d="100"/>
          <a:sy n="58" d="100"/>
        </p:scale>
        <p:origin x="912" y="42"/>
      </p:cViewPr>
      <p:guideLst>
        <p:guide orient="horz" pos="1956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zh-CN" altLang="en-US" dirty="0"/>
              <a:t>封面标题特殊字体为百度简综艺.可以自行下载使用或改为微软雅黑.</a:t>
            </a: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7"/>
          <p:cNvSpPr txBox="1"/>
          <p:nvPr/>
        </p:nvSpPr>
        <p:spPr>
          <a:xfrm>
            <a:off x="8759825" y="4481513"/>
            <a:ext cx="3082925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Выполнил Ланин В</a:t>
            </a:r>
            <a:b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группы: ТТМ-21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3183573" y="1658620"/>
            <a:ext cx="582422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Питьевая вода</a:t>
            </a:r>
            <a:endParaRPr lang="ru-RU" altLang="en-US" sz="6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04085" y="2065020"/>
            <a:ext cx="1435100" cy="188468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7180" y="2065020"/>
            <a:ext cx="1437640" cy="188468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88400" y="2065020"/>
            <a:ext cx="1435100" cy="188468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88400" y="2065020"/>
            <a:ext cx="1437640" cy="188468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2670" y="2203450"/>
            <a:ext cx="1225550" cy="1609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1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3860" y="2203450"/>
            <a:ext cx="1225550" cy="160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2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93810" y="2203450"/>
            <a:ext cx="1224280" cy="160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2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  <a:sym typeface="+mn-ea"/>
              </a:rPr>
              <a:t>3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30302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59" name="文本框 25"/>
          <p:cNvSpPr txBox="1"/>
          <p:nvPr/>
        </p:nvSpPr>
        <p:spPr>
          <a:xfrm>
            <a:off x="1647190" y="4082415"/>
            <a:ext cx="2556510" cy="92964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Наземные воды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60" name="矩形 26"/>
          <p:cNvSpPr/>
          <p:nvPr/>
        </p:nvSpPr>
        <p:spPr>
          <a:xfrm>
            <a:off x="4746625" y="4082415"/>
            <a:ext cx="2736850" cy="92964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algn="ctr"/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Подземные воды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14340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2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343" name="文本框 8"/>
          <p:cNvSpPr txBox="1"/>
          <p:nvPr/>
        </p:nvSpPr>
        <p:spPr>
          <a:xfrm>
            <a:off x="1176338" y="454025"/>
            <a:ext cx="29267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Источники питьевой воды</a:t>
            </a:r>
            <a:endParaRPr lang="ru-RU" altLang="en-US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矩形 26"/>
          <p:cNvSpPr/>
          <p:nvPr/>
        </p:nvSpPr>
        <p:spPr>
          <a:xfrm>
            <a:off x="8081010" y="4082415"/>
            <a:ext cx="2849880" cy="92964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algn="ctr"/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Опреснение воды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68" name="文本框 8"/>
          <p:cNvSpPr txBox="1"/>
          <p:nvPr/>
        </p:nvSpPr>
        <p:spPr>
          <a:xfrm>
            <a:off x="1176338" y="454025"/>
            <a:ext cx="18770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Наземные воды</a:t>
            </a:r>
            <a:endParaRPr lang="ru-RU" altLang="en-US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Oval 9"/>
          <p:cNvSpPr/>
          <p:nvPr/>
        </p:nvSpPr>
        <p:spPr>
          <a:xfrm>
            <a:off x="6356350" y="1957388"/>
            <a:ext cx="3760788" cy="37607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/>
          <p:nvPr/>
        </p:nvSpPr>
        <p:spPr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5"/>
          <p:cNvSpPr/>
          <p:nvPr/>
        </p:nvSpPr>
        <p:spPr>
          <a:xfrm>
            <a:off x="6356350" y="1957388"/>
            <a:ext cx="3760788" cy="3760788"/>
          </a:xfrm>
          <a:prstGeom prst="ellipse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6"/>
          <p:cNvSpPr/>
          <p:nvPr/>
        </p:nvSpPr>
        <p:spPr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7"/>
          <p:cNvSpPr/>
          <p:nvPr/>
        </p:nvSpPr>
        <p:spPr>
          <a:xfrm>
            <a:off x="10044113" y="2017713"/>
            <a:ext cx="1393825" cy="1393825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8"/>
          <p:cNvSpPr/>
          <p:nvPr/>
        </p:nvSpPr>
        <p:spPr>
          <a:xfrm>
            <a:off x="6989763" y="5138738"/>
            <a:ext cx="865188" cy="866775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9"/>
          <p:cNvSpPr/>
          <p:nvPr/>
        </p:nvSpPr>
        <p:spPr>
          <a:xfrm>
            <a:off x="5657850" y="700088"/>
            <a:ext cx="2997200" cy="2997200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0"/>
          <p:cNvSpPr/>
          <p:nvPr/>
        </p:nvSpPr>
        <p:spPr>
          <a:xfrm>
            <a:off x="718820" y="1522730"/>
            <a:ext cx="4528820" cy="499681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Поверхностными водоисточниками, являются реки, озера, водохранилища, каналы, в некоторых случаях моря и ледники.</a:t>
            </a: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Каждый из видов поверхностных источников имеет свою качественную характеристику, например, рекам присуща повышенная мутность воды. Причем показатели мутности имеют значительные сезонные колебания (наибольшая мутность во время осенних и весенних паводков, наименьшая - зимой). Вода большинства озер на территории России характеризуется достаточно высокой цветностью при сравнительно небольшой мутности ее.</a:t>
            </a: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68" name="文本框 8"/>
          <p:cNvSpPr txBox="1"/>
          <p:nvPr/>
        </p:nvSpPr>
        <p:spPr>
          <a:xfrm>
            <a:off x="1176338" y="454025"/>
            <a:ext cx="200787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Подземные воды</a:t>
            </a:r>
            <a:endParaRPr lang="ru-RU" altLang="en-US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Oval 9"/>
          <p:cNvSpPr/>
          <p:nvPr/>
        </p:nvSpPr>
        <p:spPr>
          <a:xfrm>
            <a:off x="6356350" y="1957388"/>
            <a:ext cx="3760788" cy="37607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/>
          <p:nvPr/>
        </p:nvSpPr>
        <p:spPr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5"/>
          <p:cNvSpPr/>
          <p:nvPr/>
        </p:nvSpPr>
        <p:spPr>
          <a:xfrm>
            <a:off x="6356350" y="1957388"/>
            <a:ext cx="3760788" cy="3760788"/>
          </a:xfrm>
          <a:prstGeom prst="ellipse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6"/>
          <p:cNvSpPr/>
          <p:nvPr/>
        </p:nvSpPr>
        <p:spPr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7"/>
          <p:cNvSpPr/>
          <p:nvPr/>
        </p:nvSpPr>
        <p:spPr>
          <a:xfrm>
            <a:off x="10044113" y="2017713"/>
            <a:ext cx="1393825" cy="1393825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8"/>
          <p:cNvSpPr/>
          <p:nvPr/>
        </p:nvSpPr>
        <p:spPr>
          <a:xfrm>
            <a:off x="6989763" y="5138738"/>
            <a:ext cx="865188" cy="866775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9"/>
          <p:cNvSpPr/>
          <p:nvPr/>
        </p:nvSpPr>
        <p:spPr>
          <a:xfrm>
            <a:off x="5657850" y="700088"/>
            <a:ext cx="2997200" cy="2997200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20"/>
          <p:cNvSpPr/>
          <p:nvPr/>
        </p:nvSpPr>
        <p:spPr>
          <a:xfrm>
            <a:off x="718820" y="1522730"/>
            <a:ext cx="4528820" cy="499681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Подземные воды могут быть найдены практически везде. В зависимости от физических особенностей региона, метеорологических условий, зон питания (горных хребтов и склонов, а также водоразделов) и степени эксплуатации водное зеркало может залегать глубоко или неглубоко. Резервуары и оросительные системы также входят в состав питающих полос. Сильные дожди могут приводить к пополнению и вызывать повышение уровня водного зеркала, а длительная засуха — к его падению. Достигнув уровня водоносного горизонта, подземные воды не останавливаются, а продолжают течь, но гораздо медленнее, пока не втекут в другой водоносный горизонт или другой водоем — озеро, реку, океан, или до тех пор, пока их не извлекут из колодца.</a:t>
            </a: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5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268" name="文本框 8"/>
          <p:cNvSpPr txBox="1"/>
          <p:nvPr/>
        </p:nvSpPr>
        <p:spPr>
          <a:xfrm>
            <a:off x="1176338" y="454025"/>
            <a:ext cx="20885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ru-RU" alt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Опреснение воды</a:t>
            </a:r>
            <a:endParaRPr lang="ru-RU" altLang="en-US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Oval 9"/>
          <p:cNvSpPr/>
          <p:nvPr/>
        </p:nvSpPr>
        <p:spPr>
          <a:xfrm>
            <a:off x="6356350" y="1957388"/>
            <a:ext cx="3760788" cy="37607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10"/>
          <p:cNvSpPr/>
          <p:nvPr/>
        </p:nvSpPr>
        <p:spPr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5"/>
          <p:cNvSpPr/>
          <p:nvPr/>
        </p:nvSpPr>
        <p:spPr>
          <a:xfrm>
            <a:off x="6356350" y="1957388"/>
            <a:ext cx="3760788" cy="3760788"/>
          </a:xfrm>
          <a:prstGeom prst="ellipse">
            <a:avLst/>
          </a:prstGeom>
          <a:solidFill>
            <a:srgbClr val="2B7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6"/>
          <p:cNvSpPr/>
          <p:nvPr/>
        </p:nvSpPr>
        <p:spPr>
          <a:xfrm>
            <a:off x="8591550" y="3444875"/>
            <a:ext cx="2743200" cy="2741613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7"/>
          <p:cNvSpPr/>
          <p:nvPr/>
        </p:nvSpPr>
        <p:spPr>
          <a:xfrm>
            <a:off x="10044113" y="2017713"/>
            <a:ext cx="1393825" cy="1393825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8"/>
          <p:cNvSpPr/>
          <p:nvPr/>
        </p:nvSpPr>
        <p:spPr>
          <a:xfrm>
            <a:off x="6989763" y="5138738"/>
            <a:ext cx="865188" cy="866775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9"/>
          <p:cNvSpPr/>
          <p:nvPr/>
        </p:nvSpPr>
        <p:spPr>
          <a:xfrm>
            <a:off x="5657850" y="700088"/>
            <a:ext cx="2997200" cy="2997200"/>
          </a:xfrm>
          <a:prstGeom prst="ellipse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20"/>
          <p:cNvSpPr/>
          <p:nvPr/>
        </p:nvSpPr>
        <p:spPr>
          <a:xfrm>
            <a:off x="718820" y="1522730"/>
            <a:ext cx="4528820" cy="499681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20"/>
          <p:cNvSpPr/>
          <p:nvPr/>
        </p:nvSpPr>
        <p:spPr>
          <a:xfrm>
            <a:off x="845820" y="1649730"/>
            <a:ext cx="4528820" cy="499681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Опреснение морской воды – это процесс, в результате которого соленая морская вода превращается в пресную воду, пригодную для питья и использования в промышленности и сельском хозяйстве.</a:t>
            </a:r>
            <a:r>
              <a:rPr lang="ru-RU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Опреснение морской воды также является одним из вариантов борьбы с проблемой недостатка пресной воды в мире.</a:t>
            </a: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Существует несколько методов опреснения морской воды. Один из наиболее популярных методов – образование пара. При этом процессе морская вода подвергается нагреву, в результате чего она испаряется, а затем конденсируется для получения пресной воды. Другим методом является обратный осмос, при котором морская вода пропускается через специальные мембраны, которые задерживают соли и другие примеси, позволяя получить пресную воду.</a:t>
            </a:r>
            <a:endParaRPr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3049905" y="1536700"/>
            <a:ext cx="519239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ru-RU" altLang="zh-CN" sz="8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Спасибо за внимание</a:t>
            </a:r>
            <a:endParaRPr lang="ru-RU" altLang="zh-CN" sz="8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/>
  <Paragraphs>37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Microsoft YaHei</vt:lpstr>
      <vt:lpstr>Arial Unicode MS</vt:lpstr>
      <vt:lpstr>Calibri</vt:lpstr>
      <vt:lpstr>Bebas Neue</vt:lpstr>
      <vt:lpstr>AMGDT</vt:lpstr>
      <vt:lpstr>FontAwesome</vt:lpstr>
      <vt:lpstr>Arial Unicode MS</vt:lpstr>
      <vt:lpstr>Calibri Light</vt:lpstr>
      <vt:lpstr>Bebas Neue</vt:lpstr>
      <vt:lpstr>Roboto Condensed</vt:lpstr>
      <vt:lpstr>Open Sans Condensed Light</vt:lpstr>
      <vt:lpstr>Helvetica Light</vt:lpstr>
      <vt:lpstr>Kontrapunkt Bob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svobo</cp:lastModifiedBy>
  <cp:revision>29</cp:revision>
  <dcterms:created xsi:type="dcterms:W3CDTF">2015-07-07T12:57:00Z</dcterms:created>
  <dcterms:modified xsi:type="dcterms:W3CDTF">2023-10-30T12:43:37Z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1049-12.2.0.13266</vt:lpwstr>
  </property>
  <property fmtid="{D5CDD505-2E9C-101B-9397-08002B2CF9AE}" pid="3" name="ICV">
    <vt:lpwstr>633FE55478C14A16985F5C7DEE67A407_13</vt:lpwstr>
  </property>
</Properties>
</file>