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handoutMasterIdLst>
    <p:handoutMasterId r:id="rId12"/>
  </p:handoutMasterIdLst>
  <p:sldIdLst>
    <p:sldId id="268" r:id="rId2"/>
    <p:sldId id="314" r:id="rId3"/>
    <p:sldId id="315" r:id="rId4"/>
    <p:sldId id="347" r:id="rId5"/>
    <p:sldId id="346" r:id="rId6"/>
    <p:sldId id="316" r:id="rId7"/>
    <p:sldId id="308" r:id="rId8"/>
    <p:sldId id="344" r:id="rId9"/>
    <p:sldId id="34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638DEB"/>
    <a:srgbClr val="00458B"/>
    <a:srgbClr val="6600CC"/>
    <a:srgbClr val="0033CC"/>
    <a:srgbClr val="3366FF"/>
    <a:srgbClr val="FF6600"/>
    <a:srgbClr val="FF33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71" autoAdjust="0"/>
    <p:restoredTop sz="94660"/>
  </p:normalViewPr>
  <p:slideViewPr>
    <p:cSldViewPr snapToGrid="0">
      <p:cViewPr varScale="1">
        <p:scale>
          <a:sx n="66" d="100"/>
          <a:sy n="66" d="100"/>
        </p:scale>
        <p:origin x="636" y="44"/>
      </p:cViewPr>
      <p:guideLst>
        <p:guide orient="horz" pos="2160"/>
        <p:guide pos="3840"/>
      </p:guideLst>
    </p:cSldViewPr>
  </p:slideViewPr>
  <p:notesTextViewPr>
    <p:cViewPr>
      <p:scale>
        <a:sx n="1" d="1"/>
        <a:sy n="1" d="1"/>
      </p:scale>
      <p:origin x="0" y="0"/>
    </p:cViewPr>
  </p:notesTextViewPr>
  <p:notesViewPr>
    <p:cSldViewPr snapToGrid="0">
      <p:cViewPr varScale="1">
        <p:scale>
          <a:sx n="78" d="100"/>
          <a:sy n="78" d="100"/>
        </p:scale>
        <p:origin x="308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E0D200-E5D3-4564-8720-1979F8D2A716}" type="datetimeFigureOut">
              <a:rPr lang="ru-RU" smtClean="0"/>
              <a:t>28.03.2023</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D71310B-611C-46BA-80DB-597C34381461}" type="slidenum">
              <a:rPr lang="ru-RU" smtClean="0"/>
              <a:t>‹#›</a:t>
            </a:fld>
            <a:endParaRPr lang="ru-RU"/>
          </a:p>
        </p:txBody>
      </p:sp>
    </p:spTree>
    <p:extLst>
      <p:ext uri="{BB962C8B-B14F-4D97-AF65-F5344CB8AC3E}">
        <p14:creationId xmlns:p14="http://schemas.microsoft.com/office/powerpoint/2010/main" val="39584767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5A5172-4A66-4199-8C96-CE7D6B1695B9}" type="datetimeFigureOut">
              <a:rPr lang="ru-RU" smtClean="0"/>
              <a:t>28.03.2023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07D33E-CF9F-404E-8543-65C1CC0746E3}" type="slidenum">
              <a:rPr lang="ru-RU" smtClean="0"/>
              <a:t>‹#›</a:t>
            </a:fld>
            <a:endParaRPr lang="ru-RU"/>
          </a:p>
        </p:txBody>
      </p:sp>
    </p:spTree>
    <p:extLst>
      <p:ext uri="{BB962C8B-B14F-4D97-AF65-F5344CB8AC3E}">
        <p14:creationId xmlns:p14="http://schemas.microsoft.com/office/powerpoint/2010/main" val="419138985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2929603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Tree>
    <p:extLst>
      <p:ext uri="{BB962C8B-B14F-4D97-AF65-F5344CB8AC3E}">
        <p14:creationId xmlns:p14="http://schemas.microsoft.com/office/powerpoint/2010/main" val="1082677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a:xfrm>
            <a:off x="685800" y="4400550"/>
            <a:ext cx="6019800" cy="4667250"/>
          </a:xfrm>
        </p:spPr>
        <p:txBody>
          <a:bodyPr/>
          <a:lstStyle/>
          <a:p>
            <a:r>
              <a:rPr lang="ru-RU" dirty="0"/>
              <a:t>Основными задачами учебно-методического управления  являются:</a:t>
            </a:r>
          </a:p>
          <a:p>
            <a:r>
              <a:rPr lang="ru-RU" dirty="0"/>
              <a:t>организация учебного процесса вуза;</a:t>
            </a:r>
          </a:p>
          <a:p>
            <a:r>
              <a:rPr lang="ru-RU" dirty="0"/>
              <a:t>координация учебной и организационно-методической работы ППС университета</a:t>
            </a:r>
          </a:p>
          <a:p>
            <a:r>
              <a:rPr lang="ru-RU" dirty="0"/>
              <a:t>мониторинг образовательного процесса и обеспечение использования его результатов для принятия управленческих решений</a:t>
            </a:r>
          </a:p>
          <a:p>
            <a:r>
              <a:rPr lang="ru-RU" dirty="0"/>
              <a:t>координация работы в отношении контингента обучающихся</a:t>
            </a:r>
          </a:p>
          <a:p>
            <a:r>
              <a:rPr lang="ru-RU" dirty="0"/>
              <a:t>в соответствии с задачами управление выполняет следующие функции:</a:t>
            </a:r>
          </a:p>
          <a:p>
            <a:r>
              <a:rPr lang="ru-RU" dirty="0"/>
              <a:t>организация и планирование учебного процесса</a:t>
            </a:r>
          </a:p>
          <a:p>
            <a:r>
              <a:rPr lang="ru-RU" dirty="0"/>
              <a:t>координация деятельности факультетов и других учебных подразделений по организации учебного процесса</a:t>
            </a:r>
          </a:p>
          <a:p>
            <a:r>
              <a:rPr lang="ru-RU" dirty="0"/>
              <a:t>организация по составлению расписаний занятий и промежуточной аттестации</a:t>
            </a:r>
          </a:p>
          <a:p>
            <a:r>
              <a:rPr lang="ru-RU" dirty="0"/>
              <a:t>организационно-методическое и информационное обеспечение подготовки и реализации процедур лицензирования и аккредитации образовательных программ и </a:t>
            </a:r>
            <a:r>
              <a:rPr lang="ru-RU" dirty="0" err="1"/>
              <a:t>СибГУТИ</a:t>
            </a:r>
            <a:r>
              <a:rPr lang="ru-RU" dirty="0"/>
              <a:t> как образовательного учреждения</a:t>
            </a:r>
          </a:p>
          <a:p>
            <a:r>
              <a:rPr lang="ru-RU" dirty="0"/>
              <a:t>организационная работа по планированию и проведению практик</a:t>
            </a:r>
          </a:p>
          <a:p>
            <a:r>
              <a:rPr lang="ru-RU" dirty="0"/>
              <a:t>организационная работа ГЭК</a:t>
            </a:r>
          </a:p>
          <a:p>
            <a:r>
              <a:rPr lang="ru-RU" dirty="0"/>
              <a:t>обеспечение учебного процесса учебно-методической документацией</a:t>
            </a:r>
          </a:p>
          <a:p>
            <a:r>
              <a:rPr lang="ru-RU" dirty="0"/>
              <a:t>контроль использования аудиторного фонда, его оптимизация.</a:t>
            </a:r>
          </a:p>
          <a:p>
            <a:r>
              <a:rPr lang="ru-RU" dirty="0"/>
              <a:t>Так как решение о государственной аккредитации принимается в отношении укрупненных групп специальностей и направлений подготовки состав факультетов представлен в следующем составе…</a:t>
            </a:r>
          </a:p>
          <a:p>
            <a:endParaRPr lang="ru-RU" dirty="0"/>
          </a:p>
          <a:p>
            <a:r>
              <a:rPr lang="ru-RU" dirty="0"/>
              <a:t> </a:t>
            </a:r>
          </a:p>
          <a:p>
            <a:endParaRPr lang="ru-RU" dirty="0"/>
          </a:p>
        </p:txBody>
      </p:sp>
    </p:spTree>
    <p:extLst>
      <p:ext uri="{BB962C8B-B14F-4D97-AF65-F5344CB8AC3E}">
        <p14:creationId xmlns:p14="http://schemas.microsoft.com/office/powerpoint/2010/main" val="2548474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31:notes"/>
          <p:cNvSpPr txBox="1">
            <a:spLocks noGrp="1"/>
          </p:cNvSpPr>
          <p:nvPr>
            <p:ph type="body" idx="1"/>
          </p:nvPr>
        </p:nvSpPr>
        <p:spPr>
          <a:xfrm>
            <a:off x="685800" y="4787126"/>
            <a:ext cx="5486400" cy="391674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3" name="Google Shape;683;p31:notes"/>
          <p:cNvSpPr>
            <a:spLocks noGrp="1" noRot="1" noChangeAspect="1"/>
          </p:cNvSpPr>
          <p:nvPr>
            <p:ph type="sldImg" idx="2"/>
          </p:nvPr>
        </p:nvSpPr>
        <p:spPr>
          <a:xfrm>
            <a:off x="444500" y="1243013"/>
            <a:ext cx="5969000" cy="33575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064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E1C6A6BF-F5BE-4E76-B31B-8A3164BDFBE2}" type="datetime1">
              <a:rPr lang="ru-RU" smtClean="0"/>
              <a:t>28.03.2023</a:t>
            </a:fld>
            <a:endParaRPr lang="ru-RU"/>
          </a:p>
        </p:txBody>
      </p:sp>
      <p:sp>
        <p:nvSpPr>
          <p:cNvPr id="5" name="Footer Placeholder 4"/>
          <p:cNvSpPr>
            <a:spLocks noGrp="1"/>
          </p:cNvSpPr>
          <p:nvPr>
            <p:ph type="ftr" sz="quarter" idx="11"/>
          </p:nvPr>
        </p:nvSpPr>
        <p:spPr/>
        <p:txBody>
          <a:bodyPr/>
          <a:lstStyle/>
          <a:p>
            <a:r>
              <a:rPr lang="ru-RU"/>
              <a:t>Выполнил: Былин С.Н, группа: РСК-11</a:t>
            </a:r>
          </a:p>
        </p:txBody>
      </p:sp>
      <p:sp>
        <p:nvSpPr>
          <p:cNvPr id="6" name="Slide Number Placeholder 5"/>
          <p:cNvSpPr>
            <a:spLocks noGrp="1"/>
          </p:cNvSpPr>
          <p:nvPr>
            <p:ph type="sldNum" sz="quarter" idx="12"/>
          </p:nvPr>
        </p:nvSpPr>
        <p:spPr/>
        <p:txBody>
          <a:bodyPr/>
          <a:lstStyle/>
          <a:p>
            <a:fld id="{311D9A40-0DA0-4CFA-8685-C506D2D01BF5}" type="slidenum">
              <a:rPr lang="ru-RU" smtClean="0"/>
              <a:t>‹#›</a:t>
            </a:fld>
            <a:endParaRPr lang="ru-RU"/>
          </a:p>
        </p:txBody>
      </p:sp>
    </p:spTree>
    <p:extLst>
      <p:ext uri="{BB962C8B-B14F-4D97-AF65-F5344CB8AC3E}">
        <p14:creationId xmlns:p14="http://schemas.microsoft.com/office/powerpoint/2010/main" val="1733078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C9C90B6-5B8D-4B27-9119-5B1D00D692B5}" type="datetime1">
              <a:rPr lang="ru-RU" smtClean="0"/>
              <a:t>28.03.2023</a:t>
            </a:fld>
            <a:endParaRPr lang="ru-RU"/>
          </a:p>
        </p:txBody>
      </p:sp>
      <p:sp>
        <p:nvSpPr>
          <p:cNvPr id="6" name="Footer Placeholder 5"/>
          <p:cNvSpPr>
            <a:spLocks noGrp="1"/>
          </p:cNvSpPr>
          <p:nvPr>
            <p:ph type="ftr" sz="quarter" idx="11"/>
          </p:nvPr>
        </p:nvSpPr>
        <p:spPr/>
        <p:txBody>
          <a:bodyPr/>
          <a:lstStyle/>
          <a:p>
            <a:r>
              <a:rPr lang="ru-RU"/>
              <a:t>Выполнил: Былин С.Н, группа: РСК-11</a:t>
            </a:r>
          </a:p>
        </p:txBody>
      </p:sp>
      <p:sp>
        <p:nvSpPr>
          <p:cNvPr id="7" name="Slide Number Placeholder 6"/>
          <p:cNvSpPr>
            <a:spLocks noGrp="1"/>
          </p:cNvSpPr>
          <p:nvPr>
            <p:ph type="sldNum" sz="quarter" idx="12"/>
          </p:nvPr>
        </p:nvSpPr>
        <p:spPr/>
        <p:txBody>
          <a:bodyPr/>
          <a:lstStyle/>
          <a:p>
            <a:fld id="{311D9A40-0DA0-4CFA-8685-C506D2D01BF5}" type="slidenum">
              <a:rPr lang="ru-RU" smtClean="0"/>
              <a:t>‹#›</a:t>
            </a:fld>
            <a:endParaRPr lang="ru-RU"/>
          </a:p>
        </p:txBody>
      </p:sp>
    </p:spTree>
    <p:extLst>
      <p:ext uri="{BB962C8B-B14F-4D97-AF65-F5344CB8AC3E}">
        <p14:creationId xmlns:p14="http://schemas.microsoft.com/office/powerpoint/2010/main" val="4634839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EC9C90B6-5B8D-4B27-9119-5B1D00D692B5}" type="datetime1">
              <a:rPr lang="ru-RU" smtClean="0"/>
              <a:t>28.03.2023</a:t>
            </a:fld>
            <a:endParaRPr lang="ru-RU"/>
          </a:p>
        </p:txBody>
      </p:sp>
      <p:sp>
        <p:nvSpPr>
          <p:cNvPr id="5" name="Footer Placeholder 4"/>
          <p:cNvSpPr>
            <a:spLocks noGrp="1"/>
          </p:cNvSpPr>
          <p:nvPr>
            <p:ph type="ftr" sz="quarter" idx="11"/>
          </p:nvPr>
        </p:nvSpPr>
        <p:spPr/>
        <p:txBody>
          <a:bodyPr/>
          <a:lstStyle/>
          <a:p>
            <a:r>
              <a:rPr lang="ru-RU"/>
              <a:t>Выполнил: Былин С.Н, группа: РСК-11</a:t>
            </a:r>
          </a:p>
        </p:txBody>
      </p:sp>
      <p:sp>
        <p:nvSpPr>
          <p:cNvPr id="6" name="Slide Number Placeholder 5"/>
          <p:cNvSpPr>
            <a:spLocks noGrp="1"/>
          </p:cNvSpPr>
          <p:nvPr>
            <p:ph type="sldNum" sz="quarter" idx="12"/>
          </p:nvPr>
        </p:nvSpPr>
        <p:spPr/>
        <p:txBody>
          <a:bodyPr/>
          <a:lstStyle/>
          <a:p>
            <a:fld id="{311D9A40-0DA0-4CFA-8685-C506D2D01BF5}" type="slidenum">
              <a:rPr lang="ru-RU" smtClean="0"/>
              <a:t>‹#›</a:t>
            </a:fld>
            <a:endParaRPr lang="ru-RU"/>
          </a:p>
        </p:txBody>
      </p:sp>
    </p:spTree>
    <p:extLst>
      <p:ext uri="{BB962C8B-B14F-4D97-AF65-F5344CB8AC3E}">
        <p14:creationId xmlns:p14="http://schemas.microsoft.com/office/powerpoint/2010/main" val="353853576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EC9C90B6-5B8D-4B27-9119-5B1D00D692B5}" type="datetime1">
              <a:rPr lang="ru-RU" smtClean="0"/>
              <a:t>28.03.2023</a:t>
            </a:fld>
            <a:endParaRPr lang="ru-RU"/>
          </a:p>
        </p:txBody>
      </p:sp>
      <p:sp>
        <p:nvSpPr>
          <p:cNvPr id="5" name="Footer Placeholder 4"/>
          <p:cNvSpPr>
            <a:spLocks noGrp="1"/>
          </p:cNvSpPr>
          <p:nvPr>
            <p:ph type="ftr" sz="quarter" idx="11"/>
          </p:nvPr>
        </p:nvSpPr>
        <p:spPr/>
        <p:txBody>
          <a:bodyPr/>
          <a:lstStyle/>
          <a:p>
            <a:r>
              <a:rPr lang="ru-RU"/>
              <a:t>Выполнил: Былин С.Н, группа: РСК-11</a:t>
            </a:r>
          </a:p>
        </p:txBody>
      </p:sp>
      <p:sp>
        <p:nvSpPr>
          <p:cNvPr id="6" name="Slide Number Placeholder 5"/>
          <p:cNvSpPr>
            <a:spLocks noGrp="1"/>
          </p:cNvSpPr>
          <p:nvPr>
            <p:ph type="sldNum" sz="quarter" idx="12"/>
          </p:nvPr>
        </p:nvSpPr>
        <p:spPr/>
        <p:txBody>
          <a:bodyPr/>
          <a:lstStyle/>
          <a:p>
            <a:fld id="{311D9A40-0DA0-4CFA-8685-C506D2D01BF5}" type="slidenum">
              <a:rPr lang="ru-RU" smtClean="0"/>
              <a:t>‹#›</a:t>
            </a:fld>
            <a:endParaRPr lang="ru-R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8956052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C9C90B6-5B8D-4B27-9119-5B1D00D692B5}" type="datetime1">
              <a:rPr lang="ru-RU" smtClean="0"/>
              <a:t>28.03.2023</a:t>
            </a:fld>
            <a:endParaRPr lang="ru-RU"/>
          </a:p>
        </p:txBody>
      </p:sp>
      <p:sp>
        <p:nvSpPr>
          <p:cNvPr id="5" name="Footer Placeholder 4"/>
          <p:cNvSpPr>
            <a:spLocks noGrp="1"/>
          </p:cNvSpPr>
          <p:nvPr>
            <p:ph type="ftr" sz="quarter" idx="11"/>
          </p:nvPr>
        </p:nvSpPr>
        <p:spPr/>
        <p:txBody>
          <a:bodyPr/>
          <a:lstStyle/>
          <a:p>
            <a:r>
              <a:rPr lang="ru-RU"/>
              <a:t>Выполнил: Былин С.Н, группа: РСК-11</a:t>
            </a:r>
          </a:p>
        </p:txBody>
      </p:sp>
      <p:sp>
        <p:nvSpPr>
          <p:cNvPr id="6" name="Slide Number Placeholder 5"/>
          <p:cNvSpPr>
            <a:spLocks noGrp="1"/>
          </p:cNvSpPr>
          <p:nvPr>
            <p:ph type="sldNum" sz="quarter" idx="12"/>
          </p:nvPr>
        </p:nvSpPr>
        <p:spPr/>
        <p:txBody>
          <a:bodyPr/>
          <a:lstStyle/>
          <a:p>
            <a:fld id="{311D9A40-0DA0-4CFA-8685-C506D2D01BF5}" type="slidenum">
              <a:rPr lang="ru-RU" smtClean="0"/>
              <a:t>‹#›</a:t>
            </a:fld>
            <a:endParaRPr lang="ru-RU"/>
          </a:p>
        </p:txBody>
      </p:sp>
    </p:spTree>
    <p:extLst>
      <p:ext uri="{BB962C8B-B14F-4D97-AF65-F5344CB8AC3E}">
        <p14:creationId xmlns:p14="http://schemas.microsoft.com/office/powerpoint/2010/main" val="255474999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9C90B6-5B8D-4B27-9119-5B1D00D692B5}" type="datetime1">
              <a:rPr lang="ru-RU" smtClean="0"/>
              <a:t>28.03.2023</a:t>
            </a:fld>
            <a:endParaRPr lang="ru-RU"/>
          </a:p>
        </p:txBody>
      </p:sp>
      <p:sp>
        <p:nvSpPr>
          <p:cNvPr id="4" name="Footer Placeholder 4"/>
          <p:cNvSpPr>
            <a:spLocks noGrp="1"/>
          </p:cNvSpPr>
          <p:nvPr>
            <p:ph type="ftr" sz="quarter" idx="11"/>
          </p:nvPr>
        </p:nvSpPr>
        <p:spPr/>
        <p:txBody>
          <a:bodyPr/>
          <a:lstStyle/>
          <a:p>
            <a:r>
              <a:rPr lang="ru-RU"/>
              <a:t>Выполнил: Былин С.Н, группа: РСК-11</a:t>
            </a:r>
          </a:p>
        </p:txBody>
      </p:sp>
      <p:sp>
        <p:nvSpPr>
          <p:cNvPr id="6" name="Slide Number Placeholder 5"/>
          <p:cNvSpPr>
            <a:spLocks noGrp="1"/>
          </p:cNvSpPr>
          <p:nvPr>
            <p:ph type="sldNum" sz="quarter" idx="12"/>
          </p:nvPr>
        </p:nvSpPr>
        <p:spPr/>
        <p:txBody>
          <a:bodyPr/>
          <a:lstStyle/>
          <a:p>
            <a:fld id="{311D9A40-0DA0-4CFA-8685-C506D2D01BF5}" type="slidenum">
              <a:rPr lang="ru-RU" smtClean="0"/>
              <a:t>‹#›</a:t>
            </a:fld>
            <a:endParaRPr lang="ru-RU"/>
          </a:p>
        </p:txBody>
      </p:sp>
    </p:spTree>
    <p:extLst>
      <p:ext uri="{BB962C8B-B14F-4D97-AF65-F5344CB8AC3E}">
        <p14:creationId xmlns:p14="http://schemas.microsoft.com/office/powerpoint/2010/main" val="2000511688"/>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C9C90B6-5B8D-4B27-9119-5B1D00D692B5}" type="datetime1">
              <a:rPr lang="ru-RU" smtClean="0"/>
              <a:t>28.03.2023</a:t>
            </a:fld>
            <a:endParaRPr lang="ru-RU"/>
          </a:p>
        </p:txBody>
      </p:sp>
      <p:sp>
        <p:nvSpPr>
          <p:cNvPr id="4" name="Footer Placeholder 4"/>
          <p:cNvSpPr>
            <a:spLocks noGrp="1"/>
          </p:cNvSpPr>
          <p:nvPr>
            <p:ph type="ftr" sz="quarter" idx="11"/>
          </p:nvPr>
        </p:nvSpPr>
        <p:spPr/>
        <p:txBody>
          <a:bodyPr/>
          <a:lstStyle/>
          <a:p>
            <a:r>
              <a:rPr lang="ru-RU"/>
              <a:t>Выполнил: Былин С.Н, группа: РСК-11</a:t>
            </a:r>
          </a:p>
        </p:txBody>
      </p:sp>
      <p:sp>
        <p:nvSpPr>
          <p:cNvPr id="6" name="Slide Number Placeholder 5"/>
          <p:cNvSpPr>
            <a:spLocks noGrp="1"/>
          </p:cNvSpPr>
          <p:nvPr>
            <p:ph type="sldNum" sz="quarter" idx="12"/>
          </p:nvPr>
        </p:nvSpPr>
        <p:spPr/>
        <p:txBody>
          <a:bodyPr/>
          <a:lstStyle/>
          <a:p>
            <a:fld id="{311D9A40-0DA0-4CFA-8685-C506D2D01BF5}" type="slidenum">
              <a:rPr lang="ru-RU" smtClean="0"/>
              <a:t>‹#›</a:t>
            </a:fld>
            <a:endParaRPr lang="ru-RU"/>
          </a:p>
        </p:txBody>
      </p:sp>
    </p:spTree>
    <p:extLst>
      <p:ext uri="{BB962C8B-B14F-4D97-AF65-F5344CB8AC3E}">
        <p14:creationId xmlns:p14="http://schemas.microsoft.com/office/powerpoint/2010/main" val="373119319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3059AA8-9D81-4546-9295-A325F8C7DABC}" type="datetime1">
              <a:rPr lang="ru-RU" smtClean="0"/>
              <a:t>28.03.2023</a:t>
            </a:fld>
            <a:endParaRPr lang="ru-RU"/>
          </a:p>
        </p:txBody>
      </p:sp>
      <p:sp>
        <p:nvSpPr>
          <p:cNvPr id="5" name="Footer Placeholder 4"/>
          <p:cNvSpPr>
            <a:spLocks noGrp="1"/>
          </p:cNvSpPr>
          <p:nvPr>
            <p:ph type="ftr" sz="quarter" idx="11"/>
          </p:nvPr>
        </p:nvSpPr>
        <p:spPr/>
        <p:txBody>
          <a:bodyPr/>
          <a:lstStyle/>
          <a:p>
            <a:r>
              <a:rPr lang="ru-RU"/>
              <a:t>Выполнил: Былин С.Н, группа: РСК-11</a:t>
            </a:r>
          </a:p>
        </p:txBody>
      </p:sp>
      <p:sp>
        <p:nvSpPr>
          <p:cNvPr id="6" name="Slide Number Placeholder 5"/>
          <p:cNvSpPr>
            <a:spLocks noGrp="1"/>
          </p:cNvSpPr>
          <p:nvPr>
            <p:ph type="sldNum" sz="quarter" idx="12"/>
          </p:nvPr>
        </p:nvSpPr>
        <p:spPr/>
        <p:txBody>
          <a:bodyPr/>
          <a:lstStyle/>
          <a:p>
            <a:fld id="{311D9A40-0DA0-4CFA-8685-C506D2D01BF5}" type="slidenum">
              <a:rPr lang="ru-RU" smtClean="0"/>
              <a:t>‹#›</a:t>
            </a:fld>
            <a:endParaRPr lang="ru-RU"/>
          </a:p>
        </p:txBody>
      </p:sp>
    </p:spTree>
    <p:extLst>
      <p:ext uri="{BB962C8B-B14F-4D97-AF65-F5344CB8AC3E}">
        <p14:creationId xmlns:p14="http://schemas.microsoft.com/office/powerpoint/2010/main" val="484104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F51E9B8-C526-496E-836D-86917759BFFF}" type="datetime1">
              <a:rPr lang="ru-RU" smtClean="0"/>
              <a:t>28.03.2023</a:t>
            </a:fld>
            <a:endParaRPr lang="ru-RU"/>
          </a:p>
        </p:txBody>
      </p:sp>
      <p:sp>
        <p:nvSpPr>
          <p:cNvPr id="5" name="Footer Placeholder 4"/>
          <p:cNvSpPr>
            <a:spLocks noGrp="1"/>
          </p:cNvSpPr>
          <p:nvPr>
            <p:ph type="ftr" sz="quarter" idx="11"/>
          </p:nvPr>
        </p:nvSpPr>
        <p:spPr/>
        <p:txBody>
          <a:bodyPr/>
          <a:lstStyle/>
          <a:p>
            <a:r>
              <a:rPr lang="ru-RU"/>
              <a:t>Выполнил: Былин С.Н, группа: РСК-11</a:t>
            </a:r>
          </a:p>
        </p:txBody>
      </p:sp>
      <p:sp>
        <p:nvSpPr>
          <p:cNvPr id="6" name="Slide Number Placeholder 5"/>
          <p:cNvSpPr>
            <a:spLocks noGrp="1"/>
          </p:cNvSpPr>
          <p:nvPr>
            <p:ph type="sldNum" sz="quarter" idx="12"/>
          </p:nvPr>
        </p:nvSpPr>
        <p:spPr/>
        <p:txBody>
          <a:bodyPr/>
          <a:lstStyle/>
          <a:p>
            <a:fld id="{311D9A40-0DA0-4CFA-8685-C506D2D01BF5}" type="slidenum">
              <a:rPr lang="ru-RU" smtClean="0"/>
              <a:t>‹#›</a:t>
            </a:fld>
            <a:endParaRPr lang="ru-RU"/>
          </a:p>
        </p:txBody>
      </p:sp>
    </p:spTree>
    <p:extLst>
      <p:ext uri="{BB962C8B-B14F-4D97-AF65-F5344CB8AC3E}">
        <p14:creationId xmlns:p14="http://schemas.microsoft.com/office/powerpoint/2010/main" val="330450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p:cNvSpPr>
            <a:spLocks noGrp="1"/>
          </p:cNvSpPr>
          <p:nvPr>
            <p:ph type="dt" sz="half" idx="10"/>
          </p:nvPr>
        </p:nvSpPr>
        <p:spPr/>
        <p:txBody>
          <a:bodyPr/>
          <a:lstStyle/>
          <a:p>
            <a:fld id="{70F0C216-C5D6-4C8A-B741-EDA14C1AF041}" type="datetime1">
              <a:rPr lang="ru-RU" smtClean="0"/>
              <a:t>28.03.2023</a:t>
            </a:fld>
            <a:endParaRPr lang="ru-RU"/>
          </a:p>
        </p:txBody>
      </p:sp>
      <p:sp>
        <p:nvSpPr>
          <p:cNvPr id="5" name="Footer Placeholder 4"/>
          <p:cNvSpPr>
            <a:spLocks noGrp="1"/>
          </p:cNvSpPr>
          <p:nvPr>
            <p:ph type="ftr" sz="quarter" idx="11"/>
          </p:nvPr>
        </p:nvSpPr>
        <p:spPr/>
        <p:txBody>
          <a:bodyPr/>
          <a:lstStyle/>
          <a:p>
            <a:r>
              <a:rPr lang="ru-RU"/>
              <a:t>Выполнил: Былин С.Н, группа: РСК-11</a:t>
            </a:r>
          </a:p>
        </p:txBody>
      </p:sp>
      <p:sp>
        <p:nvSpPr>
          <p:cNvPr id="6" name="Slide Number Placeholder 5"/>
          <p:cNvSpPr>
            <a:spLocks noGrp="1"/>
          </p:cNvSpPr>
          <p:nvPr>
            <p:ph type="sldNum" sz="quarter" idx="12"/>
          </p:nvPr>
        </p:nvSpPr>
        <p:spPr/>
        <p:txBody>
          <a:bodyPr/>
          <a:lstStyle/>
          <a:p>
            <a:fld id="{311D9A40-0DA0-4CFA-8685-C506D2D01BF5}" type="slidenum">
              <a:rPr lang="ru-RU" smtClean="0"/>
              <a:t>‹#›</a:t>
            </a:fld>
            <a:endParaRPr lang="ru-RU"/>
          </a:p>
        </p:txBody>
      </p:sp>
    </p:spTree>
    <p:extLst>
      <p:ext uri="{BB962C8B-B14F-4D97-AF65-F5344CB8AC3E}">
        <p14:creationId xmlns:p14="http://schemas.microsoft.com/office/powerpoint/2010/main" val="46071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B0D72BF-060A-49EF-B451-92BB15AE12B6}" type="datetime1">
              <a:rPr lang="ru-RU" smtClean="0"/>
              <a:t>28.03.2023</a:t>
            </a:fld>
            <a:endParaRPr lang="ru-RU"/>
          </a:p>
        </p:txBody>
      </p:sp>
      <p:sp>
        <p:nvSpPr>
          <p:cNvPr id="5" name="Footer Placeholder 4"/>
          <p:cNvSpPr>
            <a:spLocks noGrp="1"/>
          </p:cNvSpPr>
          <p:nvPr>
            <p:ph type="ftr" sz="quarter" idx="11"/>
          </p:nvPr>
        </p:nvSpPr>
        <p:spPr/>
        <p:txBody>
          <a:bodyPr/>
          <a:lstStyle/>
          <a:p>
            <a:r>
              <a:rPr lang="ru-RU"/>
              <a:t>Выполнил: Былин С.Н, группа: РСК-11</a:t>
            </a:r>
          </a:p>
        </p:txBody>
      </p:sp>
      <p:sp>
        <p:nvSpPr>
          <p:cNvPr id="6" name="Slide Number Placeholder 5"/>
          <p:cNvSpPr>
            <a:spLocks noGrp="1"/>
          </p:cNvSpPr>
          <p:nvPr>
            <p:ph type="sldNum" sz="quarter" idx="12"/>
          </p:nvPr>
        </p:nvSpPr>
        <p:spPr/>
        <p:txBody>
          <a:bodyPr/>
          <a:lstStyle/>
          <a:p>
            <a:fld id="{311D9A40-0DA0-4CFA-8685-C506D2D01BF5}" type="slidenum">
              <a:rPr lang="ru-RU" smtClean="0"/>
              <a:t>‹#›</a:t>
            </a:fld>
            <a:endParaRPr lang="ru-RU"/>
          </a:p>
        </p:txBody>
      </p:sp>
    </p:spTree>
    <p:extLst>
      <p:ext uri="{BB962C8B-B14F-4D97-AF65-F5344CB8AC3E}">
        <p14:creationId xmlns:p14="http://schemas.microsoft.com/office/powerpoint/2010/main" val="300926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B26C745-E828-4353-BF02-FFD3B0B214F4}" type="datetime1">
              <a:rPr lang="ru-RU" smtClean="0"/>
              <a:t>28.03.2023</a:t>
            </a:fld>
            <a:endParaRPr lang="ru-RU"/>
          </a:p>
        </p:txBody>
      </p:sp>
      <p:sp>
        <p:nvSpPr>
          <p:cNvPr id="6" name="Footer Placeholder 5"/>
          <p:cNvSpPr>
            <a:spLocks noGrp="1"/>
          </p:cNvSpPr>
          <p:nvPr>
            <p:ph type="ftr" sz="quarter" idx="11"/>
          </p:nvPr>
        </p:nvSpPr>
        <p:spPr/>
        <p:txBody>
          <a:bodyPr/>
          <a:lstStyle/>
          <a:p>
            <a:r>
              <a:rPr lang="ru-RU"/>
              <a:t>Выполнил: Былин С.Н, группа: РСК-11</a:t>
            </a:r>
          </a:p>
        </p:txBody>
      </p:sp>
      <p:sp>
        <p:nvSpPr>
          <p:cNvPr id="7" name="Slide Number Placeholder 6"/>
          <p:cNvSpPr>
            <a:spLocks noGrp="1"/>
          </p:cNvSpPr>
          <p:nvPr>
            <p:ph type="sldNum" sz="quarter" idx="12"/>
          </p:nvPr>
        </p:nvSpPr>
        <p:spPr/>
        <p:txBody>
          <a:bodyPr/>
          <a:lstStyle/>
          <a:p>
            <a:fld id="{311D9A40-0DA0-4CFA-8685-C506D2D01BF5}" type="slidenum">
              <a:rPr lang="ru-RU" smtClean="0"/>
              <a:t>‹#›</a:t>
            </a:fld>
            <a:endParaRPr lang="ru-RU"/>
          </a:p>
        </p:txBody>
      </p:sp>
    </p:spTree>
    <p:extLst>
      <p:ext uri="{BB962C8B-B14F-4D97-AF65-F5344CB8AC3E}">
        <p14:creationId xmlns:p14="http://schemas.microsoft.com/office/powerpoint/2010/main" val="2065822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3371EB15-F96F-4B51-918F-46120494D3E6}" type="datetime1">
              <a:rPr lang="ru-RU" smtClean="0"/>
              <a:t>28.03.2023</a:t>
            </a:fld>
            <a:endParaRPr lang="ru-RU"/>
          </a:p>
        </p:txBody>
      </p:sp>
      <p:sp>
        <p:nvSpPr>
          <p:cNvPr id="8" name="Footer Placeholder 7"/>
          <p:cNvSpPr>
            <a:spLocks noGrp="1"/>
          </p:cNvSpPr>
          <p:nvPr>
            <p:ph type="ftr" sz="quarter" idx="11"/>
          </p:nvPr>
        </p:nvSpPr>
        <p:spPr/>
        <p:txBody>
          <a:bodyPr/>
          <a:lstStyle/>
          <a:p>
            <a:r>
              <a:rPr lang="ru-RU"/>
              <a:t>Выполнил: Былин С.Н, группа: РСК-11</a:t>
            </a:r>
          </a:p>
        </p:txBody>
      </p:sp>
      <p:sp>
        <p:nvSpPr>
          <p:cNvPr id="9" name="Slide Number Placeholder 8"/>
          <p:cNvSpPr>
            <a:spLocks noGrp="1"/>
          </p:cNvSpPr>
          <p:nvPr>
            <p:ph type="sldNum" sz="quarter" idx="12"/>
          </p:nvPr>
        </p:nvSpPr>
        <p:spPr/>
        <p:txBody>
          <a:bodyPr/>
          <a:lstStyle/>
          <a:p>
            <a:fld id="{311D9A40-0DA0-4CFA-8685-C506D2D01BF5}" type="slidenum">
              <a:rPr lang="ru-RU" smtClean="0"/>
              <a:t>‹#›</a:t>
            </a:fld>
            <a:endParaRPr lang="ru-RU"/>
          </a:p>
        </p:txBody>
      </p:sp>
    </p:spTree>
    <p:extLst>
      <p:ext uri="{BB962C8B-B14F-4D97-AF65-F5344CB8AC3E}">
        <p14:creationId xmlns:p14="http://schemas.microsoft.com/office/powerpoint/2010/main" val="4280358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B8C70FEF-7CE9-4704-9379-B3C72EABB40B}" type="datetime1">
              <a:rPr lang="ru-RU" smtClean="0"/>
              <a:t>28.03.2023</a:t>
            </a:fld>
            <a:endParaRPr lang="ru-RU"/>
          </a:p>
        </p:txBody>
      </p:sp>
      <p:sp>
        <p:nvSpPr>
          <p:cNvPr id="5" name="Footer Placeholder 3"/>
          <p:cNvSpPr>
            <a:spLocks noGrp="1"/>
          </p:cNvSpPr>
          <p:nvPr>
            <p:ph type="ftr" sz="quarter" idx="11"/>
          </p:nvPr>
        </p:nvSpPr>
        <p:spPr/>
        <p:txBody>
          <a:bodyPr/>
          <a:lstStyle/>
          <a:p>
            <a:r>
              <a:rPr lang="ru-RU"/>
              <a:t>Выполнил: Былин С.Н, группа: РСК-11</a:t>
            </a:r>
          </a:p>
        </p:txBody>
      </p:sp>
      <p:sp>
        <p:nvSpPr>
          <p:cNvPr id="6" name="Slide Number Placeholder 4"/>
          <p:cNvSpPr>
            <a:spLocks noGrp="1"/>
          </p:cNvSpPr>
          <p:nvPr>
            <p:ph type="sldNum" sz="quarter" idx="12"/>
          </p:nvPr>
        </p:nvSpPr>
        <p:spPr/>
        <p:txBody>
          <a:bodyPr/>
          <a:lstStyle/>
          <a:p>
            <a:fld id="{311D9A40-0DA0-4CFA-8685-C506D2D01BF5}" type="slidenum">
              <a:rPr lang="ru-RU" smtClean="0"/>
              <a:t>‹#›</a:t>
            </a:fld>
            <a:endParaRPr lang="ru-RU"/>
          </a:p>
        </p:txBody>
      </p:sp>
    </p:spTree>
    <p:extLst>
      <p:ext uri="{BB962C8B-B14F-4D97-AF65-F5344CB8AC3E}">
        <p14:creationId xmlns:p14="http://schemas.microsoft.com/office/powerpoint/2010/main" val="3804070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72BE87-8F8D-47CD-BCD1-6B8110D37B3E}" type="datetime1">
              <a:rPr lang="ru-RU" smtClean="0"/>
              <a:t>28.03.2023</a:t>
            </a:fld>
            <a:endParaRPr lang="ru-RU"/>
          </a:p>
        </p:txBody>
      </p:sp>
      <p:sp>
        <p:nvSpPr>
          <p:cNvPr id="5" name="Footer Placeholder 2"/>
          <p:cNvSpPr>
            <a:spLocks noGrp="1"/>
          </p:cNvSpPr>
          <p:nvPr>
            <p:ph type="ftr" sz="quarter" idx="11"/>
          </p:nvPr>
        </p:nvSpPr>
        <p:spPr/>
        <p:txBody>
          <a:bodyPr/>
          <a:lstStyle/>
          <a:p>
            <a:r>
              <a:rPr lang="ru-RU"/>
              <a:t>Выполнил: Былин С.Н, группа: РСК-11</a:t>
            </a:r>
          </a:p>
        </p:txBody>
      </p:sp>
      <p:sp>
        <p:nvSpPr>
          <p:cNvPr id="6" name="Slide Number Placeholder 3"/>
          <p:cNvSpPr>
            <a:spLocks noGrp="1"/>
          </p:cNvSpPr>
          <p:nvPr>
            <p:ph type="sldNum" sz="quarter" idx="12"/>
          </p:nvPr>
        </p:nvSpPr>
        <p:spPr/>
        <p:txBody>
          <a:bodyPr/>
          <a:lstStyle/>
          <a:p>
            <a:fld id="{311D9A40-0DA0-4CFA-8685-C506D2D01BF5}" type="slidenum">
              <a:rPr lang="ru-RU" smtClean="0"/>
              <a:t>‹#›</a:t>
            </a:fld>
            <a:endParaRPr lang="ru-RU"/>
          </a:p>
        </p:txBody>
      </p:sp>
    </p:spTree>
    <p:extLst>
      <p:ext uri="{BB962C8B-B14F-4D97-AF65-F5344CB8AC3E}">
        <p14:creationId xmlns:p14="http://schemas.microsoft.com/office/powerpoint/2010/main" val="798717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EE7B760D-10AE-444E-99B1-E8F56DC7845E}" type="datetime1">
              <a:rPr lang="ru-RU" smtClean="0"/>
              <a:t>28.03.2023</a:t>
            </a:fld>
            <a:endParaRPr lang="ru-RU"/>
          </a:p>
        </p:txBody>
      </p:sp>
      <p:sp>
        <p:nvSpPr>
          <p:cNvPr id="5" name="Footer Placeholder 5"/>
          <p:cNvSpPr>
            <a:spLocks noGrp="1"/>
          </p:cNvSpPr>
          <p:nvPr>
            <p:ph type="ftr" sz="quarter" idx="11"/>
          </p:nvPr>
        </p:nvSpPr>
        <p:spPr/>
        <p:txBody>
          <a:bodyPr/>
          <a:lstStyle/>
          <a:p>
            <a:r>
              <a:rPr lang="ru-RU"/>
              <a:t>Выполнил: Былин С.Н, группа: РСК-11</a:t>
            </a:r>
          </a:p>
        </p:txBody>
      </p:sp>
      <p:sp>
        <p:nvSpPr>
          <p:cNvPr id="6" name="Slide Number Placeholder 6"/>
          <p:cNvSpPr>
            <a:spLocks noGrp="1"/>
          </p:cNvSpPr>
          <p:nvPr>
            <p:ph type="sldNum" sz="quarter" idx="12"/>
          </p:nvPr>
        </p:nvSpPr>
        <p:spPr/>
        <p:txBody>
          <a:bodyPr/>
          <a:lstStyle/>
          <a:p>
            <a:fld id="{311D9A40-0DA0-4CFA-8685-C506D2D01BF5}" type="slidenum">
              <a:rPr lang="ru-RU" smtClean="0"/>
              <a:t>‹#›</a:t>
            </a:fld>
            <a:endParaRPr lang="ru-RU"/>
          </a:p>
        </p:txBody>
      </p:sp>
    </p:spTree>
    <p:extLst>
      <p:ext uri="{BB962C8B-B14F-4D97-AF65-F5344CB8AC3E}">
        <p14:creationId xmlns:p14="http://schemas.microsoft.com/office/powerpoint/2010/main" val="972421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918EC4C-B343-42AA-897D-96E6FEA37033}" type="datetime1">
              <a:rPr lang="ru-RU" smtClean="0"/>
              <a:t>28.03.2023</a:t>
            </a:fld>
            <a:endParaRPr lang="ru-RU"/>
          </a:p>
        </p:txBody>
      </p:sp>
      <p:sp>
        <p:nvSpPr>
          <p:cNvPr id="6" name="Footer Placeholder 5"/>
          <p:cNvSpPr>
            <a:spLocks noGrp="1"/>
          </p:cNvSpPr>
          <p:nvPr>
            <p:ph type="ftr" sz="quarter" idx="11"/>
          </p:nvPr>
        </p:nvSpPr>
        <p:spPr/>
        <p:txBody>
          <a:bodyPr/>
          <a:lstStyle/>
          <a:p>
            <a:r>
              <a:rPr lang="ru-RU"/>
              <a:t>Выполнил: Былин С.Н, группа: РСК-11</a:t>
            </a:r>
          </a:p>
        </p:txBody>
      </p:sp>
      <p:sp>
        <p:nvSpPr>
          <p:cNvPr id="7" name="Slide Number Placeholder 6"/>
          <p:cNvSpPr>
            <a:spLocks noGrp="1"/>
          </p:cNvSpPr>
          <p:nvPr>
            <p:ph type="sldNum" sz="quarter" idx="12"/>
          </p:nvPr>
        </p:nvSpPr>
        <p:spPr/>
        <p:txBody>
          <a:bodyPr/>
          <a:lstStyle/>
          <a:p>
            <a:fld id="{311D9A40-0DA0-4CFA-8685-C506D2D01BF5}" type="slidenum">
              <a:rPr lang="ru-RU" smtClean="0"/>
              <a:t>‹#›</a:t>
            </a:fld>
            <a:endParaRPr lang="ru-RU"/>
          </a:p>
        </p:txBody>
      </p:sp>
    </p:spTree>
    <p:extLst>
      <p:ext uri="{BB962C8B-B14F-4D97-AF65-F5344CB8AC3E}">
        <p14:creationId xmlns:p14="http://schemas.microsoft.com/office/powerpoint/2010/main" val="75043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C9C90B6-5B8D-4B27-9119-5B1D00D692B5}" type="datetime1">
              <a:rPr lang="ru-RU" smtClean="0"/>
              <a:t>28.03.2023</a:t>
            </a:fld>
            <a:endParaRPr lang="ru-R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ru-RU"/>
              <a:t>Выполнил: Былин С.Н, группа: РСК-11</a:t>
            </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11D9A40-0DA0-4CFA-8685-C506D2D01BF5}" type="slidenum">
              <a:rPr lang="ru-RU" smtClean="0"/>
              <a:t>‹#›</a:t>
            </a:fld>
            <a:endParaRPr lang="ru-RU"/>
          </a:p>
        </p:txBody>
      </p:sp>
    </p:spTree>
    <p:extLst>
      <p:ext uri="{BB962C8B-B14F-4D97-AF65-F5344CB8AC3E}">
        <p14:creationId xmlns:p14="http://schemas.microsoft.com/office/powerpoint/2010/main" val="35156561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gif"/><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vk.cc/cmq2mh" TargetMode="External"/><Relationship Id="rId3" Type="http://schemas.openxmlformats.org/officeDocument/2006/relationships/hyperlink" Target="https://vk.cc/cmq1ZF" TargetMode="External"/><Relationship Id="rId7" Type="http://schemas.openxmlformats.org/officeDocument/2006/relationships/hyperlink" Target="https://vk.cc/cmq2ey" TargetMode="External"/><Relationship Id="rId2" Type="http://schemas.openxmlformats.org/officeDocument/2006/relationships/hyperlink" Target="https://vk.cc/cmq2qH" TargetMode="External"/><Relationship Id="rId1" Type="http://schemas.openxmlformats.org/officeDocument/2006/relationships/slideLayout" Target="../slideLayouts/slideLayout2.xml"/><Relationship Id="rId6" Type="http://schemas.openxmlformats.org/officeDocument/2006/relationships/hyperlink" Target="https://vk.cc/cmq2jg" TargetMode="External"/><Relationship Id="rId5" Type="http://schemas.openxmlformats.org/officeDocument/2006/relationships/hyperlink" Target="https://vk.cc/cmq1DM" TargetMode="External"/><Relationship Id="rId4" Type="http://schemas.openxmlformats.org/officeDocument/2006/relationships/hyperlink" Target="https://vk.cc/cmq24A" TargetMode="External"/><Relationship Id="rId9" Type="http://schemas.openxmlformats.org/officeDocument/2006/relationships/image" Target="../media/image7.gif"/></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Прямоугольник 19">
            <a:extLst>
              <a:ext uri="{FF2B5EF4-FFF2-40B4-BE49-F238E27FC236}">
                <a16:creationId xmlns:a16="http://schemas.microsoft.com/office/drawing/2014/main" id="{60C8FDE2-8D69-4B57-93C8-9DBBB978A578}"/>
              </a:ext>
            </a:extLst>
          </p:cNvPr>
          <p:cNvSpPr/>
          <p:nvPr/>
        </p:nvSpPr>
        <p:spPr>
          <a:xfrm>
            <a:off x="1205333" y="4381501"/>
            <a:ext cx="3321620" cy="173719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2" name="Прямоугольник 21">
            <a:extLst>
              <a:ext uri="{FF2B5EF4-FFF2-40B4-BE49-F238E27FC236}">
                <a16:creationId xmlns:a16="http://schemas.microsoft.com/office/drawing/2014/main" id="{CBAB5B58-D96C-46D6-80D2-344F99BBC81D}"/>
              </a:ext>
            </a:extLst>
          </p:cNvPr>
          <p:cNvSpPr/>
          <p:nvPr/>
        </p:nvSpPr>
        <p:spPr>
          <a:xfrm>
            <a:off x="1682456" y="3904456"/>
            <a:ext cx="100013" cy="2595563"/>
          </a:xfrm>
          <a:prstGeom prst="rect">
            <a:avLst/>
          </a:prstGeom>
          <a:solidFill>
            <a:srgbClr val="6600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6" name="Прямоугольник 25">
            <a:extLst>
              <a:ext uri="{FF2B5EF4-FFF2-40B4-BE49-F238E27FC236}">
                <a16:creationId xmlns:a16="http://schemas.microsoft.com/office/drawing/2014/main" id="{60C8FDE2-8D69-4B57-93C8-9DBBB978A578}"/>
              </a:ext>
            </a:extLst>
          </p:cNvPr>
          <p:cNvSpPr/>
          <p:nvPr/>
        </p:nvSpPr>
        <p:spPr>
          <a:xfrm>
            <a:off x="8283920" y="4685491"/>
            <a:ext cx="3908080" cy="1737198"/>
          </a:xfrm>
          <a:prstGeom prst="rect">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ru-RU" dirty="0">
                <a:latin typeface="Times New Roman" panose="02020603050405020304" pitchFamily="18" charset="0"/>
                <a:cs typeface="Times New Roman" panose="02020603050405020304" pitchFamily="18" charset="0"/>
              </a:rPr>
              <a:t>Работу выполнили студенты: </a:t>
            </a:r>
          </a:p>
          <a:p>
            <a:r>
              <a:rPr lang="ru-RU" dirty="0">
                <a:latin typeface="Times New Roman" panose="02020603050405020304" pitchFamily="18" charset="0"/>
                <a:cs typeface="Times New Roman" panose="02020603050405020304" pitchFamily="18" charset="0"/>
              </a:rPr>
              <a:t>Ланин В.Р. </a:t>
            </a:r>
            <a:r>
              <a:rPr lang="ru-RU" dirty="0" err="1">
                <a:latin typeface="Times New Roman" panose="02020603050405020304" pitchFamily="18" charset="0"/>
                <a:cs typeface="Times New Roman" panose="02020603050405020304" pitchFamily="18" charset="0"/>
              </a:rPr>
              <a:t>Щегда</a:t>
            </a:r>
            <a:r>
              <a:rPr lang="ru-RU" dirty="0">
                <a:latin typeface="Times New Roman" panose="02020603050405020304" pitchFamily="18" charset="0"/>
                <a:cs typeface="Times New Roman" panose="02020603050405020304" pitchFamily="18" charset="0"/>
              </a:rPr>
              <a:t> С.И.</a:t>
            </a:r>
          </a:p>
          <a:p>
            <a:r>
              <a:rPr lang="ru-RU" dirty="0">
                <a:latin typeface="Times New Roman" panose="02020603050405020304" pitchFamily="18" charset="0"/>
                <a:cs typeface="Times New Roman" panose="02020603050405020304" pitchFamily="18" charset="0"/>
              </a:rPr>
              <a:t>Группа: ТТ-21</a:t>
            </a:r>
          </a:p>
          <a:p>
            <a:r>
              <a:rPr lang="ru-RU" dirty="0">
                <a:latin typeface="Times New Roman" panose="02020603050405020304" pitchFamily="18" charset="0"/>
                <a:cs typeface="Times New Roman" panose="02020603050405020304" pitchFamily="18" charset="0"/>
              </a:rPr>
              <a:t>Научный руководитель: </a:t>
            </a:r>
            <a:r>
              <a:rPr lang="ru-RU" dirty="0" err="1">
                <a:latin typeface="Times New Roman" panose="02020603050405020304" pitchFamily="18" charset="0"/>
                <a:cs typeface="Times New Roman" panose="02020603050405020304" pitchFamily="18" charset="0"/>
              </a:rPr>
              <a:t>Лубский</a:t>
            </a:r>
            <a:r>
              <a:rPr lang="ru-RU" dirty="0">
                <a:latin typeface="Times New Roman" panose="02020603050405020304" pitchFamily="18" charset="0"/>
                <a:cs typeface="Times New Roman" panose="02020603050405020304" pitchFamily="18" charset="0"/>
              </a:rPr>
              <a:t> В.В.</a:t>
            </a:r>
          </a:p>
          <a:p>
            <a:pPr algn="ctr">
              <a:defRPr/>
            </a:pPr>
            <a:endParaRPr lang="ru-RU" dirty="0"/>
          </a:p>
        </p:txBody>
      </p:sp>
      <p:sp>
        <p:nvSpPr>
          <p:cNvPr id="27" name="Прямоугольник 26">
            <a:extLst>
              <a:ext uri="{FF2B5EF4-FFF2-40B4-BE49-F238E27FC236}">
                <a16:creationId xmlns:a16="http://schemas.microsoft.com/office/drawing/2014/main" id="{60C8FDE2-8D69-4B57-93C8-9DBBB978A578}"/>
              </a:ext>
            </a:extLst>
          </p:cNvPr>
          <p:cNvSpPr/>
          <p:nvPr/>
        </p:nvSpPr>
        <p:spPr>
          <a:xfrm>
            <a:off x="0" y="4381501"/>
            <a:ext cx="993776" cy="1737198"/>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4" name="Прямоугольник 23">
            <a:extLst>
              <a:ext uri="{FF2B5EF4-FFF2-40B4-BE49-F238E27FC236}">
                <a16:creationId xmlns:a16="http://schemas.microsoft.com/office/drawing/2014/main" id="{51E69583-403F-497E-AB2A-6F37CC15ABB0}"/>
              </a:ext>
            </a:extLst>
          </p:cNvPr>
          <p:cNvSpPr/>
          <p:nvPr/>
        </p:nvSpPr>
        <p:spPr>
          <a:xfrm>
            <a:off x="2154651" y="3261247"/>
            <a:ext cx="1337447" cy="1336619"/>
          </a:xfrm>
          <a:prstGeom prst="rect">
            <a:avLst/>
          </a:prstGeom>
          <a:solidFill>
            <a:srgbClr val="92D05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8" name="Прямоугольник 27">
            <a:extLst>
              <a:ext uri="{FF2B5EF4-FFF2-40B4-BE49-F238E27FC236}">
                <a16:creationId xmlns:a16="http://schemas.microsoft.com/office/drawing/2014/main" id="{51E69583-403F-497E-AB2A-6F37CC15ABB0}"/>
              </a:ext>
            </a:extLst>
          </p:cNvPr>
          <p:cNvSpPr/>
          <p:nvPr/>
        </p:nvSpPr>
        <p:spPr>
          <a:xfrm>
            <a:off x="2508274" y="2126736"/>
            <a:ext cx="7175445" cy="2106522"/>
          </a:xfrm>
          <a:prstGeom prst="rect">
            <a:avLst/>
          </a:prstGeom>
          <a:solidFill>
            <a:srgbClr val="6600CC">
              <a:alpha val="1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ru-RU" sz="3600" b="1" dirty="0">
                <a:latin typeface="Times New Roman" panose="02020603050405020304" pitchFamily="18" charset="0"/>
                <a:cs typeface="Times New Roman" panose="02020603050405020304" pitchFamily="18" charset="0"/>
              </a:rPr>
              <a:t>«Свойства наноматериалов» </a:t>
            </a:r>
            <a:endParaRPr lang="ru-RU" sz="3600" dirty="0">
              <a:latin typeface="Times New Roman" panose="02020603050405020304" pitchFamily="18" charset="0"/>
              <a:cs typeface="Times New Roman" panose="02020603050405020304" pitchFamily="18" charset="0"/>
            </a:endParaRPr>
          </a:p>
        </p:txBody>
      </p:sp>
      <p:sp>
        <p:nvSpPr>
          <p:cNvPr id="30" name="Прямоугольник 29">
            <a:extLst>
              <a:ext uri="{FF2B5EF4-FFF2-40B4-BE49-F238E27FC236}">
                <a16:creationId xmlns:a16="http://schemas.microsoft.com/office/drawing/2014/main" id="{51E69583-403F-497E-AB2A-6F37CC15ABB0}"/>
              </a:ext>
            </a:extLst>
          </p:cNvPr>
          <p:cNvSpPr/>
          <p:nvPr/>
        </p:nvSpPr>
        <p:spPr>
          <a:xfrm>
            <a:off x="2787954" y="4850382"/>
            <a:ext cx="704144" cy="703708"/>
          </a:xfrm>
          <a:prstGeom prst="rect">
            <a:avLst/>
          </a:prstGeom>
          <a:solidFill>
            <a:schemeClr val="accent4">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33" name="Прямоугольник 32">
            <a:extLst>
              <a:ext uri="{FF2B5EF4-FFF2-40B4-BE49-F238E27FC236}">
                <a16:creationId xmlns:a16="http://schemas.microsoft.com/office/drawing/2014/main" id="{51E69583-403F-497E-AB2A-6F37CC15ABB0}"/>
              </a:ext>
            </a:extLst>
          </p:cNvPr>
          <p:cNvSpPr/>
          <p:nvPr/>
        </p:nvSpPr>
        <p:spPr>
          <a:xfrm>
            <a:off x="2787954" y="1555265"/>
            <a:ext cx="704144" cy="703708"/>
          </a:xfrm>
          <a:prstGeom prst="rect">
            <a:avLst/>
          </a:prstGeom>
          <a:solidFill>
            <a:srgbClr val="6600CC">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pic>
        <p:nvPicPr>
          <p:cNvPr id="34" name="Рисунок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5814" y="198042"/>
            <a:ext cx="3319518" cy="1556024"/>
          </a:xfrm>
          <a:prstGeom prst="rect">
            <a:avLst/>
          </a:prstGeom>
        </p:spPr>
      </p:pic>
      <p:sp>
        <p:nvSpPr>
          <p:cNvPr id="12" name="Заголовок 1"/>
          <p:cNvSpPr txBox="1">
            <a:spLocks/>
          </p:cNvSpPr>
          <p:nvPr/>
        </p:nvSpPr>
        <p:spPr>
          <a:xfrm>
            <a:off x="3215678" y="5975171"/>
            <a:ext cx="5760639" cy="792088"/>
          </a:xfrm>
          <a:prstGeom prst="rect">
            <a:avLst/>
          </a:prstGeom>
        </p:spPr>
        <p:txBody>
          <a:bodyPr vert="horz" lIns="91440" tIns="45720" rIns="91440" bIns="45720" rtlCol="0" anchor="ctr">
            <a:normAutofit fontScale="4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dirty="0"/>
              <a:t>Новосибирск, 2021 г</a:t>
            </a:r>
          </a:p>
          <a:p>
            <a:br>
              <a:rPr lang="ru-RU" dirty="0"/>
            </a:br>
            <a:endParaRPr lang="ru-RU" dirty="0"/>
          </a:p>
        </p:txBody>
      </p:sp>
    </p:spTree>
    <p:extLst>
      <p:ext uri="{BB962C8B-B14F-4D97-AF65-F5344CB8AC3E}">
        <p14:creationId xmlns:p14="http://schemas.microsoft.com/office/powerpoint/2010/main" val="3510566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E3E62935-5D3B-4D0F-A8F7-3DCBF826C29C}"/>
              </a:ext>
            </a:extLst>
          </p:cNvPr>
          <p:cNvSpPr/>
          <p:nvPr/>
        </p:nvSpPr>
        <p:spPr>
          <a:xfrm>
            <a:off x="10030840" y="5300025"/>
            <a:ext cx="819150" cy="1579129"/>
          </a:xfrm>
          <a:prstGeom prst="rect">
            <a:avLst/>
          </a:prstGeom>
          <a:solidFill>
            <a:srgbClr val="00B0F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8" name="Прямоугольник 7">
            <a:extLst>
              <a:ext uri="{FF2B5EF4-FFF2-40B4-BE49-F238E27FC236}">
                <a16:creationId xmlns:a16="http://schemas.microsoft.com/office/drawing/2014/main" id="{8498AD84-3DD3-4871-989C-5C7A1201B457}"/>
              </a:ext>
            </a:extLst>
          </p:cNvPr>
          <p:cNvSpPr/>
          <p:nvPr/>
        </p:nvSpPr>
        <p:spPr>
          <a:xfrm>
            <a:off x="11028362" y="5300024"/>
            <a:ext cx="1179512" cy="1579129"/>
          </a:xfrm>
          <a:prstGeom prst="rect">
            <a:avLst/>
          </a:prstGeom>
          <a:solidFill>
            <a:srgbClr val="00B0F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0" name="Прямоугольник 9">
            <a:extLst>
              <a:ext uri="{FF2B5EF4-FFF2-40B4-BE49-F238E27FC236}">
                <a16:creationId xmlns:a16="http://schemas.microsoft.com/office/drawing/2014/main" id="{A37A19D9-9509-4803-A365-5C3D54CCE529}"/>
              </a:ext>
            </a:extLst>
          </p:cNvPr>
          <p:cNvSpPr/>
          <p:nvPr/>
        </p:nvSpPr>
        <p:spPr>
          <a:xfrm>
            <a:off x="11180190" y="3823216"/>
            <a:ext cx="1006475" cy="2595563"/>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2" name="Прямоугольник 11">
            <a:extLst>
              <a:ext uri="{FF2B5EF4-FFF2-40B4-BE49-F238E27FC236}">
                <a16:creationId xmlns:a16="http://schemas.microsoft.com/office/drawing/2014/main" id="{0784C04E-9582-4BF1-882B-2AD8D15EDC93}"/>
              </a:ext>
            </a:extLst>
          </p:cNvPr>
          <p:cNvSpPr/>
          <p:nvPr/>
        </p:nvSpPr>
        <p:spPr>
          <a:xfrm>
            <a:off x="9359140" y="2196245"/>
            <a:ext cx="100013" cy="2595563"/>
          </a:xfrm>
          <a:prstGeom prst="rect">
            <a:avLst/>
          </a:prstGeom>
          <a:solidFill>
            <a:srgbClr val="6600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4" name="Прямоугольник 13">
            <a:extLst>
              <a:ext uri="{FF2B5EF4-FFF2-40B4-BE49-F238E27FC236}">
                <a16:creationId xmlns:a16="http://schemas.microsoft.com/office/drawing/2014/main" id="{51E69583-403F-497E-AB2A-6F37CC15ABB0}"/>
              </a:ext>
            </a:extLst>
          </p:cNvPr>
          <p:cNvSpPr/>
          <p:nvPr/>
        </p:nvSpPr>
        <p:spPr>
          <a:xfrm>
            <a:off x="10706100" y="4283592"/>
            <a:ext cx="288354" cy="2595562"/>
          </a:xfrm>
          <a:prstGeom prst="rect">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5" name="Прямоугольник 14">
            <a:extLst>
              <a:ext uri="{FF2B5EF4-FFF2-40B4-BE49-F238E27FC236}">
                <a16:creationId xmlns:a16="http://schemas.microsoft.com/office/drawing/2014/main" id="{51E69583-403F-497E-AB2A-6F37CC15ABB0}"/>
              </a:ext>
            </a:extLst>
          </p:cNvPr>
          <p:cNvSpPr/>
          <p:nvPr/>
        </p:nvSpPr>
        <p:spPr>
          <a:xfrm>
            <a:off x="10073303" y="566410"/>
            <a:ext cx="1337447" cy="1336619"/>
          </a:xfrm>
          <a:prstGeom prst="rect">
            <a:avLst/>
          </a:prstGeom>
          <a:solidFill>
            <a:srgbClr val="6600CC">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9" name="Прямоугольник 18">
            <a:extLst>
              <a:ext uri="{FF2B5EF4-FFF2-40B4-BE49-F238E27FC236}">
                <a16:creationId xmlns:a16="http://schemas.microsoft.com/office/drawing/2014/main" id="{51E69583-403F-497E-AB2A-6F37CC15ABB0}"/>
              </a:ext>
            </a:extLst>
          </p:cNvPr>
          <p:cNvSpPr/>
          <p:nvPr/>
        </p:nvSpPr>
        <p:spPr>
          <a:xfrm>
            <a:off x="10706100" y="332673"/>
            <a:ext cx="996441" cy="995824"/>
          </a:xfrm>
          <a:prstGeom prst="rect">
            <a:avLst/>
          </a:prstGeom>
          <a:solidFill>
            <a:schemeClr val="bg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sp>
        <p:nvSpPr>
          <p:cNvPr id="11" name="Объект 10"/>
          <p:cNvSpPr>
            <a:spLocks noGrp="1"/>
          </p:cNvSpPr>
          <p:nvPr>
            <p:ph idx="1"/>
          </p:nvPr>
        </p:nvSpPr>
        <p:spPr>
          <a:xfrm>
            <a:off x="3878836" y="306205"/>
            <a:ext cx="4134633" cy="1857027"/>
          </a:xfrm>
        </p:spPr>
        <p:txBody>
          <a:bodyPr>
            <a:normAutofit/>
          </a:bodyPr>
          <a:lstStyle/>
          <a:p>
            <a:pPr marL="0" indent="0">
              <a:buNone/>
            </a:pPr>
            <a:r>
              <a:rPr lang="ru-RU" sz="3600" b="1" dirty="0"/>
              <a:t>Цель работы</a:t>
            </a:r>
          </a:p>
        </p:txBody>
      </p:sp>
      <p:sp>
        <p:nvSpPr>
          <p:cNvPr id="2" name="Нижний колонтитул 1"/>
          <p:cNvSpPr>
            <a:spLocks noGrp="1"/>
          </p:cNvSpPr>
          <p:nvPr>
            <p:ph type="ftr" sz="quarter" idx="11"/>
          </p:nvPr>
        </p:nvSpPr>
        <p:spPr/>
        <p:txBody>
          <a:bodyPr/>
          <a:lstStyle/>
          <a:p>
            <a:r>
              <a:rPr lang="ru-RU" dirty="0"/>
              <a:t>Выполнили: Ланин В.Р, </a:t>
            </a:r>
            <a:r>
              <a:rPr lang="ru-RU" dirty="0" err="1"/>
              <a:t>Щегда</a:t>
            </a:r>
            <a:r>
              <a:rPr lang="ru-RU" dirty="0"/>
              <a:t> С.И.  группа: ТТ-21</a:t>
            </a:r>
          </a:p>
        </p:txBody>
      </p:sp>
      <p:sp>
        <p:nvSpPr>
          <p:cNvPr id="5" name="Номер слайда 4"/>
          <p:cNvSpPr>
            <a:spLocks noGrp="1"/>
          </p:cNvSpPr>
          <p:nvPr>
            <p:ph type="sldNum" sz="quarter" idx="12"/>
          </p:nvPr>
        </p:nvSpPr>
        <p:spPr/>
        <p:txBody>
          <a:bodyPr/>
          <a:lstStyle/>
          <a:p>
            <a:fld id="{311D9A40-0DA0-4CFA-8685-C506D2D01BF5}" type="slidenum">
              <a:rPr lang="ru-RU" smtClean="0"/>
              <a:t>2</a:t>
            </a:fld>
            <a:endParaRPr lang="ru-RU"/>
          </a:p>
        </p:txBody>
      </p:sp>
      <p:pic>
        <p:nvPicPr>
          <p:cNvPr id="31" name="Рисунок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8362" y="149090"/>
            <a:ext cx="777104" cy="961666"/>
          </a:xfrm>
          <a:prstGeom prst="rect">
            <a:avLst/>
          </a:prstGeom>
        </p:spPr>
      </p:pic>
      <p:sp>
        <p:nvSpPr>
          <p:cNvPr id="13" name="Объект 10"/>
          <p:cNvSpPr txBox="1">
            <a:spLocks/>
          </p:cNvSpPr>
          <p:nvPr/>
        </p:nvSpPr>
        <p:spPr>
          <a:xfrm>
            <a:off x="487841" y="1328497"/>
            <a:ext cx="8768374" cy="45185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5000"/>
              </a:lnSpc>
              <a:spcAft>
                <a:spcPts val="1000"/>
              </a:spcAft>
            </a:pPr>
            <a:r>
              <a:rPr lang="ru-RU" sz="1800" dirty="0">
                <a:effectLst/>
                <a:ea typeface="Calibri" panose="020F0502020204030204" pitchFamily="34" charset="0"/>
                <a:cs typeface="Times New Roman" panose="02020603050405020304" pitchFamily="18" charset="0"/>
              </a:rPr>
              <a:t>Цель исследования заключается в оценке применения нанотехнологий в повседневной жизни человека и демонстрации их важности в современном обществе, а также подробном рассмотрении физических свойств наноматериалов.</a:t>
            </a:r>
          </a:p>
          <a:p>
            <a:pPr algn="just">
              <a:lnSpc>
                <a:spcPct val="115000"/>
              </a:lnSpc>
              <a:spcAft>
                <a:spcPts val="1000"/>
              </a:spcAft>
            </a:pPr>
            <a:r>
              <a:rPr lang="ru-RU" sz="1800" dirty="0">
                <a:effectLst/>
                <a:ea typeface="Calibri" panose="020F0502020204030204" pitchFamily="34" charset="0"/>
                <a:cs typeface="Times New Roman" panose="02020603050405020304" pitchFamily="18" charset="0"/>
              </a:rPr>
              <a:t>Задачи:</a:t>
            </a:r>
          </a:p>
          <a:p>
            <a:pPr marL="342900" lvl="0" indent="-342900" algn="just">
              <a:lnSpc>
                <a:spcPct val="115000"/>
              </a:lnSpc>
              <a:spcAft>
                <a:spcPts val="0"/>
              </a:spcAft>
              <a:buFont typeface="+mj-lt"/>
              <a:buAutoNum type="arabicParenR"/>
            </a:pPr>
            <a:r>
              <a:rPr lang="ru-RU" sz="1800" dirty="0">
                <a:effectLst/>
                <a:ea typeface="Calibri" panose="020F0502020204030204" pitchFamily="34" charset="0"/>
                <a:cs typeface="Times New Roman" panose="02020603050405020304" pitchFamily="18" charset="0"/>
              </a:rPr>
              <a:t>Собрать и изучить информацию о нанотехнологиях.</a:t>
            </a:r>
          </a:p>
          <a:p>
            <a:pPr marL="342900" lvl="0" indent="-342900" algn="just">
              <a:lnSpc>
                <a:spcPct val="115000"/>
              </a:lnSpc>
              <a:spcAft>
                <a:spcPts val="0"/>
              </a:spcAft>
              <a:buFont typeface="+mj-lt"/>
              <a:buAutoNum type="arabicParenR"/>
            </a:pPr>
            <a:r>
              <a:rPr lang="ru-RU" sz="1800" dirty="0">
                <a:effectLst/>
                <a:ea typeface="Calibri" panose="020F0502020204030204" pitchFamily="34" charset="0"/>
                <a:cs typeface="Times New Roman" panose="02020603050405020304" pitchFamily="18" charset="0"/>
              </a:rPr>
              <a:t>Подробно разобрать физические свойства наноматериалов.</a:t>
            </a:r>
          </a:p>
          <a:p>
            <a:pPr marL="342900" lvl="0" indent="-342900" algn="just">
              <a:lnSpc>
                <a:spcPct val="115000"/>
              </a:lnSpc>
              <a:spcAft>
                <a:spcPts val="0"/>
              </a:spcAft>
              <a:buFont typeface="+mj-lt"/>
              <a:buAutoNum type="arabicParenR"/>
            </a:pPr>
            <a:r>
              <a:rPr lang="ru-RU" sz="1800" dirty="0">
                <a:effectLst/>
                <a:ea typeface="Calibri" panose="020F0502020204030204" pitchFamily="34" charset="0"/>
                <a:cs typeface="Times New Roman" panose="02020603050405020304" pitchFamily="18" charset="0"/>
              </a:rPr>
              <a:t>Расписать принцип действия свойств, а также их применение в современном мире.</a:t>
            </a:r>
          </a:p>
          <a:p>
            <a:pPr marL="342900" lvl="0" indent="-342900" algn="just">
              <a:lnSpc>
                <a:spcPct val="115000"/>
              </a:lnSpc>
              <a:spcAft>
                <a:spcPts val="1000"/>
              </a:spcAft>
              <a:buFont typeface="+mj-lt"/>
              <a:buAutoNum type="arabicParenR"/>
            </a:pPr>
            <a:r>
              <a:rPr lang="ru-RU" sz="1800" dirty="0">
                <a:effectLst/>
                <a:ea typeface="Calibri" panose="020F0502020204030204" pitchFamily="34" charset="0"/>
                <a:cs typeface="Times New Roman" panose="02020603050405020304" pitchFamily="18" charset="0"/>
              </a:rPr>
              <a:t>Проанализировать информацию, сформулировать вывод.</a:t>
            </a:r>
          </a:p>
          <a:p>
            <a:pPr marL="0" indent="0">
              <a:buNone/>
            </a:pPr>
            <a:endParaRPr lang="ru-RU" dirty="0"/>
          </a:p>
          <a:p>
            <a:pPr marL="0" indent="0">
              <a:buNone/>
            </a:pPr>
            <a:endParaRPr lang="ru-RU" dirty="0"/>
          </a:p>
        </p:txBody>
      </p:sp>
      <p:sp>
        <p:nvSpPr>
          <p:cNvPr id="18" name="Прямоугольник 17">
            <a:extLst>
              <a:ext uri="{FF2B5EF4-FFF2-40B4-BE49-F238E27FC236}">
                <a16:creationId xmlns:a16="http://schemas.microsoft.com/office/drawing/2014/main" id="{E3E62935-5D3B-4D0F-A8F7-3DCBF826C29C}"/>
              </a:ext>
            </a:extLst>
          </p:cNvPr>
          <p:cNvSpPr/>
          <p:nvPr/>
        </p:nvSpPr>
        <p:spPr>
          <a:xfrm>
            <a:off x="0" y="5253771"/>
            <a:ext cx="819150" cy="1579129"/>
          </a:xfrm>
          <a:prstGeom prst="rect">
            <a:avLst/>
          </a:prstGeom>
          <a:solidFill>
            <a:srgbClr val="00B0F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0" name="Прямоугольник 19">
            <a:extLst>
              <a:ext uri="{FF2B5EF4-FFF2-40B4-BE49-F238E27FC236}">
                <a16:creationId xmlns:a16="http://schemas.microsoft.com/office/drawing/2014/main" id="{E3E62935-5D3B-4D0F-A8F7-3DCBF826C29C}"/>
              </a:ext>
            </a:extLst>
          </p:cNvPr>
          <p:cNvSpPr/>
          <p:nvPr/>
        </p:nvSpPr>
        <p:spPr>
          <a:xfrm>
            <a:off x="819150" y="5629214"/>
            <a:ext cx="819150" cy="1579129"/>
          </a:xfrm>
          <a:prstGeom prst="rect">
            <a:avLst/>
          </a:prstGeom>
          <a:solidFill>
            <a:srgbClr val="00B0F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2" name="Прямоугольник 21">
            <a:extLst>
              <a:ext uri="{FF2B5EF4-FFF2-40B4-BE49-F238E27FC236}">
                <a16:creationId xmlns:a16="http://schemas.microsoft.com/office/drawing/2014/main" id="{E3E62935-5D3B-4D0F-A8F7-3DCBF826C29C}"/>
              </a:ext>
            </a:extLst>
          </p:cNvPr>
          <p:cNvSpPr/>
          <p:nvPr/>
        </p:nvSpPr>
        <p:spPr>
          <a:xfrm>
            <a:off x="11422356" y="2704463"/>
            <a:ext cx="819150" cy="1579129"/>
          </a:xfrm>
          <a:prstGeom prst="rect">
            <a:avLst/>
          </a:prstGeom>
          <a:solidFill>
            <a:srgbClr val="00B0F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3" name="Прямоугольник 22">
            <a:extLst>
              <a:ext uri="{FF2B5EF4-FFF2-40B4-BE49-F238E27FC236}">
                <a16:creationId xmlns:a16="http://schemas.microsoft.com/office/drawing/2014/main" id="{A37A19D9-9509-4803-A365-5C3D54CCE529}"/>
              </a:ext>
            </a:extLst>
          </p:cNvPr>
          <p:cNvSpPr/>
          <p:nvPr/>
        </p:nvSpPr>
        <p:spPr>
          <a:xfrm>
            <a:off x="-10619" y="5847008"/>
            <a:ext cx="707992" cy="130558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Tree>
    <p:extLst>
      <p:ext uri="{BB962C8B-B14F-4D97-AF65-F5344CB8AC3E}">
        <p14:creationId xmlns:p14="http://schemas.microsoft.com/office/powerpoint/2010/main" val="31171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a:extLst>
              <a:ext uri="{FF2B5EF4-FFF2-40B4-BE49-F238E27FC236}">
                <a16:creationId xmlns:a16="http://schemas.microsoft.com/office/drawing/2014/main" id="{5C16E496-822D-49C8-B5E2-ACC44B043F2A}"/>
              </a:ext>
            </a:extLst>
          </p:cNvPr>
          <p:cNvSpPr/>
          <p:nvPr/>
        </p:nvSpPr>
        <p:spPr>
          <a:xfrm>
            <a:off x="11012488" y="1"/>
            <a:ext cx="1179512" cy="1825622"/>
          </a:xfrm>
          <a:prstGeom prst="rect">
            <a:avLst/>
          </a:prstGeom>
          <a:solidFill>
            <a:srgbClr val="00B0F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7" name="Прямоугольник 16">
            <a:extLst>
              <a:ext uri="{FF2B5EF4-FFF2-40B4-BE49-F238E27FC236}">
                <a16:creationId xmlns:a16="http://schemas.microsoft.com/office/drawing/2014/main" id="{51E69583-403F-497E-AB2A-6F37CC15ABB0}"/>
              </a:ext>
            </a:extLst>
          </p:cNvPr>
          <p:cNvSpPr/>
          <p:nvPr/>
        </p:nvSpPr>
        <p:spPr>
          <a:xfrm>
            <a:off x="10036175" y="3432175"/>
            <a:ext cx="819150" cy="2595563"/>
          </a:xfrm>
          <a:prstGeom prst="rect">
            <a:avLst/>
          </a:prstGeom>
          <a:solidFill>
            <a:srgbClr val="00B0F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8" name="Прямоугольник 17">
            <a:extLst>
              <a:ext uri="{FF2B5EF4-FFF2-40B4-BE49-F238E27FC236}">
                <a16:creationId xmlns:a16="http://schemas.microsoft.com/office/drawing/2014/main" id="{5C16E496-822D-49C8-B5E2-ACC44B043F2A}"/>
              </a:ext>
            </a:extLst>
          </p:cNvPr>
          <p:cNvSpPr/>
          <p:nvPr/>
        </p:nvSpPr>
        <p:spPr>
          <a:xfrm>
            <a:off x="11012488" y="3432175"/>
            <a:ext cx="1179512" cy="2595563"/>
          </a:xfrm>
          <a:prstGeom prst="rect">
            <a:avLst/>
          </a:prstGeom>
          <a:solidFill>
            <a:srgbClr val="00B0F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9" name="Прямоугольник 18">
            <a:extLst>
              <a:ext uri="{FF2B5EF4-FFF2-40B4-BE49-F238E27FC236}">
                <a16:creationId xmlns:a16="http://schemas.microsoft.com/office/drawing/2014/main" id="{127F4C41-A183-4F6A-9348-4DA00599379B}"/>
              </a:ext>
            </a:extLst>
          </p:cNvPr>
          <p:cNvSpPr/>
          <p:nvPr/>
        </p:nvSpPr>
        <p:spPr>
          <a:xfrm>
            <a:off x="0" y="3432175"/>
            <a:ext cx="2185988" cy="2595563"/>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0" name="Прямоугольник 19">
            <a:extLst>
              <a:ext uri="{FF2B5EF4-FFF2-40B4-BE49-F238E27FC236}">
                <a16:creationId xmlns:a16="http://schemas.microsoft.com/office/drawing/2014/main" id="{60C8FDE2-8D69-4B57-93C8-9DBBB978A578}"/>
              </a:ext>
            </a:extLst>
          </p:cNvPr>
          <p:cNvSpPr/>
          <p:nvPr/>
        </p:nvSpPr>
        <p:spPr>
          <a:xfrm>
            <a:off x="11185525" y="0"/>
            <a:ext cx="1006475" cy="556736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6" name="Прямоугольник 25">
            <a:extLst>
              <a:ext uri="{FF2B5EF4-FFF2-40B4-BE49-F238E27FC236}">
                <a16:creationId xmlns:a16="http://schemas.microsoft.com/office/drawing/2014/main" id="{51E69583-403F-497E-AB2A-6F37CC15ABB0}"/>
              </a:ext>
            </a:extLst>
          </p:cNvPr>
          <p:cNvSpPr/>
          <p:nvPr/>
        </p:nvSpPr>
        <p:spPr>
          <a:xfrm>
            <a:off x="10036175" y="1"/>
            <a:ext cx="819150" cy="1825622"/>
          </a:xfrm>
          <a:prstGeom prst="rect">
            <a:avLst/>
          </a:prstGeom>
          <a:solidFill>
            <a:srgbClr val="00B0F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7" name="Прямоугольник 26">
            <a:extLst>
              <a:ext uri="{FF2B5EF4-FFF2-40B4-BE49-F238E27FC236}">
                <a16:creationId xmlns:a16="http://schemas.microsoft.com/office/drawing/2014/main" id="{115E065F-B383-4EE2-8E40-503AE416AC55}"/>
              </a:ext>
            </a:extLst>
          </p:cNvPr>
          <p:cNvSpPr/>
          <p:nvPr/>
        </p:nvSpPr>
        <p:spPr>
          <a:xfrm>
            <a:off x="358356" y="3904455"/>
            <a:ext cx="100012" cy="2595563"/>
          </a:xfrm>
          <a:prstGeom prst="rect">
            <a:avLst/>
          </a:prstGeom>
          <a:solidFill>
            <a:srgbClr val="6600C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8" name="Прямоугольник 27">
            <a:extLst>
              <a:ext uri="{FF2B5EF4-FFF2-40B4-BE49-F238E27FC236}">
                <a16:creationId xmlns:a16="http://schemas.microsoft.com/office/drawing/2014/main" id="{CBAB5B58-D96C-46D6-80D2-344F99BBC81D}"/>
              </a:ext>
            </a:extLst>
          </p:cNvPr>
          <p:cNvSpPr/>
          <p:nvPr/>
        </p:nvSpPr>
        <p:spPr>
          <a:xfrm>
            <a:off x="11428786" y="3904456"/>
            <a:ext cx="100013" cy="2595563"/>
          </a:xfrm>
          <a:prstGeom prst="rect">
            <a:avLst/>
          </a:prstGeom>
          <a:solidFill>
            <a:srgbClr val="6600C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2" name="Прямоугольник 21">
            <a:extLst>
              <a:ext uri="{FF2B5EF4-FFF2-40B4-BE49-F238E27FC236}">
                <a16:creationId xmlns:a16="http://schemas.microsoft.com/office/drawing/2014/main" id="{51E69583-403F-497E-AB2A-6F37CC15ABB0}"/>
              </a:ext>
            </a:extLst>
          </p:cNvPr>
          <p:cNvSpPr/>
          <p:nvPr/>
        </p:nvSpPr>
        <p:spPr>
          <a:xfrm>
            <a:off x="10339452" y="251771"/>
            <a:ext cx="1188910" cy="1188173"/>
          </a:xfrm>
          <a:prstGeom prst="rect">
            <a:avLst/>
          </a:prstGeom>
          <a:solidFill>
            <a:schemeClr val="accent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8362" y="149090"/>
            <a:ext cx="777104" cy="961666"/>
          </a:xfrm>
          <a:prstGeom prst="rect">
            <a:avLst/>
          </a:prstGeom>
        </p:spPr>
      </p:pic>
      <p:sp>
        <p:nvSpPr>
          <p:cNvPr id="2" name="Нижний колонтитул 1"/>
          <p:cNvSpPr>
            <a:spLocks noGrp="1"/>
          </p:cNvSpPr>
          <p:nvPr>
            <p:ph type="ftr" sz="quarter" idx="11"/>
          </p:nvPr>
        </p:nvSpPr>
        <p:spPr/>
        <p:txBody>
          <a:bodyPr/>
          <a:lstStyle/>
          <a:p>
            <a:r>
              <a:rPr lang="ru-RU" dirty="0"/>
              <a:t>Выполнили: Ланин В.Р, </a:t>
            </a:r>
            <a:r>
              <a:rPr lang="ru-RU" dirty="0" err="1"/>
              <a:t>Щегда</a:t>
            </a:r>
            <a:r>
              <a:rPr lang="ru-RU" dirty="0"/>
              <a:t> С.И.  группа: ТТ-21</a:t>
            </a:r>
          </a:p>
        </p:txBody>
      </p:sp>
      <p:sp>
        <p:nvSpPr>
          <p:cNvPr id="5" name="Номер слайда 4"/>
          <p:cNvSpPr>
            <a:spLocks noGrp="1"/>
          </p:cNvSpPr>
          <p:nvPr>
            <p:ph type="sldNum" sz="quarter" idx="12"/>
          </p:nvPr>
        </p:nvSpPr>
        <p:spPr/>
        <p:txBody>
          <a:bodyPr/>
          <a:lstStyle/>
          <a:p>
            <a:fld id="{311D9A40-0DA0-4CFA-8685-C506D2D01BF5}" type="slidenum">
              <a:rPr lang="ru-RU" smtClean="0"/>
              <a:t>3</a:t>
            </a:fld>
            <a:endParaRPr lang="ru-RU" dirty="0"/>
          </a:p>
        </p:txBody>
      </p:sp>
      <p:sp>
        <p:nvSpPr>
          <p:cNvPr id="7" name="Заголовок 6">
            <a:extLst>
              <a:ext uri="{FF2B5EF4-FFF2-40B4-BE49-F238E27FC236}">
                <a16:creationId xmlns:a16="http://schemas.microsoft.com/office/drawing/2014/main" id="{1FC13766-7A2E-4E41-B9CB-4F1E255724DA}"/>
              </a:ext>
            </a:extLst>
          </p:cNvPr>
          <p:cNvSpPr>
            <a:spLocks noGrp="1"/>
          </p:cNvSpPr>
          <p:nvPr>
            <p:ph type="title"/>
          </p:nvPr>
        </p:nvSpPr>
        <p:spPr/>
        <p:txBody>
          <a:bodyPr/>
          <a:lstStyle/>
          <a:p>
            <a:r>
              <a:rPr lang="ru-RU" dirty="0"/>
              <a:t>Механические свойства наноматериалов</a:t>
            </a:r>
            <a:br>
              <a:rPr lang="ru-RU" dirty="0"/>
            </a:br>
            <a:endParaRPr lang="ru-RU" dirty="0"/>
          </a:p>
        </p:txBody>
      </p:sp>
      <p:pic>
        <p:nvPicPr>
          <p:cNvPr id="4" name="Рисунок 3">
            <a:extLst>
              <a:ext uri="{FF2B5EF4-FFF2-40B4-BE49-F238E27FC236}">
                <a16:creationId xmlns:a16="http://schemas.microsoft.com/office/drawing/2014/main" id="{54968120-0D91-D15E-585B-88CD68E95AD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8362" y="2226469"/>
            <a:ext cx="1897358" cy="1677985"/>
          </a:xfrm>
          <a:prstGeom prst="rect">
            <a:avLst/>
          </a:prstGeom>
          <a:noFill/>
          <a:ln>
            <a:noFill/>
          </a:ln>
        </p:spPr>
      </p:pic>
      <p:pic>
        <p:nvPicPr>
          <p:cNvPr id="6" name="Рисунок 5">
            <a:extLst>
              <a:ext uri="{FF2B5EF4-FFF2-40B4-BE49-F238E27FC236}">
                <a16:creationId xmlns:a16="http://schemas.microsoft.com/office/drawing/2014/main" id="{070803FF-B976-8FAE-AE4A-2EF393A9756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flipV="1">
            <a:off x="2361819" y="2226470"/>
            <a:ext cx="1914790" cy="1677984"/>
          </a:xfrm>
          <a:prstGeom prst="rect">
            <a:avLst/>
          </a:prstGeom>
          <a:noFill/>
          <a:ln>
            <a:noFill/>
          </a:ln>
        </p:spPr>
      </p:pic>
      <p:pic>
        <p:nvPicPr>
          <p:cNvPr id="8" name="Рисунок 7">
            <a:extLst>
              <a:ext uri="{FF2B5EF4-FFF2-40B4-BE49-F238E27FC236}">
                <a16:creationId xmlns:a16="http://schemas.microsoft.com/office/drawing/2014/main" id="{E408F90C-E038-0CBF-795E-C0BCB1537C0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6785" y="3985164"/>
            <a:ext cx="1997915" cy="1677985"/>
          </a:xfrm>
          <a:prstGeom prst="rect">
            <a:avLst/>
          </a:prstGeom>
          <a:noFill/>
          <a:ln>
            <a:noFill/>
          </a:ln>
        </p:spPr>
      </p:pic>
      <p:sp>
        <p:nvSpPr>
          <p:cNvPr id="10" name="TextBox 9">
            <a:extLst>
              <a:ext uri="{FF2B5EF4-FFF2-40B4-BE49-F238E27FC236}">
                <a16:creationId xmlns:a16="http://schemas.microsoft.com/office/drawing/2014/main" id="{01AA832A-9502-6804-DEA4-8E6BC7D475BD}"/>
              </a:ext>
            </a:extLst>
          </p:cNvPr>
          <p:cNvSpPr txBox="1"/>
          <p:nvPr/>
        </p:nvSpPr>
        <p:spPr>
          <a:xfrm>
            <a:off x="486785" y="5743858"/>
            <a:ext cx="4831611" cy="400110"/>
          </a:xfrm>
          <a:prstGeom prst="rect">
            <a:avLst/>
          </a:prstGeom>
          <a:noFill/>
        </p:spPr>
        <p:txBody>
          <a:bodyPr wrap="square" rtlCol="0">
            <a:spAutoFit/>
          </a:bodyPr>
          <a:lstStyle/>
          <a:p>
            <a:r>
              <a:rPr lang="ru-RU" sz="2000" dirty="0">
                <a:ea typeface="Calibri" panose="020F0502020204030204" pitchFamily="34" charset="0"/>
              </a:rPr>
              <a:t>Испытание на растяжение</a:t>
            </a:r>
            <a:endParaRPr lang="ru-RU" sz="2000" dirty="0"/>
          </a:p>
        </p:txBody>
      </p:sp>
      <p:pic>
        <p:nvPicPr>
          <p:cNvPr id="11" name="Рисунок 10">
            <a:extLst>
              <a:ext uri="{FF2B5EF4-FFF2-40B4-BE49-F238E27FC236}">
                <a16:creationId xmlns:a16="http://schemas.microsoft.com/office/drawing/2014/main" id="{6DFADCEC-686A-8E64-B7AF-AD2DC429FB2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06809" y="2016807"/>
            <a:ext cx="6013381" cy="1533750"/>
          </a:xfrm>
          <a:prstGeom prst="rect">
            <a:avLst/>
          </a:prstGeom>
          <a:noFill/>
          <a:ln>
            <a:noFill/>
          </a:ln>
        </p:spPr>
      </p:pic>
      <p:pic>
        <p:nvPicPr>
          <p:cNvPr id="12" name="Рисунок 11">
            <a:extLst>
              <a:ext uri="{FF2B5EF4-FFF2-40B4-BE49-F238E27FC236}">
                <a16:creationId xmlns:a16="http://schemas.microsoft.com/office/drawing/2014/main" id="{1A67516B-2D48-24C3-2EF4-F97532406ED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88726" y="3735773"/>
            <a:ext cx="2455545" cy="2273300"/>
          </a:xfrm>
          <a:prstGeom prst="rect">
            <a:avLst/>
          </a:prstGeom>
          <a:noFill/>
          <a:ln>
            <a:noFill/>
          </a:ln>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7A8988B1-40C3-C07B-0829-1B57E0A85F4D}"/>
                  </a:ext>
                </a:extLst>
              </p:cNvPr>
              <p:cNvSpPr txBox="1"/>
              <p:nvPr/>
            </p:nvSpPr>
            <p:spPr>
              <a:xfrm>
                <a:off x="7307806" y="3957421"/>
                <a:ext cx="3417952" cy="1631216"/>
              </a:xfrm>
              <a:prstGeom prst="rect">
                <a:avLst/>
              </a:prstGeom>
              <a:noFill/>
            </p:spPr>
            <p:txBody>
              <a:bodyPr wrap="square" rtlCol="0">
                <a:spAutoFit/>
              </a:bodyPr>
              <a:lstStyle/>
              <a:p>
                <a:r>
                  <a:rPr lang="ru-RU" sz="2000" dirty="0">
                    <a:ea typeface="Calibri" panose="020F0502020204030204" pitchFamily="34" charset="0"/>
                  </a:rPr>
                  <a:t>Диаграммы растяжения различных материалов (зависимость деформации </a:t>
                </a:r>
                <a14:m>
                  <m:oMath xmlns:m="http://schemas.openxmlformats.org/officeDocument/2006/math">
                    <m:r>
                      <a:rPr lang="ru-RU" sz="2000" i="1" smtClean="0">
                        <a:latin typeface="Cambria Math" panose="02040503050406030204" pitchFamily="18" charset="0"/>
                        <a:ea typeface="Cambria Math" panose="02040503050406030204" pitchFamily="18" charset="0"/>
                      </a:rPr>
                      <m:t>𝜀</m:t>
                    </m:r>
                  </m:oMath>
                </a14:m>
                <a:r>
                  <a:rPr lang="ru-RU" sz="2000" dirty="0"/>
                  <a:t> от напряжения </a:t>
                </a:r>
                <a14:m>
                  <m:oMath xmlns:m="http://schemas.openxmlformats.org/officeDocument/2006/math">
                    <m:r>
                      <a:rPr lang="ru-RU" sz="2000" i="1" smtClean="0">
                        <a:latin typeface="Cambria Math" panose="02040503050406030204" pitchFamily="18" charset="0"/>
                        <a:ea typeface="Cambria Math" panose="02040503050406030204" pitchFamily="18" charset="0"/>
                      </a:rPr>
                      <m:t>𝜎</m:t>
                    </m:r>
                  </m:oMath>
                </a14:m>
                <a:r>
                  <a:rPr lang="ru-RU" sz="2000" dirty="0"/>
                  <a:t>)</a:t>
                </a:r>
              </a:p>
            </p:txBody>
          </p:sp>
        </mc:Choice>
        <mc:Fallback>
          <p:sp>
            <p:nvSpPr>
              <p:cNvPr id="14" name="TextBox 13">
                <a:extLst>
                  <a:ext uri="{FF2B5EF4-FFF2-40B4-BE49-F238E27FC236}">
                    <a16:creationId xmlns:a16="http://schemas.microsoft.com/office/drawing/2014/main" id="{7A8988B1-40C3-C07B-0829-1B57E0A85F4D}"/>
                  </a:ext>
                </a:extLst>
              </p:cNvPr>
              <p:cNvSpPr txBox="1">
                <a:spLocks noRot="1" noChangeAspect="1" noMove="1" noResize="1" noEditPoints="1" noAdjustHandles="1" noChangeArrowheads="1" noChangeShapeType="1" noTextEdit="1"/>
              </p:cNvSpPr>
              <p:nvPr/>
            </p:nvSpPr>
            <p:spPr>
              <a:xfrm>
                <a:off x="7307806" y="3957421"/>
                <a:ext cx="3417952" cy="1631216"/>
              </a:xfrm>
              <a:prstGeom prst="rect">
                <a:avLst/>
              </a:prstGeom>
              <a:blipFill>
                <a:blip r:embed="rId8"/>
                <a:stretch>
                  <a:fillRect l="-1964" t="-1866" r="-1429" b="-5597"/>
                </a:stretch>
              </a:blipFill>
            </p:spPr>
            <p:txBody>
              <a:bodyPr/>
              <a:lstStyle/>
              <a:p>
                <a:r>
                  <a:rPr lang="ru-RU">
                    <a:noFill/>
                  </a:rPr>
                  <a:t> </a:t>
                </a:r>
              </a:p>
            </p:txBody>
          </p:sp>
        </mc:Fallback>
      </mc:AlternateContent>
    </p:spTree>
    <p:extLst>
      <p:ext uri="{BB962C8B-B14F-4D97-AF65-F5344CB8AC3E}">
        <p14:creationId xmlns:p14="http://schemas.microsoft.com/office/powerpoint/2010/main" val="1249374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CBAB5B58-D96C-46D6-80D2-344F99BBC81D}"/>
              </a:ext>
            </a:extLst>
          </p:cNvPr>
          <p:cNvSpPr/>
          <p:nvPr/>
        </p:nvSpPr>
        <p:spPr>
          <a:xfrm>
            <a:off x="7671495" y="1856580"/>
            <a:ext cx="148300" cy="304637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grpSp>
        <p:nvGrpSpPr>
          <p:cNvPr id="4" name="Группа 3"/>
          <p:cNvGrpSpPr/>
          <p:nvPr/>
        </p:nvGrpSpPr>
        <p:grpSpPr>
          <a:xfrm>
            <a:off x="7645691" y="-117433"/>
            <a:ext cx="3361902" cy="6975433"/>
            <a:chOff x="7645691" y="-117433"/>
            <a:chExt cx="1534612" cy="6975433"/>
          </a:xfrm>
        </p:grpSpPr>
        <p:sp>
          <p:nvSpPr>
            <p:cNvPr id="33" name="Прямоугольник 32">
              <a:extLst>
                <a:ext uri="{FF2B5EF4-FFF2-40B4-BE49-F238E27FC236}">
                  <a16:creationId xmlns:a16="http://schemas.microsoft.com/office/drawing/2014/main" id="{51E69583-403F-497E-AB2A-6F37CC15ABB0}"/>
                </a:ext>
              </a:extLst>
            </p:cNvPr>
            <p:cNvSpPr/>
            <p:nvPr/>
          </p:nvSpPr>
          <p:spPr>
            <a:xfrm>
              <a:off x="7645691" y="-117433"/>
              <a:ext cx="1337447" cy="1336619"/>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34" name="Прямоугольник 33">
              <a:extLst>
                <a:ext uri="{FF2B5EF4-FFF2-40B4-BE49-F238E27FC236}">
                  <a16:creationId xmlns:a16="http://schemas.microsoft.com/office/drawing/2014/main" id="{51E69583-403F-497E-AB2A-6F37CC15ABB0}"/>
                </a:ext>
              </a:extLst>
            </p:cNvPr>
            <p:cNvSpPr/>
            <p:nvPr/>
          </p:nvSpPr>
          <p:spPr>
            <a:xfrm>
              <a:off x="7645691" y="5521381"/>
              <a:ext cx="1337447" cy="1336619"/>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35" name="Прямоугольник 34">
              <a:extLst>
                <a:ext uri="{FF2B5EF4-FFF2-40B4-BE49-F238E27FC236}">
                  <a16:creationId xmlns:a16="http://schemas.microsoft.com/office/drawing/2014/main" id="{51E69583-403F-497E-AB2A-6F37CC15ABB0}"/>
                </a:ext>
              </a:extLst>
            </p:cNvPr>
            <p:cNvSpPr/>
            <p:nvPr/>
          </p:nvSpPr>
          <p:spPr>
            <a:xfrm>
              <a:off x="9047912" y="-117433"/>
              <a:ext cx="132391" cy="1336619"/>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36" name="Прямоугольник 35">
              <a:extLst>
                <a:ext uri="{FF2B5EF4-FFF2-40B4-BE49-F238E27FC236}">
                  <a16:creationId xmlns:a16="http://schemas.microsoft.com/office/drawing/2014/main" id="{51E69583-403F-497E-AB2A-6F37CC15ABB0}"/>
                </a:ext>
              </a:extLst>
            </p:cNvPr>
            <p:cNvSpPr/>
            <p:nvPr/>
          </p:nvSpPr>
          <p:spPr>
            <a:xfrm>
              <a:off x="9047912" y="5521381"/>
              <a:ext cx="132391" cy="1336619"/>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grpSp>
      <p:sp>
        <p:nvSpPr>
          <p:cNvPr id="20" name="Прямоугольник 19">
            <a:extLst>
              <a:ext uri="{FF2B5EF4-FFF2-40B4-BE49-F238E27FC236}">
                <a16:creationId xmlns:a16="http://schemas.microsoft.com/office/drawing/2014/main" id="{60C8FDE2-8D69-4B57-93C8-9DBBB978A578}"/>
              </a:ext>
            </a:extLst>
          </p:cNvPr>
          <p:cNvSpPr/>
          <p:nvPr/>
        </p:nvSpPr>
        <p:spPr>
          <a:xfrm>
            <a:off x="8186812" y="634839"/>
            <a:ext cx="2954889" cy="572918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 name="Нижний колонтитул 1"/>
          <p:cNvSpPr>
            <a:spLocks noGrp="1"/>
          </p:cNvSpPr>
          <p:nvPr>
            <p:ph type="ftr" sz="quarter" idx="11"/>
          </p:nvPr>
        </p:nvSpPr>
        <p:spPr/>
        <p:txBody>
          <a:bodyPr/>
          <a:lstStyle/>
          <a:p>
            <a:r>
              <a:rPr lang="ru-RU" dirty="0"/>
              <a:t>Выполнили: Ланин В.Р, </a:t>
            </a:r>
            <a:r>
              <a:rPr lang="ru-RU" dirty="0" err="1"/>
              <a:t>Щегда</a:t>
            </a:r>
            <a:r>
              <a:rPr lang="ru-RU" dirty="0"/>
              <a:t> С.И.  группа: ТТ-21</a:t>
            </a:r>
          </a:p>
        </p:txBody>
      </p:sp>
      <p:sp>
        <p:nvSpPr>
          <p:cNvPr id="6" name="Номер слайда 5"/>
          <p:cNvSpPr>
            <a:spLocks noGrp="1"/>
          </p:cNvSpPr>
          <p:nvPr>
            <p:ph type="sldNum" sz="quarter" idx="12"/>
          </p:nvPr>
        </p:nvSpPr>
        <p:spPr/>
        <p:txBody>
          <a:bodyPr/>
          <a:lstStyle/>
          <a:p>
            <a:fld id="{311D9A40-0DA0-4CFA-8685-C506D2D01BF5}" type="slidenum">
              <a:rPr lang="ru-RU" smtClean="0"/>
              <a:t>4</a:t>
            </a:fld>
            <a:endParaRPr lang="ru-RU"/>
          </a:p>
        </p:txBody>
      </p:sp>
      <p:pic>
        <p:nvPicPr>
          <p:cNvPr id="88" name="Рисунок 8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8362" y="149090"/>
            <a:ext cx="777104" cy="961666"/>
          </a:xfrm>
          <a:prstGeom prst="rect">
            <a:avLst/>
          </a:prstGeom>
        </p:spPr>
      </p:pic>
      <p:sp>
        <p:nvSpPr>
          <p:cNvPr id="7" name="Заголовок 6">
            <a:extLst>
              <a:ext uri="{FF2B5EF4-FFF2-40B4-BE49-F238E27FC236}">
                <a16:creationId xmlns:a16="http://schemas.microsoft.com/office/drawing/2014/main" id="{DFA2C02C-4739-4DE4-A200-6213A1A30A9B}"/>
              </a:ext>
            </a:extLst>
          </p:cNvPr>
          <p:cNvSpPr>
            <a:spLocks noGrp="1"/>
          </p:cNvSpPr>
          <p:nvPr>
            <p:ph type="title"/>
          </p:nvPr>
        </p:nvSpPr>
        <p:spPr/>
        <p:txBody>
          <a:bodyPr/>
          <a:lstStyle/>
          <a:p>
            <a:r>
              <a:rPr lang="ru-RU" dirty="0"/>
              <a:t>Оптические свойства наноматериалов</a:t>
            </a:r>
          </a:p>
        </p:txBody>
      </p:sp>
      <p:pic>
        <p:nvPicPr>
          <p:cNvPr id="13" name="Рисунок 12">
            <a:extLst>
              <a:ext uri="{FF2B5EF4-FFF2-40B4-BE49-F238E27FC236}">
                <a16:creationId xmlns:a16="http://schemas.microsoft.com/office/drawing/2014/main" id="{D0032749-5132-4D0B-AFAB-613DCD723AB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3029" y="2201933"/>
            <a:ext cx="5073353" cy="2028822"/>
          </a:xfrm>
          <a:prstGeom prst="rect">
            <a:avLst/>
          </a:prstGeom>
          <a:noFill/>
          <a:ln>
            <a:noFill/>
          </a:ln>
        </p:spPr>
      </p:pic>
      <p:sp>
        <p:nvSpPr>
          <p:cNvPr id="3" name="TextBox 2">
            <a:extLst>
              <a:ext uri="{FF2B5EF4-FFF2-40B4-BE49-F238E27FC236}">
                <a16:creationId xmlns:a16="http://schemas.microsoft.com/office/drawing/2014/main" id="{8A3AD2FE-250D-45B1-8608-FB60CF74407F}"/>
              </a:ext>
            </a:extLst>
          </p:cNvPr>
          <p:cNvSpPr txBox="1"/>
          <p:nvPr/>
        </p:nvSpPr>
        <p:spPr>
          <a:xfrm>
            <a:off x="633029" y="4273074"/>
            <a:ext cx="4831611" cy="707886"/>
          </a:xfrm>
          <a:prstGeom prst="rect">
            <a:avLst/>
          </a:prstGeom>
          <a:noFill/>
        </p:spPr>
        <p:txBody>
          <a:bodyPr wrap="square" rtlCol="0">
            <a:spAutoFit/>
          </a:bodyPr>
          <a:lstStyle/>
          <a:p>
            <a:r>
              <a:rPr lang="ru-RU" sz="2000" dirty="0">
                <a:effectLst/>
                <a:ea typeface="Calibri" panose="020F0502020204030204" pitchFamily="34" charset="0"/>
              </a:rPr>
              <a:t>Цвет наночастиц золота в зависимости от размера</a:t>
            </a:r>
            <a:endParaRPr lang="ru-RU" sz="2000" dirty="0"/>
          </a:p>
        </p:txBody>
      </p:sp>
      <p:pic>
        <p:nvPicPr>
          <p:cNvPr id="15" name="Рисунок 14">
            <a:extLst>
              <a:ext uri="{FF2B5EF4-FFF2-40B4-BE49-F238E27FC236}">
                <a16:creationId xmlns:a16="http://schemas.microsoft.com/office/drawing/2014/main" id="{CC2EE71F-4CE7-4FC6-B713-FDE4AB46B21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005761" y="2851156"/>
            <a:ext cx="4264025" cy="1873885"/>
          </a:xfrm>
          <a:prstGeom prst="rect">
            <a:avLst/>
          </a:prstGeom>
          <a:noFill/>
          <a:ln>
            <a:noFill/>
          </a:ln>
        </p:spPr>
      </p:pic>
      <p:sp>
        <p:nvSpPr>
          <p:cNvPr id="5" name="TextBox 4">
            <a:extLst>
              <a:ext uri="{FF2B5EF4-FFF2-40B4-BE49-F238E27FC236}">
                <a16:creationId xmlns:a16="http://schemas.microsoft.com/office/drawing/2014/main" id="{19D8D358-C520-4695-A01A-24703F2B0094}"/>
              </a:ext>
            </a:extLst>
          </p:cNvPr>
          <p:cNvSpPr txBox="1"/>
          <p:nvPr/>
        </p:nvSpPr>
        <p:spPr>
          <a:xfrm>
            <a:off x="6005761" y="4958209"/>
            <a:ext cx="4308240" cy="1015663"/>
          </a:xfrm>
          <a:prstGeom prst="rect">
            <a:avLst/>
          </a:prstGeom>
          <a:noFill/>
        </p:spPr>
        <p:txBody>
          <a:bodyPr wrap="square" rtlCol="0">
            <a:spAutoFit/>
          </a:bodyPr>
          <a:lstStyle/>
          <a:p>
            <a:r>
              <a:rPr lang="ru-RU" sz="2000" dirty="0">
                <a:effectLst/>
                <a:ea typeface="Calibri" panose="020F0502020204030204" pitchFamily="34" charset="0"/>
              </a:rPr>
              <a:t>Изменение спектра светимости квантовой точки в зависимости от размера</a:t>
            </a:r>
            <a:endParaRPr lang="ru-RU" sz="2000" dirty="0"/>
          </a:p>
        </p:txBody>
      </p:sp>
    </p:spTree>
    <p:extLst>
      <p:ext uri="{BB962C8B-B14F-4D97-AF65-F5344CB8AC3E}">
        <p14:creationId xmlns:p14="http://schemas.microsoft.com/office/powerpoint/2010/main" val="1936666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a:extLst>
              <a:ext uri="{FF2B5EF4-FFF2-40B4-BE49-F238E27FC236}">
                <a16:creationId xmlns:a16="http://schemas.microsoft.com/office/drawing/2014/main" id="{5C16E496-822D-49C8-B5E2-ACC44B043F2A}"/>
              </a:ext>
            </a:extLst>
          </p:cNvPr>
          <p:cNvSpPr/>
          <p:nvPr/>
        </p:nvSpPr>
        <p:spPr>
          <a:xfrm>
            <a:off x="11012488" y="1"/>
            <a:ext cx="1179512" cy="1825622"/>
          </a:xfrm>
          <a:prstGeom prst="rect">
            <a:avLst/>
          </a:prstGeom>
          <a:solidFill>
            <a:srgbClr val="00B0F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7" name="Прямоугольник 16">
            <a:extLst>
              <a:ext uri="{FF2B5EF4-FFF2-40B4-BE49-F238E27FC236}">
                <a16:creationId xmlns:a16="http://schemas.microsoft.com/office/drawing/2014/main" id="{51E69583-403F-497E-AB2A-6F37CC15ABB0}"/>
              </a:ext>
            </a:extLst>
          </p:cNvPr>
          <p:cNvSpPr/>
          <p:nvPr/>
        </p:nvSpPr>
        <p:spPr>
          <a:xfrm>
            <a:off x="10036175" y="3432175"/>
            <a:ext cx="819150" cy="2595563"/>
          </a:xfrm>
          <a:prstGeom prst="rect">
            <a:avLst/>
          </a:prstGeom>
          <a:solidFill>
            <a:srgbClr val="00B0F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8" name="Прямоугольник 17">
            <a:extLst>
              <a:ext uri="{FF2B5EF4-FFF2-40B4-BE49-F238E27FC236}">
                <a16:creationId xmlns:a16="http://schemas.microsoft.com/office/drawing/2014/main" id="{5C16E496-822D-49C8-B5E2-ACC44B043F2A}"/>
              </a:ext>
            </a:extLst>
          </p:cNvPr>
          <p:cNvSpPr/>
          <p:nvPr/>
        </p:nvSpPr>
        <p:spPr>
          <a:xfrm>
            <a:off x="11012488" y="3432175"/>
            <a:ext cx="1179512" cy="2595563"/>
          </a:xfrm>
          <a:prstGeom prst="rect">
            <a:avLst/>
          </a:prstGeom>
          <a:solidFill>
            <a:srgbClr val="00B0F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9" name="Прямоугольник 18">
            <a:extLst>
              <a:ext uri="{FF2B5EF4-FFF2-40B4-BE49-F238E27FC236}">
                <a16:creationId xmlns:a16="http://schemas.microsoft.com/office/drawing/2014/main" id="{127F4C41-A183-4F6A-9348-4DA00599379B}"/>
              </a:ext>
            </a:extLst>
          </p:cNvPr>
          <p:cNvSpPr/>
          <p:nvPr/>
        </p:nvSpPr>
        <p:spPr>
          <a:xfrm>
            <a:off x="0" y="3432175"/>
            <a:ext cx="2185988" cy="2595563"/>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0" name="Прямоугольник 19">
            <a:extLst>
              <a:ext uri="{FF2B5EF4-FFF2-40B4-BE49-F238E27FC236}">
                <a16:creationId xmlns:a16="http://schemas.microsoft.com/office/drawing/2014/main" id="{60C8FDE2-8D69-4B57-93C8-9DBBB978A578}"/>
              </a:ext>
            </a:extLst>
          </p:cNvPr>
          <p:cNvSpPr/>
          <p:nvPr/>
        </p:nvSpPr>
        <p:spPr>
          <a:xfrm>
            <a:off x="11185525" y="0"/>
            <a:ext cx="1006475" cy="556736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6" name="Прямоугольник 25">
            <a:extLst>
              <a:ext uri="{FF2B5EF4-FFF2-40B4-BE49-F238E27FC236}">
                <a16:creationId xmlns:a16="http://schemas.microsoft.com/office/drawing/2014/main" id="{51E69583-403F-497E-AB2A-6F37CC15ABB0}"/>
              </a:ext>
            </a:extLst>
          </p:cNvPr>
          <p:cNvSpPr/>
          <p:nvPr/>
        </p:nvSpPr>
        <p:spPr>
          <a:xfrm>
            <a:off x="10036175" y="1"/>
            <a:ext cx="819150" cy="1825622"/>
          </a:xfrm>
          <a:prstGeom prst="rect">
            <a:avLst/>
          </a:prstGeom>
          <a:solidFill>
            <a:srgbClr val="00B0F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7" name="Прямоугольник 26">
            <a:extLst>
              <a:ext uri="{FF2B5EF4-FFF2-40B4-BE49-F238E27FC236}">
                <a16:creationId xmlns:a16="http://schemas.microsoft.com/office/drawing/2014/main" id="{115E065F-B383-4EE2-8E40-503AE416AC55}"/>
              </a:ext>
            </a:extLst>
          </p:cNvPr>
          <p:cNvSpPr/>
          <p:nvPr/>
        </p:nvSpPr>
        <p:spPr>
          <a:xfrm>
            <a:off x="358356" y="3904455"/>
            <a:ext cx="100012" cy="2595563"/>
          </a:xfrm>
          <a:prstGeom prst="rect">
            <a:avLst/>
          </a:prstGeom>
          <a:solidFill>
            <a:srgbClr val="6600C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8" name="Прямоугольник 27">
            <a:extLst>
              <a:ext uri="{FF2B5EF4-FFF2-40B4-BE49-F238E27FC236}">
                <a16:creationId xmlns:a16="http://schemas.microsoft.com/office/drawing/2014/main" id="{CBAB5B58-D96C-46D6-80D2-344F99BBC81D}"/>
              </a:ext>
            </a:extLst>
          </p:cNvPr>
          <p:cNvSpPr/>
          <p:nvPr/>
        </p:nvSpPr>
        <p:spPr>
          <a:xfrm>
            <a:off x="11428786" y="3904456"/>
            <a:ext cx="100013" cy="2595563"/>
          </a:xfrm>
          <a:prstGeom prst="rect">
            <a:avLst/>
          </a:prstGeom>
          <a:solidFill>
            <a:srgbClr val="6600C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2" name="Прямоугольник 21">
            <a:extLst>
              <a:ext uri="{FF2B5EF4-FFF2-40B4-BE49-F238E27FC236}">
                <a16:creationId xmlns:a16="http://schemas.microsoft.com/office/drawing/2014/main" id="{51E69583-403F-497E-AB2A-6F37CC15ABB0}"/>
              </a:ext>
            </a:extLst>
          </p:cNvPr>
          <p:cNvSpPr/>
          <p:nvPr/>
        </p:nvSpPr>
        <p:spPr>
          <a:xfrm>
            <a:off x="10339452" y="251771"/>
            <a:ext cx="1188910" cy="1188173"/>
          </a:xfrm>
          <a:prstGeom prst="rect">
            <a:avLst/>
          </a:prstGeom>
          <a:solidFill>
            <a:schemeClr val="accent1">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8362" y="149090"/>
            <a:ext cx="777104" cy="961666"/>
          </a:xfrm>
          <a:prstGeom prst="rect">
            <a:avLst/>
          </a:prstGeom>
        </p:spPr>
      </p:pic>
      <p:sp>
        <p:nvSpPr>
          <p:cNvPr id="2" name="Нижний колонтитул 1"/>
          <p:cNvSpPr>
            <a:spLocks noGrp="1"/>
          </p:cNvSpPr>
          <p:nvPr>
            <p:ph type="ftr" sz="quarter" idx="11"/>
          </p:nvPr>
        </p:nvSpPr>
        <p:spPr/>
        <p:txBody>
          <a:bodyPr/>
          <a:lstStyle/>
          <a:p>
            <a:r>
              <a:rPr lang="ru-RU" dirty="0"/>
              <a:t>Выполнили: Ланин В.Р, </a:t>
            </a:r>
            <a:r>
              <a:rPr lang="ru-RU" dirty="0" err="1"/>
              <a:t>Щегда</a:t>
            </a:r>
            <a:r>
              <a:rPr lang="ru-RU" dirty="0"/>
              <a:t> С.И.  группа: ТТ-21</a:t>
            </a:r>
          </a:p>
        </p:txBody>
      </p:sp>
      <p:sp>
        <p:nvSpPr>
          <p:cNvPr id="5" name="Номер слайда 4"/>
          <p:cNvSpPr>
            <a:spLocks noGrp="1"/>
          </p:cNvSpPr>
          <p:nvPr>
            <p:ph type="sldNum" sz="quarter" idx="12"/>
          </p:nvPr>
        </p:nvSpPr>
        <p:spPr/>
        <p:txBody>
          <a:bodyPr/>
          <a:lstStyle/>
          <a:p>
            <a:fld id="{311D9A40-0DA0-4CFA-8685-C506D2D01BF5}" type="slidenum">
              <a:rPr lang="ru-RU" smtClean="0"/>
              <a:t>5</a:t>
            </a:fld>
            <a:endParaRPr lang="ru-RU" dirty="0"/>
          </a:p>
        </p:txBody>
      </p:sp>
      <p:sp>
        <p:nvSpPr>
          <p:cNvPr id="7" name="Заголовок 6">
            <a:extLst>
              <a:ext uri="{FF2B5EF4-FFF2-40B4-BE49-F238E27FC236}">
                <a16:creationId xmlns:a16="http://schemas.microsoft.com/office/drawing/2014/main" id="{1FC13766-7A2E-4E41-B9CB-4F1E255724DA}"/>
              </a:ext>
            </a:extLst>
          </p:cNvPr>
          <p:cNvSpPr>
            <a:spLocks noGrp="1"/>
          </p:cNvSpPr>
          <p:nvPr>
            <p:ph type="title"/>
          </p:nvPr>
        </p:nvSpPr>
        <p:spPr/>
        <p:txBody>
          <a:bodyPr/>
          <a:lstStyle/>
          <a:p>
            <a:r>
              <a:rPr lang="ru-RU" dirty="0"/>
              <a:t>Электрические свойства наноматериалов</a:t>
            </a:r>
            <a:endParaRPr lang="ru-RU" b="1" dirty="0"/>
          </a:p>
        </p:txBody>
      </p:sp>
      <p:pic>
        <p:nvPicPr>
          <p:cNvPr id="4" name="Рисунок 3">
            <a:extLst>
              <a:ext uri="{FF2B5EF4-FFF2-40B4-BE49-F238E27FC236}">
                <a16:creationId xmlns:a16="http://schemas.microsoft.com/office/drawing/2014/main" id="{5F499354-9854-D4C6-CB3E-F5A8E3D66B2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1950" y="2072692"/>
            <a:ext cx="4170884" cy="2896829"/>
          </a:xfrm>
          <a:prstGeom prst="rect">
            <a:avLst/>
          </a:prstGeom>
          <a:noFill/>
          <a:ln>
            <a:noFill/>
          </a:ln>
        </p:spPr>
      </p:pic>
      <p:sp>
        <p:nvSpPr>
          <p:cNvPr id="8" name="TextBox 7">
            <a:extLst>
              <a:ext uri="{FF2B5EF4-FFF2-40B4-BE49-F238E27FC236}">
                <a16:creationId xmlns:a16="http://schemas.microsoft.com/office/drawing/2014/main" id="{76C85DBA-A2ED-1DCF-33D0-9D1BC4F9E9EF}"/>
              </a:ext>
            </a:extLst>
          </p:cNvPr>
          <p:cNvSpPr txBox="1"/>
          <p:nvPr/>
        </p:nvSpPr>
        <p:spPr>
          <a:xfrm>
            <a:off x="3793513" y="5188965"/>
            <a:ext cx="4831611" cy="707886"/>
          </a:xfrm>
          <a:prstGeom prst="rect">
            <a:avLst/>
          </a:prstGeom>
          <a:noFill/>
        </p:spPr>
        <p:txBody>
          <a:bodyPr wrap="square" rtlCol="0">
            <a:spAutoFit/>
          </a:bodyPr>
          <a:lstStyle/>
          <a:p>
            <a:r>
              <a:rPr lang="ru-RU" sz="2000" dirty="0"/>
              <a:t>Как происходит диффузное отражение</a:t>
            </a:r>
          </a:p>
        </p:txBody>
      </p:sp>
    </p:spTree>
    <p:extLst>
      <p:ext uri="{BB962C8B-B14F-4D97-AF65-F5344CB8AC3E}">
        <p14:creationId xmlns:p14="http://schemas.microsoft.com/office/powerpoint/2010/main" val="288492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CBAB5B58-D96C-46D6-80D2-344F99BBC81D}"/>
              </a:ext>
            </a:extLst>
          </p:cNvPr>
          <p:cNvSpPr/>
          <p:nvPr/>
        </p:nvSpPr>
        <p:spPr>
          <a:xfrm>
            <a:off x="7671495" y="1856580"/>
            <a:ext cx="148300" cy="3046374"/>
          </a:xfrm>
          <a:prstGeom prst="rect">
            <a:avLst/>
          </a:prstGeom>
          <a:solidFill>
            <a:srgbClr val="0070C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grpSp>
        <p:nvGrpSpPr>
          <p:cNvPr id="4" name="Группа 3"/>
          <p:cNvGrpSpPr/>
          <p:nvPr/>
        </p:nvGrpSpPr>
        <p:grpSpPr>
          <a:xfrm>
            <a:off x="7645691" y="-117433"/>
            <a:ext cx="3361902" cy="6975433"/>
            <a:chOff x="7645691" y="-117433"/>
            <a:chExt cx="1534612" cy="6975433"/>
          </a:xfrm>
        </p:grpSpPr>
        <p:sp>
          <p:nvSpPr>
            <p:cNvPr id="33" name="Прямоугольник 32">
              <a:extLst>
                <a:ext uri="{FF2B5EF4-FFF2-40B4-BE49-F238E27FC236}">
                  <a16:creationId xmlns:a16="http://schemas.microsoft.com/office/drawing/2014/main" id="{51E69583-403F-497E-AB2A-6F37CC15ABB0}"/>
                </a:ext>
              </a:extLst>
            </p:cNvPr>
            <p:cNvSpPr/>
            <p:nvPr/>
          </p:nvSpPr>
          <p:spPr>
            <a:xfrm>
              <a:off x="7645691" y="-117433"/>
              <a:ext cx="1337447" cy="1336619"/>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34" name="Прямоугольник 33">
              <a:extLst>
                <a:ext uri="{FF2B5EF4-FFF2-40B4-BE49-F238E27FC236}">
                  <a16:creationId xmlns:a16="http://schemas.microsoft.com/office/drawing/2014/main" id="{51E69583-403F-497E-AB2A-6F37CC15ABB0}"/>
                </a:ext>
              </a:extLst>
            </p:cNvPr>
            <p:cNvSpPr/>
            <p:nvPr/>
          </p:nvSpPr>
          <p:spPr>
            <a:xfrm>
              <a:off x="7645691" y="5521381"/>
              <a:ext cx="1337447" cy="1336619"/>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35" name="Прямоугольник 34">
              <a:extLst>
                <a:ext uri="{FF2B5EF4-FFF2-40B4-BE49-F238E27FC236}">
                  <a16:creationId xmlns:a16="http://schemas.microsoft.com/office/drawing/2014/main" id="{51E69583-403F-497E-AB2A-6F37CC15ABB0}"/>
                </a:ext>
              </a:extLst>
            </p:cNvPr>
            <p:cNvSpPr/>
            <p:nvPr/>
          </p:nvSpPr>
          <p:spPr>
            <a:xfrm>
              <a:off x="9047912" y="-117433"/>
              <a:ext cx="132391" cy="1336619"/>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36" name="Прямоугольник 35">
              <a:extLst>
                <a:ext uri="{FF2B5EF4-FFF2-40B4-BE49-F238E27FC236}">
                  <a16:creationId xmlns:a16="http://schemas.microsoft.com/office/drawing/2014/main" id="{51E69583-403F-497E-AB2A-6F37CC15ABB0}"/>
                </a:ext>
              </a:extLst>
            </p:cNvPr>
            <p:cNvSpPr/>
            <p:nvPr/>
          </p:nvSpPr>
          <p:spPr>
            <a:xfrm>
              <a:off x="9047912" y="5521381"/>
              <a:ext cx="132391" cy="1336619"/>
            </a:xfrm>
            <a:prstGeom prst="rect">
              <a:avLst/>
            </a:prstGeom>
            <a:solidFill>
              <a:srgbClr val="0070C0">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grpSp>
      <p:sp>
        <p:nvSpPr>
          <p:cNvPr id="20" name="Прямоугольник 19">
            <a:extLst>
              <a:ext uri="{FF2B5EF4-FFF2-40B4-BE49-F238E27FC236}">
                <a16:creationId xmlns:a16="http://schemas.microsoft.com/office/drawing/2014/main" id="{60C8FDE2-8D69-4B57-93C8-9DBBB978A578}"/>
              </a:ext>
            </a:extLst>
          </p:cNvPr>
          <p:cNvSpPr/>
          <p:nvPr/>
        </p:nvSpPr>
        <p:spPr>
          <a:xfrm>
            <a:off x="8186812" y="634839"/>
            <a:ext cx="2954889" cy="572918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 name="Нижний колонтитул 1"/>
          <p:cNvSpPr>
            <a:spLocks noGrp="1"/>
          </p:cNvSpPr>
          <p:nvPr>
            <p:ph type="ftr" sz="quarter" idx="11"/>
          </p:nvPr>
        </p:nvSpPr>
        <p:spPr/>
        <p:txBody>
          <a:bodyPr/>
          <a:lstStyle/>
          <a:p>
            <a:r>
              <a:rPr lang="ru-RU" dirty="0"/>
              <a:t>Выполнили: Ланин В.Р, </a:t>
            </a:r>
            <a:r>
              <a:rPr lang="ru-RU" dirty="0" err="1"/>
              <a:t>Щегда</a:t>
            </a:r>
            <a:r>
              <a:rPr lang="ru-RU" dirty="0"/>
              <a:t> С.И.  группа: ТТ-21</a:t>
            </a:r>
          </a:p>
        </p:txBody>
      </p:sp>
      <p:sp>
        <p:nvSpPr>
          <p:cNvPr id="6" name="Номер слайда 5"/>
          <p:cNvSpPr>
            <a:spLocks noGrp="1"/>
          </p:cNvSpPr>
          <p:nvPr>
            <p:ph type="sldNum" sz="quarter" idx="12"/>
          </p:nvPr>
        </p:nvSpPr>
        <p:spPr/>
        <p:txBody>
          <a:bodyPr/>
          <a:lstStyle/>
          <a:p>
            <a:fld id="{311D9A40-0DA0-4CFA-8685-C506D2D01BF5}" type="slidenum">
              <a:rPr lang="ru-RU" smtClean="0"/>
              <a:t>6</a:t>
            </a:fld>
            <a:endParaRPr lang="ru-RU"/>
          </a:p>
        </p:txBody>
      </p:sp>
      <p:pic>
        <p:nvPicPr>
          <p:cNvPr id="88" name="Рисунок 8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8362" y="149090"/>
            <a:ext cx="777104" cy="961666"/>
          </a:xfrm>
          <a:prstGeom prst="rect">
            <a:avLst/>
          </a:prstGeom>
        </p:spPr>
      </p:pic>
      <p:sp>
        <p:nvSpPr>
          <p:cNvPr id="7" name="Заголовок 6">
            <a:extLst>
              <a:ext uri="{FF2B5EF4-FFF2-40B4-BE49-F238E27FC236}">
                <a16:creationId xmlns:a16="http://schemas.microsoft.com/office/drawing/2014/main" id="{DFA2C02C-4739-4DE4-A200-6213A1A30A9B}"/>
              </a:ext>
            </a:extLst>
          </p:cNvPr>
          <p:cNvSpPr>
            <a:spLocks noGrp="1"/>
          </p:cNvSpPr>
          <p:nvPr>
            <p:ph type="title"/>
          </p:nvPr>
        </p:nvSpPr>
        <p:spPr/>
        <p:txBody>
          <a:bodyPr/>
          <a:lstStyle/>
          <a:p>
            <a:r>
              <a:rPr lang="ru-RU" dirty="0"/>
              <a:t>Химические свойства наноматериалов</a:t>
            </a:r>
          </a:p>
        </p:txBody>
      </p:sp>
      <p:pic>
        <p:nvPicPr>
          <p:cNvPr id="1026" name="Picture 2">
            <a:extLst>
              <a:ext uri="{FF2B5EF4-FFF2-40B4-BE49-F238E27FC236}">
                <a16:creationId xmlns:a16="http://schemas.microsoft.com/office/drawing/2014/main" id="{A83FF402-3227-42B7-B54C-4032BAA6C8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739" y="2088261"/>
            <a:ext cx="4100498" cy="296827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36F1F6A-E128-4561-8EF8-56FFF1323464}"/>
              </a:ext>
            </a:extLst>
          </p:cNvPr>
          <p:cNvSpPr txBox="1"/>
          <p:nvPr/>
        </p:nvSpPr>
        <p:spPr>
          <a:xfrm>
            <a:off x="610830" y="5167438"/>
            <a:ext cx="4928316" cy="707886"/>
          </a:xfrm>
          <a:prstGeom prst="rect">
            <a:avLst/>
          </a:prstGeom>
          <a:noFill/>
        </p:spPr>
        <p:txBody>
          <a:bodyPr wrap="square" rtlCol="0">
            <a:spAutoFit/>
          </a:bodyPr>
          <a:lstStyle/>
          <a:p>
            <a:r>
              <a:rPr lang="ru-RU" sz="2000" i="0" dirty="0">
                <a:effectLst/>
              </a:rPr>
              <a:t>Зависимость максимума скорости реакции </a:t>
            </a:r>
            <a:r>
              <a:rPr lang="ru-RU" sz="2000" i="0" dirty="0" err="1">
                <a:effectLst/>
              </a:rPr>
              <a:t>W</a:t>
            </a:r>
            <a:r>
              <a:rPr lang="ru-RU" sz="2000" i="0" baseline="-25000" dirty="0" err="1">
                <a:effectLst/>
              </a:rPr>
              <a:t>м</a:t>
            </a:r>
            <a:r>
              <a:rPr lang="ru-RU" sz="2000" i="0" baseline="-25000" dirty="0">
                <a:effectLst/>
              </a:rPr>
              <a:t> </a:t>
            </a:r>
            <a:r>
              <a:rPr lang="ru-RU" sz="2000" i="0" dirty="0">
                <a:effectLst/>
              </a:rPr>
              <a:t>от размера частицы </a:t>
            </a:r>
            <a:r>
              <a:rPr lang="ru-RU" sz="2000" i="0" dirty="0" err="1">
                <a:effectLst/>
              </a:rPr>
              <a:t>нм</a:t>
            </a:r>
            <a:endParaRPr lang="ru-RU" sz="2000" i="0" dirty="0">
              <a:effectLst/>
            </a:endParaRPr>
          </a:p>
        </p:txBody>
      </p:sp>
      <p:pic>
        <p:nvPicPr>
          <p:cNvPr id="1028" name="Picture 4">
            <a:extLst>
              <a:ext uri="{FF2B5EF4-FFF2-40B4-BE49-F238E27FC236}">
                <a16:creationId xmlns:a16="http://schemas.microsoft.com/office/drawing/2014/main" id="{FDA558D5-6B21-43F3-A341-5B535502DD6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4632" y="2049209"/>
            <a:ext cx="3123238" cy="304637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C62F184-BB63-4C20-89A9-E5D4815DACF5}"/>
              </a:ext>
            </a:extLst>
          </p:cNvPr>
          <p:cNvSpPr txBox="1"/>
          <p:nvPr/>
        </p:nvSpPr>
        <p:spPr>
          <a:xfrm>
            <a:off x="6303841" y="5203023"/>
            <a:ext cx="2580289" cy="707886"/>
          </a:xfrm>
          <a:prstGeom prst="rect">
            <a:avLst/>
          </a:prstGeom>
          <a:noFill/>
        </p:spPr>
        <p:txBody>
          <a:bodyPr wrap="square" rtlCol="0">
            <a:spAutoFit/>
          </a:bodyPr>
          <a:lstStyle/>
          <a:p>
            <a:r>
              <a:rPr lang="ru-RU" sz="2000" dirty="0" err="1"/>
              <a:t>Экосаэдрическая</a:t>
            </a:r>
            <a:r>
              <a:rPr lang="ru-RU" sz="2000" dirty="0"/>
              <a:t> структура </a:t>
            </a:r>
          </a:p>
        </p:txBody>
      </p:sp>
    </p:spTree>
    <p:extLst>
      <p:ext uri="{BB962C8B-B14F-4D97-AF65-F5344CB8AC3E}">
        <p14:creationId xmlns:p14="http://schemas.microsoft.com/office/powerpoint/2010/main" val="101942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Прямоугольник 12">
            <a:extLst>
              <a:ext uri="{FF2B5EF4-FFF2-40B4-BE49-F238E27FC236}">
                <a16:creationId xmlns:a16="http://schemas.microsoft.com/office/drawing/2014/main" id="{5C16E496-822D-49C8-B5E2-ACC44B043F2A}"/>
              </a:ext>
            </a:extLst>
          </p:cNvPr>
          <p:cNvSpPr/>
          <p:nvPr/>
        </p:nvSpPr>
        <p:spPr>
          <a:xfrm>
            <a:off x="11012488" y="1"/>
            <a:ext cx="1179512" cy="1215108"/>
          </a:xfrm>
          <a:prstGeom prst="rect">
            <a:avLst/>
          </a:prstGeom>
          <a:solidFill>
            <a:srgbClr val="00B0F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7" name="Прямоугольник 16">
            <a:extLst>
              <a:ext uri="{FF2B5EF4-FFF2-40B4-BE49-F238E27FC236}">
                <a16:creationId xmlns:a16="http://schemas.microsoft.com/office/drawing/2014/main" id="{51E69583-403F-497E-AB2A-6F37CC15ABB0}"/>
              </a:ext>
            </a:extLst>
          </p:cNvPr>
          <p:cNvSpPr/>
          <p:nvPr/>
        </p:nvSpPr>
        <p:spPr>
          <a:xfrm>
            <a:off x="10036175" y="3432175"/>
            <a:ext cx="819150" cy="2595563"/>
          </a:xfrm>
          <a:prstGeom prst="rect">
            <a:avLst/>
          </a:prstGeom>
          <a:solidFill>
            <a:srgbClr val="00B0F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8" name="Прямоугольник 17">
            <a:extLst>
              <a:ext uri="{FF2B5EF4-FFF2-40B4-BE49-F238E27FC236}">
                <a16:creationId xmlns:a16="http://schemas.microsoft.com/office/drawing/2014/main" id="{5C16E496-822D-49C8-B5E2-ACC44B043F2A}"/>
              </a:ext>
            </a:extLst>
          </p:cNvPr>
          <p:cNvSpPr/>
          <p:nvPr/>
        </p:nvSpPr>
        <p:spPr>
          <a:xfrm>
            <a:off x="11012488" y="3432175"/>
            <a:ext cx="1179512" cy="2595563"/>
          </a:xfrm>
          <a:prstGeom prst="rect">
            <a:avLst/>
          </a:prstGeom>
          <a:solidFill>
            <a:srgbClr val="00B0F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9" name="Прямоугольник 18">
            <a:extLst>
              <a:ext uri="{FF2B5EF4-FFF2-40B4-BE49-F238E27FC236}">
                <a16:creationId xmlns:a16="http://schemas.microsoft.com/office/drawing/2014/main" id="{127F4C41-A183-4F6A-9348-4DA00599379B}"/>
              </a:ext>
            </a:extLst>
          </p:cNvPr>
          <p:cNvSpPr/>
          <p:nvPr/>
        </p:nvSpPr>
        <p:spPr>
          <a:xfrm>
            <a:off x="0" y="3432175"/>
            <a:ext cx="2185988" cy="2595563"/>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0" name="Прямоугольник 19">
            <a:extLst>
              <a:ext uri="{FF2B5EF4-FFF2-40B4-BE49-F238E27FC236}">
                <a16:creationId xmlns:a16="http://schemas.microsoft.com/office/drawing/2014/main" id="{60C8FDE2-8D69-4B57-93C8-9DBBB978A578}"/>
              </a:ext>
            </a:extLst>
          </p:cNvPr>
          <p:cNvSpPr/>
          <p:nvPr/>
        </p:nvSpPr>
        <p:spPr>
          <a:xfrm>
            <a:off x="11185525" y="0"/>
            <a:ext cx="1006475" cy="556736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6" name="Прямоугольник 25">
            <a:extLst>
              <a:ext uri="{FF2B5EF4-FFF2-40B4-BE49-F238E27FC236}">
                <a16:creationId xmlns:a16="http://schemas.microsoft.com/office/drawing/2014/main" id="{51E69583-403F-497E-AB2A-6F37CC15ABB0}"/>
              </a:ext>
            </a:extLst>
          </p:cNvPr>
          <p:cNvSpPr/>
          <p:nvPr/>
        </p:nvSpPr>
        <p:spPr>
          <a:xfrm>
            <a:off x="10036175" y="1"/>
            <a:ext cx="819150" cy="1215108"/>
          </a:xfrm>
          <a:prstGeom prst="rect">
            <a:avLst/>
          </a:prstGeom>
          <a:solidFill>
            <a:srgbClr val="00B0F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7" name="Прямоугольник 26">
            <a:extLst>
              <a:ext uri="{FF2B5EF4-FFF2-40B4-BE49-F238E27FC236}">
                <a16:creationId xmlns:a16="http://schemas.microsoft.com/office/drawing/2014/main" id="{115E065F-B383-4EE2-8E40-503AE416AC55}"/>
              </a:ext>
            </a:extLst>
          </p:cNvPr>
          <p:cNvSpPr/>
          <p:nvPr/>
        </p:nvSpPr>
        <p:spPr>
          <a:xfrm>
            <a:off x="358356" y="3904455"/>
            <a:ext cx="100012" cy="2595563"/>
          </a:xfrm>
          <a:prstGeom prst="rect">
            <a:avLst/>
          </a:prstGeom>
          <a:solidFill>
            <a:srgbClr val="6600C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8" name="Прямоугольник 27">
            <a:extLst>
              <a:ext uri="{FF2B5EF4-FFF2-40B4-BE49-F238E27FC236}">
                <a16:creationId xmlns:a16="http://schemas.microsoft.com/office/drawing/2014/main" id="{CBAB5B58-D96C-46D6-80D2-344F99BBC81D}"/>
              </a:ext>
            </a:extLst>
          </p:cNvPr>
          <p:cNvSpPr/>
          <p:nvPr/>
        </p:nvSpPr>
        <p:spPr>
          <a:xfrm>
            <a:off x="11428786" y="3904456"/>
            <a:ext cx="100013" cy="2595563"/>
          </a:xfrm>
          <a:prstGeom prst="rect">
            <a:avLst/>
          </a:prstGeom>
          <a:solidFill>
            <a:srgbClr val="6600C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22" name="Прямоугольник 21">
            <a:extLst>
              <a:ext uri="{FF2B5EF4-FFF2-40B4-BE49-F238E27FC236}">
                <a16:creationId xmlns:a16="http://schemas.microsoft.com/office/drawing/2014/main" id="{51E69583-403F-497E-AB2A-6F37CC15ABB0}"/>
              </a:ext>
            </a:extLst>
          </p:cNvPr>
          <p:cNvSpPr/>
          <p:nvPr/>
        </p:nvSpPr>
        <p:spPr>
          <a:xfrm>
            <a:off x="9205508" y="5130497"/>
            <a:ext cx="1370370" cy="1369521"/>
          </a:xfrm>
          <a:prstGeom prst="rect">
            <a:avLst/>
          </a:prstGeom>
          <a:solidFill>
            <a:schemeClr val="accent4">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pic>
        <p:nvPicPr>
          <p:cNvPr id="24" name="Рисунок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8362" y="149090"/>
            <a:ext cx="777104" cy="961666"/>
          </a:xfrm>
          <a:prstGeom prst="rect">
            <a:avLst/>
          </a:prstGeom>
        </p:spPr>
      </p:pic>
      <p:sp>
        <p:nvSpPr>
          <p:cNvPr id="15" name="Заголовок 5"/>
          <p:cNvSpPr>
            <a:spLocks noGrp="1"/>
          </p:cNvSpPr>
          <p:nvPr>
            <p:ph type="title"/>
          </p:nvPr>
        </p:nvSpPr>
        <p:spPr/>
        <p:txBody>
          <a:bodyPr>
            <a:normAutofit/>
          </a:bodyPr>
          <a:lstStyle/>
          <a:p>
            <a:pPr algn="ctr"/>
            <a:r>
              <a:rPr lang="ru-RU" sz="3600" dirty="0"/>
              <a:t>Заключение</a:t>
            </a:r>
          </a:p>
        </p:txBody>
      </p:sp>
      <p:sp>
        <p:nvSpPr>
          <p:cNvPr id="2" name="Нижний колонтитул 1"/>
          <p:cNvSpPr>
            <a:spLocks noGrp="1"/>
          </p:cNvSpPr>
          <p:nvPr>
            <p:ph type="ftr" sz="quarter" idx="11"/>
          </p:nvPr>
        </p:nvSpPr>
        <p:spPr/>
        <p:txBody>
          <a:bodyPr/>
          <a:lstStyle/>
          <a:p>
            <a:r>
              <a:rPr lang="ru-RU" dirty="0"/>
              <a:t>Выполнили: Ланин В.Р, </a:t>
            </a:r>
            <a:r>
              <a:rPr lang="ru-RU" dirty="0" err="1"/>
              <a:t>Щегда</a:t>
            </a:r>
            <a:r>
              <a:rPr lang="ru-RU" dirty="0"/>
              <a:t> С.И.  группа: ТТ-21</a:t>
            </a:r>
          </a:p>
        </p:txBody>
      </p:sp>
      <p:sp>
        <p:nvSpPr>
          <p:cNvPr id="4" name="Номер слайда 3"/>
          <p:cNvSpPr>
            <a:spLocks noGrp="1"/>
          </p:cNvSpPr>
          <p:nvPr>
            <p:ph type="sldNum" sz="quarter" idx="12"/>
          </p:nvPr>
        </p:nvSpPr>
        <p:spPr/>
        <p:txBody>
          <a:bodyPr/>
          <a:lstStyle/>
          <a:p>
            <a:fld id="{311D9A40-0DA0-4CFA-8685-C506D2D01BF5}" type="slidenum">
              <a:rPr lang="ru-RU" smtClean="0"/>
              <a:t>7</a:t>
            </a:fld>
            <a:endParaRPr lang="ru-RU"/>
          </a:p>
        </p:txBody>
      </p:sp>
      <p:sp>
        <p:nvSpPr>
          <p:cNvPr id="3" name="TextBox 2">
            <a:extLst>
              <a:ext uri="{FF2B5EF4-FFF2-40B4-BE49-F238E27FC236}">
                <a16:creationId xmlns:a16="http://schemas.microsoft.com/office/drawing/2014/main" id="{6FA0A83B-B088-5A87-B79C-85228EAAE9B7}"/>
              </a:ext>
            </a:extLst>
          </p:cNvPr>
          <p:cNvSpPr txBox="1"/>
          <p:nvPr/>
        </p:nvSpPr>
        <p:spPr>
          <a:xfrm>
            <a:off x="1158129" y="1853248"/>
            <a:ext cx="9135966" cy="3020507"/>
          </a:xfrm>
          <a:prstGeom prst="rect">
            <a:avLst/>
          </a:prstGeom>
          <a:noFill/>
        </p:spPr>
        <p:txBody>
          <a:bodyPr wrap="square" rtlCol="0">
            <a:spAutoFit/>
          </a:bodyPr>
          <a:lstStyle/>
          <a:p>
            <a:pPr algn="just">
              <a:lnSpc>
                <a:spcPct val="115000"/>
              </a:lnSpc>
              <a:spcAft>
                <a:spcPts val="1000"/>
              </a:spcAft>
            </a:pPr>
            <a:r>
              <a:rPr lang="ru-RU" sz="2000" dirty="0">
                <a:effectLst/>
                <a:ea typeface="Calibri" panose="020F0502020204030204" pitchFamily="34" charset="0"/>
                <a:cs typeface="Times New Roman" panose="02020603050405020304" pitchFamily="18" charset="0"/>
              </a:rPr>
              <a:t>Нами был проведён анализ научной литературы, посвященной свойствам наноматериалов. Наноматериалы, как объекты междисциплинарной прикладной области, обладают прежде всего физическими характеристиками. Эти свойства отличны от свойств привычных нам атомов, молекул или объемных материалов.</a:t>
            </a:r>
          </a:p>
          <a:p>
            <a:pPr algn="just">
              <a:lnSpc>
                <a:spcPct val="115000"/>
              </a:lnSpc>
              <a:spcAft>
                <a:spcPts val="1000"/>
              </a:spcAft>
            </a:pPr>
            <a:r>
              <a:rPr lang="ru-RU" sz="2000" dirty="0">
                <a:effectLst/>
                <a:ea typeface="Calibri" panose="020F0502020204030204" pitchFamily="34" charset="0"/>
                <a:cs typeface="Times New Roman" panose="02020603050405020304" pitchFamily="18" charset="0"/>
              </a:rPr>
              <a:t>Поскольку с каждым днем возрастает значимость наноматериалов, в данной работе мы узнали о нескольких свойствах основанных, в первую очередь на законах физики.</a:t>
            </a:r>
          </a:p>
        </p:txBody>
      </p:sp>
    </p:spTree>
    <p:extLst>
      <p:ext uri="{BB962C8B-B14F-4D97-AF65-F5344CB8AC3E}">
        <p14:creationId xmlns:p14="http://schemas.microsoft.com/office/powerpoint/2010/main" val="3909651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3600" b="1" dirty="0">
                <a:latin typeface="Times New Roman" panose="02020603050405020304" pitchFamily="18" charset="0"/>
                <a:cs typeface="Times New Roman" panose="02020603050405020304" pitchFamily="18" charset="0"/>
              </a:rPr>
              <a:t>Литература</a:t>
            </a:r>
          </a:p>
        </p:txBody>
      </p:sp>
      <p:sp>
        <p:nvSpPr>
          <p:cNvPr id="3" name="Объект 2"/>
          <p:cNvSpPr>
            <a:spLocks noGrp="1"/>
          </p:cNvSpPr>
          <p:nvPr>
            <p:ph idx="1"/>
          </p:nvPr>
        </p:nvSpPr>
        <p:spPr>
          <a:xfrm>
            <a:off x="615948" y="1327563"/>
            <a:ext cx="9944728" cy="5338709"/>
          </a:xfrm>
        </p:spPr>
        <p:txBody>
          <a:bodyPr>
            <a:normAutofit lnSpcReduction="10000"/>
          </a:bodyPr>
          <a:lstStyle/>
          <a:p>
            <a:pPr marL="342900" lvl="0" indent="-342900" algn="just">
              <a:lnSpc>
                <a:spcPct val="115000"/>
              </a:lnSpc>
              <a:spcAft>
                <a:spcPts val="0"/>
              </a:spcAft>
              <a:buFont typeface="+mj-lt"/>
              <a:buAutoNum type="arabicPeriod"/>
            </a:pPr>
            <a:r>
              <a:rPr lang="ru-RU" sz="1800" dirty="0">
                <a:effectLst/>
                <a:latin typeface="+mn-lt"/>
                <a:ea typeface="Calibri" panose="020F0502020204030204" pitchFamily="34" charset="0"/>
                <a:cs typeface="Times New Roman" panose="02020603050405020304" pitchFamily="18" charset="0"/>
              </a:rPr>
              <a:t>Наноматериалы: технологии и материаловедение. Под редакцией </a:t>
            </a:r>
            <a:r>
              <a:rPr lang="ru-RU" sz="1800" dirty="0" err="1">
                <a:effectLst/>
                <a:latin typeface="+mn-lt"/>
                <a:ea typeface="Calibri" panose="020F0502020204030204" pitchFamily="34" charset="0"/>
                <a:cs typeface="Times New Roman" panose="02020603050405020304" pitchFamily="18" charset="0"/>
              </a:rPr>
              <a:t>Г.П.Ковтун</a:t>
            </a:r>
            <a:r>
              <a:rPr lang="ru-RU" sz="1800" dirty="0">
                <a:effectLst/>
                <a:latin typeface="+mn-lt"/>
                <a:ea typeface="Calibri" panose="020F0502020204030204" pitchFamily="34" charset="0"/>
                <a:cs typeface="Times New Roman" panose="02020603050405020304" pitchFamily="18" charset="0"/>
              </a:rPr>
              <a:t>, А.А. Верёвкин, ННЦ ХФТИ, 2010, 3-4 с.</a:t>
            </a:r>
          </a:p>
          <a:p>
            <a:pPr marL="342900" lvl="0" indent="-342900" algn="just">
              <a:lnSpc>
                <a:spcPct val="115000"/>
              </a:lnSpc>
              <a:spcBef>
                <a:spcPts val="100"/>
              </a:spcBef>
              <a:spcAft>
                <a:spcPts val="0"/>
              </a:spcAft>
              <a:buFont typeface="+mj-lt"/>
              <a:buAutoNum type="arabicPeriod"/>
            </a:pPr>
            <a:r>
              <a:rPr lang="ru-RU" sz="1800" b="0" dirty="0">
                <a:effectLst/>
                <a:latin typeface="+mn-lt"/>
                <a:ea typeface="Calibri" panose="020F0502020204030204" pitchFamily="34" charset="0"/>
                <a:cs typeface="Times New Roman" panose="02020603050405020304" pitchFamily="18" charset="0"/>
              </a:rPr>
              <a:t>[Электронный ресурс]: Нанотехнологии и их возможности. – </a:t>
            </a:r>
            <a:r>
              <a:rPr lang="en-US" sz="1800" b="0" dirty="0">
                <a:effectLst/>
                <a:latin typeface="+mn-lt"/>
                <a:ea typeface="Calibri" panose="020F0502020204030204" pitchFamily="34" charset="0"/>
                <a:cs typeface="Times New Roman" panose="02020603050405020304" pitchFamily="18" charset="0"/>
              </a:rPr>
              <a:t>URL</a:t>
            </a:r>
            <a:r>
              <a:rPr lang="ru-RU" sz="1800" b="0" dirty="0">
                <a:effectLst/>
                <a:latin typeface="+mn-lt"/>
                <a:ea typeface="Calibri" panose="020F0502020204030204" pitchFamily="34" charset="0"/>
                <a:cs typeface="Times New Roman" panose="02020603050405020304" pitchFamily="18" charset="0"/>
              </a:rPr>
              <a:t>: </a:t>
            </a:r>
            <a:r>
              <a:rPr lang="ru-RU" sz="1800" u="sng" dirty="0">
                <a:solidFill>
                  <a:srgbClr val="0000FF"/>
                </a:solidFill>
                <a:effectLst/>
                <a:latin typeface="+mn-lt"/>
                <a:ea typeface="Calibri" panose="020F0502020204030204" pitchFamily="34" charset="0"/>
                <a:cs typeface="Times New Roman" panose="02020603050405020304" pitchFamily="18" charset="0"/>
                <a:hlinkClick r:id="rId2"/>
              </a:rPr>
              <a:t>https://vk.cc/cmq2qH</a:t>
            </a:r>
            <a:r>
              <a:rPr lang="ru-RU" sz="1800" b="0" dirty="0">
                <a:effectLst/>
                <a:latin typeface="+mn-lt"/>
                <a:ea typeface="Calibri" panose="020F0502020204030204" pitchFamily="34" charset="0"/>
                <a:cs typeface="Times New Roman" panose="02020603050405020304" pitchFamily="18" charset="0"/>
              </a:rPr>
              <a:t> . (Дата обращения: 18.03.2023).</a:t>
            </a:r>
            <a:endParaRPr lang="ru-RU" sz="1800" dirty="0">
              <a:effectLst/>
              <a:latin typeface="+mn-lt"/>
              <a:ea typeface="Calibri" panose="020F0502020204030204" pitchFamily="34" charset="0"/>
              <a:cs typeface="Times New Roman" panose="02020603050405020304" pitchFamily="18" charset="0"/>
            </a:endParaRPr>
          </a:p>
          <a:p>
            <a:pPr marL="342900" lvl="0" indent="-342900" algn="just">
              <a:lnSpc>
                <a:spcPct val="115000"/>
              </a:lnSpc>
              <a:spcBef>
                <a:spcPts val="100"/>
              </a:spcBef>
              <a:spcAft>
                <a:spcPts val="0"/>
              </a:spcAft>
              <a:buFont typeface="+mj-lt"/>
              <a:buAutoNum type="arabicPeriod"/>
            </a:pPr>
            <a:r>
              <a:rPr lang="ru-RU" sz="1800" b="0" dirty="0">
                <a:effectLst/>
                <a:latin typeface="+mn-lt"/>
                <a:ea typeface="Calibri" panose="020F0502020204030204" pitchFamily="34" charset="0"/>
                <a:cs typeface="Times New Roman" panose="02020603050405020304" pitchFamily="18" charset="0"/>
              </a:rPr>
              <a:t>[Электронный ресурс]: Предел текучести </a:t>
            </a:r>
            <a:r>
              <a:rPr lang="en-US" sz="1800" b="0" dirty="0">
                <a:effectLst/>
                <a:latin typeface="+mn-lt"/>
                <a:ea typeface="Calibri" panose="020F0502020204030204" pitchFamily="34" charset="0"/>
                <a:cs typeface="Times New Roman" panose="02020603050405020304" pitchFamily="18" charset="0"/>
              </a:rPr>
              <a:t>Re</a:t>
            </a:r>
            <a:r>
              <a:rPr lang="ru-RU" sz="1800" b="0" dirty="0">
                <a:effectLst/>
                <a:latin typeface="+mn-lt"/>
                <a:ea typeface="Calibri" panose="020F0502020204030204" pitchFamily="34" charset="0"/>
                <a:cs typeface="Times New Roman" panose="02020603050405020304" pitchFamily="18" charset="0"/>
              </a:rPr>
              <a:t> и условный предел текучести </a:t>
            </a:r>
            <a:r>
              <a:rPr lang="en-US" sz="1800" b="0" dirty="0">
                <a:effectLst/>
                <a:latin typeface="+mn-lt"/>
                <a:ea typeface="Calibri" panose="020F0502020204030204" pitchFamily="34" charset="0"/>
                <a:cs typeface="Times New Roman" panose="02020603050405020304" pitchFamily="18" charset="0"/>
              </a:rPr>
              <a:t>Rp</a:t>
            </a:r>
            <a:r>
              <a:rPr lang="ru-RU" sz="1800" b="0" dirty="0">
                <a:effectLst/>
                <a:latin typeface="+mn-lt"/>
                <a:ea typeface="Calibri" panose="020F0502020204030204" pitchFamily="34" charset="0"/>
                <a:cs typeface="Times New Roman" panose="02020603050405020304" pitchFamily="18" charset="0"/>
              </a:rPr>
              <a:t> 0,2. – </a:t>
            </a:r>
            <a:r>
              <a:rPr lang="en-US" sz="1800" b="0" dirty="0">
                <a:effectLst/>
                <a:latin typeface="+mn-lt"/>
                <a:ea typeface="Calibri" panose="020F0502020204030204" pitchFamily="34" charset="0"/>
                <a:cs typeface="Times New Roman" panose="02020603050405020304" pitchFamily="18" charset="0"/>
              </a:rPr>
              <a:t>URL</a:t>
            </a:r>
            <a:r>
              <a:rPr lang="ru-RU" sz="1800" b="0" dirty="0">
                <a:effectLst/>
                <a:latin typeface="+mn-lt"/>
                <a:ea typeface="Calibri" panose="020F0502020204030204" pitchFamily="34" charset="0"/>
                <a:cs typeface="Times New Roman" panose="02020603050405020304" pitchFamily="18" charset="0"/>
              </a:rPr>
              <a:t>: </a:t>
            </a:r>
            <a:r>
              <a:rPr lang="ru-RU" sz="1800" u="sng" dirty="0">
                <a:solidFill>
                  <a:srgbClr val="0000FF"/>
                </a:solidFill>
                <a:effectLst/>
                <a:latin typeface="+mn-lt"/>
                <a:ea typeface="Calibri" panose="020F0502020204030204" pitchFamily="34" charset="0"/>
                <a:cs typeface="Times New Roman" panose="02020603050405020304" pitchFamily="18" charset="0"/>
                <a:hlinkClick r:id="rId3"/>
              </a:rPr>
              <a:t>https://vk.cc/cmq1ZF</a:t>
            </a:r>
            <a:r>
              <a:rPr lang="ru-RU" sz="1800" b="0" dirty="0">
                <a:effectLst/>
                <a:latin typeface="+mn-lt"/>
                <a:ea typeface="Calibri" panose="020F0502020204030204" pitchFamily="34" charset="0"/>
                <a:cs typeface="Times New Roman" panose="02020603050405020304" pitchFamily="18" charset="0"/>
              </a:rPr>
              <a:t> . (Дата обращения: 18.03.2023).</a:t>
            </a:r>
            <a:endParaRPr lang="ru-RU" sz="1800" dirty="0">
              <a:effectLst/>
              <a:latin typeface="+mn-lt"/>
              <a:ea typeface="Calibri" panose="020F0502020204030204" pitchFamily="34" charset="0"/>
              <a:cs typeface="Times New Roman" panose="02020603050405020304" pitchFamily="18" charset="0"/>
            </a:endParaRPr>
          </a:p>
          <a:p>
            <a:pPr marL="342900" lvl="0" indent="-342900" algn="just">
              <a:lnSpc>
                <a:spcPct val="115000"/>
              </a:lnSpc>
              <a:spcBef>
                <a:spcPts val="100"/>
              </a:spcBef>
              <a:spcAft>
                <a:spcPts val="0"/>
              </a:spcAft>
              <a:buFont typeface="+mj-lt"/>
              <a:buAutoNum type="arabicPeriod"/>
            </a:pPr>
            <a:r>
              <a:rPr lang="ru-RU" sz="1800" b="0" dirty="0">
                <a:effectLst/>
                <a:latin typeface="+mn-lt"/>
                <a:ea typeface="Calibri" panose="020F0502020204030204" pitchFamily="34" charset="0"/>
                <a:cs typeface="Times New Roman" panose="02020603050405020304" pitchFamily="18" charset="0"/>
              </a:rPr>
              <a:t>[Электронный ресурс]: Дислокация. – </a:t>
            </a:r>
            <a:r>
              <a:rPr lang="en-US" sz="1800" b="0" dirty="0">
                <a:effectLst/>
                <a:latin typeface="+mn-lt"/>
                <a:ea typeface="Calibri" panose="020F0502020204030204" pitchFamily="34" charset="0"/>
                <a:cs typeface="Times New Roman" panose="02020603050405020304" pitchFamily="18" charset="0"/>
              </a:rPr>
              <a:t>URL</a:t>
            </a:r>
            <a:r>
              <a:rPr lang="ru-RU" sz="1800" b="0" dirty="0">
                <a:effectLst/>
                <a:latin typeface="+mn-lt"/>
                <a:ea typeface="Calibri" panose="020F0502020204030204" pitchFamily="34" charset="0"/>
                <a:cs typeface="Times New Roman" panose="02020603050405020304" pitchFamily="18" charset="0"/>
              </a:rPr>
              <a:t>: </a:t>
            </a:r>
            <a:r>
              <a:rPr lang="ru-RU" sz="1800" u="sng" dirty="0">
                <a:solidFill>
                  <a:srgbClr val="0000FF"/>
                </a:solidFill>
                <a:effectLst/>
                <a:latin typeface="+mn-lt"/>
                <a:ea typeface="Calibri" panose="020F0502020204030204" pitchFamily="34" charset="0"/>
                <a:cs typeface="Times New Roman" panose="02020603050405020304" pitchFamily="18" charset="0"/>
                <a:hlinkClick r:id="rId4"/>
              </a:rPr>
              <a:t>https://vk.cc/cmq24A</a:t>
            </a:r>
            <a:r>
              <a:rPr lang="ru-RU" sz="1800" b="0" dirty="0">
                <a:effectLst/>
                <a:latin typeface="+mn-lt"/>
                <a:ea typeface="Calibri" panose="020F0502020204030204" pitchFamily="34" charset="0"/>
                <a:cs typeface="Times New Roman" panose="02020603050405020304" pitchFamily="18" charset="0"/>
              </a:rPr>
              <a:t> . (Дата обращения: 18.03.2023).</a:t>
            </a:r>
            <a:endParaRPr lang="ru-RU" sz="1800" dirty="0">
              <a:effectLst/>
              <a:latin typeface="+mn-lt"/>
              <a:ea typeface="Calibri" panose="020F0502020204030204" pitchFamily="34" charset="0"/>
              <a:cs typeface="Times New Roman" panose="02020603050405020304" pitchFamily="18" charset="0"/>
            </a:endParaRPr>
          </a:p>
          <a:p>
            <a:pPr marL="342900" lvl="0" indent="-342900" algn="just">
              <a:lnSpc>
                <a:spcPct val="115000"/>
              </a:lnSpc>
              <a:spcBef>
                <a:spcPts val="100"/>
              </a:spcBef>
              <a:spcAft>
                <a:spcPts val="0"/>
              </a:spcAft>
              <a:buFont typeface="+mj-lt"/>
              <a:buAutoNum type="arabicPeriod"/>
            </a:pPr>
            <a:r>
              <a:rPr lang="ru-RU" sz="1800" b="0" dirty="0">
                <a:effectLst/>
                <a:latin typeface="+mn-lt"/>
                <a:ea typeface="Calibri" panose="020F0502020204030204" pitchFamily="34" charset="0"/>
                <a:cs typeface="Times New Roman" panose="02020603050405020304" pitchFamily="18" charset="0"/>
              </a:rPr>
              <a:t>[Электронный ресурс]: Учебное пособие. Физико-химические основы нанотехнологий. Ю.В. Поленов, М.В. Лукин, Е.В. Егорова, 2013,  42-45 с. – </a:t>
            </a:r>
            <a:r>
              <a:rPr lang="en-US" sz="1800" b="0" dirty="0">
                <a:effectLst/>
                <a:latin typeface="+mn-lt"/>
                <a:ea typeface="Calibri" panose="020F0502020204030204" pitchFamily="34" charset="0"/>
                <a:cs typeface="Times New Roman" panose="02020603050405020304" pitchFamily="18" charset="0"/>
              </a:rPr>
              <a:t>URL</a:t>
            </a:r>
            <a:r>
              <a:rPr lang="ru-RU" sz="1800" b="0" dirty="0">
                <a:effectLst/>
                <a:latin typeface="+mn-lt"/>
                <a:ea typeface="Calibri" panose="020F0502020204030204" pitchFamily="34" charset="0"/>
                <a:cs typeface="Times New Roman" panose="02020603050405020304" pitchFamily="18" charset="0"/>
              </a:rPr>
              <a:t>: </a:t>
            </a:r>
            <a:r>
              <a:rPr lang="ru-RU" sz="1800" u="sng" dirty="0">
                <a:solidFill>
                  <a:srgbClr val="0000FF"/>
                </a:solidFill>
                <a:effectLst/>
                <a:latin typeface="+mn-lt"/>
                <a:ea typeface="Calibri" panose="020F0502020204030204" pitchFamily="34" charset="0"/>
                <a:cs typeface="Times New Roman" panose="02020603050405020304" pitchFamily="18" charset="0"/>
                <a:hlinkClick r:id="rId5"/>
              </a:rPr>
              <a:t>https://vk.cc/cmq1DM</a:t>
            </a:r>
            <a:r>
              <a:rPr lang="ru-RU" sz="1800" b="0" dirty="0">
                <a:effectLst/>
                <a:latin typeface="+mn-lt"/>
                <a:ea typeface="Calibri" panose="020F0502020204030204" pitchFamily="34" charset="0"/>
                <a:cs typeface="Times New Roman" panose="02020603050405020304" pitchFamily="18" charset="0"/>
              </a:rPr>
              <a:t> . (Дата обращения: 18.03.2023).</a:t>
            </a:r>
            <a:endParaRPr lang="ru-RU" sz="1800" dirty="0">
              <a:effectLst/>
              <a:latin typeface="+mn-lt"/>
              <a:ea typeface="Calibri" panose="020F0502020204030204" pitchFamily="34" charset="0"/>
              <a:cs typeface="Times New Roman" panose="02020603050405020304" pitchFamily="18" charset="0"/>
            </a:endParaRPr>
          </a:p>
          <a:p>
            <a:pPr marL="342900" lvl="0" indent="-342900" algn="just">
              <a:lnSpc>
                <a:spcPct val="115000"/>
              </a:lnSpc>
              <a:spcBef>
                <a:spcPts val="100"/>
              </a:spcBef>
              <a:spcAft>
                <a:spcPts val="0"/>
              </a:spcAft>
              <a:buFont typeface="+mj-lt"/>
              <a:buAutoNum type="arabicPeriod"/>
            </a:pPr>
            <a:r>
              <a:rPr lang="ru-RU" sz="1800" b="0" dirty="0">
                <a:effectLst/>
                <a:latin typeface="+mn-lt"/>
                <a:ea typeface="Calibri" panose="020F0502020204030204" pitchFamily="34" charset="0"/>
                <a:cs typeface="Times New Roman" panose="02020603050405020304" pitchFamily="18" charset="0"/>
              </a:rPr>
              <a:t>[Электронный ресурс]: Оптические свойства наноматериалов. – </a:t>
            </a:r>
            <a:r>
              <a:rPr lang="en-US" sz="1800" b="0" dirty="0">
                <a:effectLst/>
                <a:latin typeface="+mn-lt"/>
                <a:ea typeface="Calibri" panose="020F0502020204030204" pitchFamily="34" charset="0"/>
                <a:cs typeface="Times New Roman" panose="02020603050405020304" pitchFamily="18" charset="0"/>
              </a:rPr>
              <a:t>URL</a:t>
            </a:r>
            <a:r>
              <a:rPr lang="ru-RU" sz="1800" b="0" dirty="0">
                <a:effectLst/>
                <a:latin typeface="+mn-lt"/>
                <a:ea typeface="Calibri" panose="020F0502020204030204" pitchFamily="34" charset="0"/>
                <a:cs typeface="Times New Roman" panose="02020603050405020304" pitchFamily="18" charset="0"/>
              </a:rPr>
              <a:t>: </a:t>
            </a:r>
            <a:r>
              <a:rPr lang="ru-RU" sz="1800" u="sng" dirty="0">
                <a:solidFill>
                  <a:srgbClr val="0000FF"/>
                </a:solidFill>
                <a:effectLst/>
                <a:latin typeface="+mn-lt"/>
                <a:ea typeface="Calibri" panose="020F0502020204030204" pitchFamily="34" charset="0"/>
                <a:cs typeface="Times New Roman" panose="02020603050405020304" pitchFamily="18" charset="0"/>
                <a:hlinkClick r:id="rId6"/>
              </a:rPr>
              <a:t>https://vk.cc/cmq2jg</a:t>
            </a:r>
            <a:r>
              <a:rPr lang="ru-RU" sz="1800" b="0" dirty="0">
                <a:effectLst/>
                <a:latin typeface="+mn-lt"/>
                <a:ea typeface="Calibri" panose="020F0502020204030204" pitchFamily="34" charset="0"/>
                <a:cs typeface="Times New Roman" panose="02020603050405020304" pitchFamily="18" charset="0"/>
              </a:rPr>
              <a:t> . (Дата обращения: 17.03.2023).</a:t>
            </a:r>
            <a:endParaRPr lang="ru-RU" sz="1800" dirty="0">
              <a:effectLst/>
              <a:latin typeface="+mn-lt"/>
              <a:ea typeface="Calibri" panose="020F0502020204030204" pitchFamily="34" charset="0"/>
              <a:cs typeface="Times New Roman" panose="02020603050405020304" pitchFamily="18" charset="0"/>
            </a:endParaRPr>
          </a:p>
          <a:p>
            <a:pPr marL="342900" lvl="0" indent="-342900" algn="just">
              <a:lnSpc>
                <a:spcPct val="115000"/>
              </a:lnSpc>
              <a:spcBef>
                <a:spcPts val="100"/>
              </a:spcBef>
              <a:spcAft>
                <a:spcPts val="0"/>
              </a:spcAft>
              <a:buFont typeface="+mj-lt"/>
              <a:buAutoNum type="arabicPeriod"/>
            </a:pPr>
            <a:r>
              <a:rPr lang="ru-RU" sz="1800" b="0" dirty="0">
                <a:effectLst/>
                <a:latin typeface="+mn-lt"/>
                <a:ea typeface="Calibri" panose="020F0502020204030204" pitchFamily="34" charset="0"/>
                <a:cs typeface="Times New Roman" panose="02020603050405020304" pitchFamily="18" charset="0"/>
              </a:rPr>
              <a:t>[Электронный ресурс]: Электрические свойства наноматериалов. </a:t>
            </a:r>
            <a:r>
              <a:rPr lang="ru-RU" sz="1800" b="0" dirty="0" err="1">
                <a:effectLst/>
                <a:latin typeface="+mn-lt"/>
                <a:ea typeface="Calibri" panose="020F0502020204030204" pitchFamily="34" charset="0"/>
                <a:cs typeface="Times New Roman" panose="02020603050405020304" pitchFamily="18" charset="0"/>
              </a:rPr>
              <a:t>Н.В.Тарасова</a:t>
            </a:r>
            <a:r>
              <a:rPr lang="ru-RU" sz="1800" b="0" dirty="0">
                <a:effectLst/>
                <a:latin typeface="+mn-lt"/>
                <a:ea typeface="Calibri" panose="020F0502020204030204" pitchFamily="34" charset="0"/>
                <a:cs typeface="Times New Roman" panose="02020603050405020304" pitchFamily="18" charset="0"/>
              </a:rPr>
              <a:t>. – </a:t>
            </a:r>
            <a:r>
              <a:rPr lang="en-US" sz="1800" b="0" dirty="0">
                <a:effectLst/>
                <a:latin typeface="+mn-lt"/>
                <a:ea typeface="Calibri" panose="020F0502020204030204" pitchFamily="34" charset="0"/>
                <a:cs typeface="Times New Roman" panose="02020603050405020304" pitchFamily="18" charset="0"/>
              </a:rPr>
              <a:t>URL</a:t>
            </a:r>
            <a:r>
              <a:rPr lang="ru-RU" sz="1800" b="0" dirty="0">
                <a:effectLst/>
                <a:latin typeface="+mn-lt"/>
                <a:ea typeface="Calibri" panose="020F0502020204030204" pitchFamily="34" charset="0"/>
                <a:cs typeface="Times New Roman" panose="02020603050405020304" pitchFamily="18" charset="0"/>
              </a:rPr>
              <a:t>: </a:t>
            </a:r>
            <a:r>
              <a:rPr lang="ru-RU" sz="1800" u="sng" dirty="0">
                <a:solidFill>
                  <a:srgbClr val="0000FF"/>
                </a:solidFill>
                <a:effectLst/>
                <a:latin typeface="+mn-lt"/>
                <a:ea typeface="Calibri" panose="020F0502020204030204" pitchFamily="34" charset="0"/>
                <a:cs typeface="Times New Roman" panose="02020603050405020304" pitchFamily="18" charset="0"/>
                <a:hlinkClick r:id="rId7"/>
              </a:rPr>
              <a:t>https://vk.cc/cmq2ey</a:t>
            </a:r>
            <a:r>
              <a:rPr lang="ru-RU" sz="1800" b="0" dirty="0">
                <a:effectLst/>
                <a:latin typeface="+mn-lt"/>
                <a:ea typeface="Calibri" panose="020F0502020204030204" pitchFamily="34" charset="0"/>
                <a:cs typeface="Times New Roman" panose="02020603050405020304" pitchFamily="18" charset="0"/>
              </a:rPr>
              <a:t> . (Дата обращения: 18.03.2023).</a:t>
            </a:r>
            <a:endParaRPr lang="ru-RU" sz="1800" dirty="0">
              <a:effectLst/>
              <a:latin typeface="+mn-lt"/>
              <a:ea typeface="Calibri" panose="020F0502020204030204" pitchFamily="34" charset="0"/>
              <a:cs typeface="Times New Roman" panose="02020603050405020304" pitchFamily="18" charset="0"/>
            </a:endParaRPr>
          </a:p>
          <a:p>
            <a:pPr marL="342900" lvl="0" indent="-342900" algn="just">
              <a:lnSpc>
                <a:spcPct val="115000"/>
              </a:lnSpc>
              <a:spcBef>
                <a:spcPts val="100"/>
              </a:spcBef>
              <a:spcAft>
                <a:spcPts val="0"/>
              </a:spcAft>
              <a:buFont typeface="+mj-lt"/>
              <a:buAutoNum type="arabicPeriod"/>
            </a:pPr>
            <a:r>
              <a:rPr lang="ru-RU" sz="1800" b="0" dirty="0">
                <a:effectLst/>
                <a:latin typeface="+mn-lt"/>
                <a:ea typeface="Calibri" panose="020F0502020204030204" pitchFamily="34" charset="0"/>
                <a:cs typeface="Times New Roman" panose="02020603050405020304" pitchFamily="18" charset="0"/>
              </a:rPr>
              <a:t>[Электронный ресурс]: Химические свойства наноматериалов. – </a:t>
            </a:r>
            <a:r>
              <a:rPr lang="en-US" sz="1800" b="0" dirty="0">
                <a:effectLst/>
                <a:latin typeface="+mn-lt"/>
                <a:ea typeface="Calibri" panose="020F0502020204030204" pitchFamily="34" charset="0"/>
                <a:cs typeface="Times New Roman" panose="02020603050405020304" pitchFamily="18" charset="0"/>
              </a:rPr>
              <a:t>URL</a:t>
            </a:r>
            <a:r>
              <a:rPr lang="ru-RU" sz="1800" b="0" dirty="0">
                <a:effectLst/>
                <a:latin typeface="+mn-lt"/>
                <a:ea typeface="Calibri" panose="020F0502020204030204" pitchFamily="34" charset="0"/>
                <a:cs typeface="Times New Roman" panose="02020603050405020304" pitchFamily="18" charset="0"/>
              </a:rPr>
              <a:t>: </a:t>
            </a:r>
            <a:r>
              <a:rPr lang="ru-RU" sz="1800" u="sng" dirty="0">
                <a:solidFill>
                  <a:srgbClr val="0000FF"/>
                </a:solidFill>
                <a:effectLst/>
                <a:latin typeface="+mn-lt"/>
                <a:ea typeface="Calibri" panose="020F0502020204030204" pitchFamily="34" charset="0"/>
                <a:cs typeface="Times New Roman" panose="02020603050405020304" pitchFamily="18" charset="0"/>
                <a:hlinkClick r:id="rId8"/>
              </a:rPr>
              <a:t>https://vk.cc/cmq2mh</a:t>
            </a:r>
            <a:r>
              <a:rPr lang="ru-RU" sz="1800" b="0" dirty="0">
                <a:effectLst/>
                <a:latin typeface="+mn-lt"/>
                <a:ea typeface="Calibri" panose="020F0502020204030204" pitchFamily="34" charset="0"/>
                <a:cs typeface="Times New Roman" panose="02020603050405020304" pitchFamily="18" charset="0"/>
              </a:rPr>
              <a:t> . (Дата обращения: 17.03.2023)</a:t>
            </a:r>
            <a:endParaRPr lang="ru-RU" dirty="0">
              <a:latin typeface="+mn-lt"/>
            </a:endParaRPr>
          </a:p>
          <a:p>
            <a:pPr marL="0" indent="0">
              <a:buNone/>
            </a:pPr>
            <a:endParaRPr lang="ru-RU" dirty="0">
              <a:latin typeface="+mn-lt"/>
            </a:endParaRPr>
          </a:p>
          <a:p>
            <a:endParaRPr lang="ru-RU" dirty="0">
              <a:latin typeface="+mn-lt"/>
            </a:endParaRPr>
          </a:p>
        </p:txBody>
      </p:sp>
      <p:sp>
        <p:nvSpPr>
          <p:cNvPr id="4" name="Нижний колонтитул 3"/>
          <p:cNvSpPr>
            <a:spLocks noGrp="1"/>
          </p:cNvSpPr>
          <p:nvPr>
            <p:ph type="ftr" sz="quarter" idx="11"/>
          </p:nvPr>
        </p:nvSpPr>
        <p:spPr/>
        <p:txBody>
          <a:bodyPr/>
          <a:lstStyle/>
          <a:p>
            <a:r>
              <a:rPr lang="ru-RU" dirty="0"/>
              <a:t>Выполнили: Ланин В.Р, </a:t>
            </a:r>
            <a:r>
              <a:rPr lang="ru-RU" dirty="0" err="1"/>
              <a:t>Щегда</a:t>
            </a:r>
            <a:r>
              <a:rPr lang="ru-RU" dirty="0"/>
              <a:t> С.И.  группа: ТТ-21</a:t>
            </a:r>
          </a:p>
        </p:txBody>
      </p:sp>
      <p:sp>
        <p:nvSpPr>
          <p:cNvPr id="5" name="Номер слайда 4"/>
          <p:cNvSpPr>
            <a:spLocks noGrp="1"/>
          </p:cNvSpPr>
          <p:nvPr>
            <p:ph type="sldNum" sz="quarter" idx="12"/>
          </p:nvPr>
        </p:nvSpPr>
        <p:spPr/>
        <p:txBody>
          <a:bodyPr/>
          <a:lstStyle/>
          <a:p>
            <a:fld id="{311D9A40-0DA0-4CFA-8685-C506D2D01BF5}" type="slidenum">
              <a:rPr lang="ru-RU" smtClean="0"/>
              <a:t>8</a:t>
            </a:fld>
            <a:endParaRPr lang="ru-RU"/>
          </a:p>
        </p:txBody>
      </p:sp>
      <p:sp>
        <p:nvSpPr>
          <p:cNvPr id="6" name="Прямоугольник 5">
            <a:extLst>
              <a:ext uri="{FF2B5EF4-FFF2-40B4-BE49-F238E27FC236}">
                <a16:creationId xmlns:a16="http://schemas.microsoft.com/office/drawing/2014/main" id="{51E69583-403F-497E-AB2A-6F37CC15ABB0}"/>
              </a:ext>
            </a:extLst>
          </p:cNvPr>
          <p:cNvSpPr/>
          <p:nvPr/>
        </p:nvSpPr>
        <p:spPr>
          <a:xfrm>
            <a:off x="10036175" y="1"/>
            <a:ext cx="819150" cy="1215108"/>
          </a:xfrm>
          <a:prstGeom prst="rect">
            <a:avLst/>
          </a:prstGeom>
          <a:solidFill>
            <a:srgbClr val="00B0F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dirty="0"/>
          </a:p>
        </p:txBody>
      </p:sp>
      <p:pic>
        <p:nvPicPr>
          <p:cNvPr id="7" name="Рисунок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028362" y="149090"/>
            <a:ext cx="777104" cy="961666"/>
          </a:xfrm>
          <a:prstGeom prst="rect">
            <a:avLst/>
          </a:prstGeom>
        </p:spPr>
      </p:pic>
      <p:sp>
        <p:nvSpPr>
          <p:cNvPr id="8" name="Прямоугольник 7">
            <a:extLst>
              <a:ext uri="{FF2B5EF4-FFF2-40B4-BE49-F238E27FC236}">
                <a16:creationId xmlns:a16="http://schemas.microsoft.com/office/drawing/2014/main" id="{5C16E496-822D-49C8-B5E2-ACC44B043F2A}"/>
              </a:ext>
            </a:extLst>
          </p:cNvPr>
          <p:cNvSpPr/>
          <p:nvPr/>
        </p:nvSpPr>
        <p:spPr>
          <a:xfrm>
            <a:off x="11012488" y="1"/>
            <a:ext cx="1179512" cy="1215108"/>
          </a:xfrm>
          <a:prstGeom prst="rect">
            <a:avLst/>
          </a:prstGeom>
          <a:solidFill>
            <a:srgbClr val="00B0F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9" name="Прямоугольник 8">
            <a:extLst>
              <a:ext uri="{FF2B5EF4-FFF2-40B4-BE49-F238E27FC236}">
                <a16:creationId xmlns:a16="http://schemas.microsoft.com/office/drawing/2014/main" id="{5C16E496-822D-49C8-B5E2-ACC44B043F2A}"/>
              </a:ext>
            </a:extLst>
          </p:cNvPr>
          <p:cNvSpPr/>
          <p:nvPr/>
        </p:nvSpPr>
        <p:spPr>
          <a:xfrm>
            <a:off x="11012488" y="2127523"/>
            <a:ext cx="1179512" cy="2595563"/>
          </a:xfrm>
          <a:prstGeom prst="rect">
            <a:avLst/>
          </a:prstGeom>
          <a:solidFill>
            <a:srgbClr val="00B0F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0" name="Прямоугольник 9">
            <a:extLst>
              <a:ext uri="{FF2B5EF4-FFF2-40B4-BE49-F238E27FC236}">
                <a16:creationId xmlns:a16="http://schemas.microsoft.com/office/drawing/2014/main" id="{127F4C41-A183-4F6A-9348-4DA00599379B}"/>
              </a:ext>
            </a:extLst>
          </p:cNvPr>
          <p:cNvSpPr/>
          <p:nvPr/>
        </p:nvSpPr>
        <p:spPr>
          <a:xfrm>
            <a:off x="10036175" y="4070709"/>
            <a:ext cx="2185988" cy="2595563"/>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1" name="Прямоугольник 10">
            <a:extLst>
              <a:ext uri="{FF2B5EF4-FFF2-40B4-BE49-F238E27FC236}">
                <a16:creationId xmlns:a16="http://schemas.microsoft.com/office/drawing/2014/main" id="{115E065F-B383-4EE2-8E40-503AE416AC55}"/>
              </a:ext>
            </a:extLst>
          </p:cNvPr>
          <p:cNvSpPr/>
          <p:nvPr/>
        </p:nvSpPr>
        <p:spPr>
          <a:xfrm>
            <a:off x="11805466" y="3904455"/>
            <a:ext cx="100012" cy="2595563"/>
          </a:xfrm>
          <a:prstGeom prst="rect">
            <a:avLst/>
          </a:prstGeom>
          <a:solidFill>
            <a:srgbClr val="6600CC">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3" name="Прямоугольник 12">
            <a:extLst>
              <a:ext uri="{FF2B5EF4-FFF2-40B4-BE49-F238E27FC236}">
                <a16:creationId xmlns:a16="http://schemas.microsoft.com/office/drawing/2014/main" id="{127F4C41-A183-4F6A-9348-4DA00599379B}"/>
              </a:ext>
            </a:extLst>
          </p:cNvPr>
          <p:cNvSpPr/>
          <p:nvPr/>
        </p:nvSpPr>
        <p:spPr>
          <a:xfrm>
            <a:off x="1177578" y="4419844"/>
            <a:ext cx="2185988" cy="2595563"/>
          </a:xfrm>
          <a:prstGeom prst="rect">
            <a:avLst/>
          </a:prstGeom>
          <a:solidFill>
            <a:srgbClr val="00B0F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
        <p:nvSpPr>
          <p:cNvPr id="14" name="Прямоугольник 13">
            <a:extLst>
              <a:ext uri="{FF2B5EF4-FFF2-40B4-BE49-F238E27FC236}">
                <a16:creationId xmlns:a16="http://schemas.microsoft.com/office/drawing/2014/main" id="{51E69583-403F-497E-AB2A-6F37CC15ABB0}"/>
              </a:ext>
            </a:extLst>
          </p:cNvPr>
          <p:cNvSpPr/>
          <p:nvPr/>
        </p:nvSpPr>
        <p:spPr>
          <a:xfrm>
            <a:off x="768003" y="5642892"/>
            <a:ext cx="819150" cy="1215108"/>
          </a:xfrm>
          <a:prstGeom prst="rect">
            <a:avLst/>
          </a:prstGeom>
          <a:solidFill>
            <a:srgbClr val="00B0F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spTree>
    <p:extLst>
      <p:ext uri="{BB962C8B-B14F-4D97-AF65-F5344CB8AC3E}">
        <p14:creationId xmlns:p14="http://schemas.microsoft.com/office/powerpoint/2010/main" val="9074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1"/>
          <p:cNvSpPr/>
          <p:nvPr/>
        </p:nvSpPr>
        <p:spPr>
          <a:xfrm>
            <a:off x="11012488" y="4877823"/>
            <a:ext cx="1179512" cy="3190584"/>
          </a:xfrm>
          <a:prstGeom prst="rect">
            <a:avLst/>
          </a:prstGeom>
          <a:solidFill>
            <a:srgbClr val="6600CC">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7" name="Google Shape;687;p31"/>
          <p:cNvSpPr/>
          <p:nvPr/>
        </p:nvSpPr>
        <p:spPr>
          <a:xfrm>
            <a:off x="0" y="4877823"/>
            <a:ext cx="3194538" cy="3190584"/>
          </a:xfrm>
          <a:prstGeom prst="rect">
            <a:avLst/>
          </a:prstGeom>
          <a:solidFill>
            <a:srgbClr val="6600CC">
              <a:alpha val="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8" name="Google Shape;688;p31"/>
          <p:cNvSpPr/>
          <p:nvPr/>
        </p:nvSpPr>
        <p:spPr>
          <a:xfrm>
            <a:off x="11185525" y="5202792"/>
            <a:ext cx="1006475" cy="2048353"/>
          </a:xfrm>
          <a:prstGeom prst="rect">
            <a:avLst/>
          </a:prstGeom>
          <a:solidFill>
            <a:schemeClr val="lt1">
              <a:alpha val="17647"/>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9" name="Google Shape;689;p31"/>
          <p:cNvSpPr/>
          <p:nvPr/>
        </p:nvSpPr>
        <p:spPr>
          <a:xfrm>
            <a:off x="358356" y="5365352"/>
            <a:ext cx="100012" cy="2855119"/>
          </a:xfrm>
          <a:prstGeom prst="rect">
            <a:avLst/>
          </a:prstGeom>
          <a:solidFill>
            <a:srgbClr val="6600CC">
              <a:alpha val="3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0" name="Google Shape;690;p31"/>
          <p:cNvSpPr/>
          <p:nvPr/>
        </p:nvSpPr>
        <p:spPr>
          <a:xfrm>
            <a:off x="11428786" y="5365353"/>
            <a:ext cx="100013" cy="2855119"/>
          </a:xfrm>
          <a:prstGeom prst="rect">
            <a:avLst/>
          </a:prstGeom>
          <a:solidFill>
            <a:srgbClr val="6600CC">
              <a:alpha val="3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1" name="Google Shape;691;p31"/>
          <p:cNvSpPr/>
          <p:nvPr/>
        </p:nvSpPr>
        <p:spPr>
          <a:xfrm>
            <a:off x="8801100" y="4877823"/>
            <a:ext cx="2054225" cy="3190584"/>
          </a:xfrm>
          <a:prstGeom prst="rect">
            <a:avLst/>
          </a:prstGeom>
          <a:solidFill>
            <a:srgbClr val="6600CC">
              <a:alpha val="1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2" name="Google Shape;692;p31"/>
          <p:cNvSpPr/>
          <p:nvPr/>
        </p:nvSpPr>
        <p:spPr>
          <a:xfrm>
            <a:off x="8244358" y="5202792"/>
            <a:ext cx="2469038" cy="2048353"/>
          </a:xfrm>
          <a:prstGeom prst="rect">
            <a:avLst/>
          </a:prstGeom>
          <a:solidFill>
            <a:schemeClr val="lt1">
              <a:alpha val="17647"/>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3" name="Google Shape;693;p31"/>
          <p:cNvSpPr/>
          <p:nvPr/>
        </p:nvSpPr>
        <p:spPr>
          <a:xfrm>
            <a:off x="0" y="5202792"/>
            <a:ext cx="993776" cy="2048353"/>
          </a:xfrm>
          <a:prstGeom prst="rect">
            <a:avLst/>
          </a:prstGeom>
          <a:solidFill>
            <a:schemeClr val="lt1">
              <a:alpha val="17647"/>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4" name="Google Shape;694;p31"/>
          <p:cNvSpPr/>
          <p:nvPr/>
        </p:nvSpPr>
        <p:spPr>
          <a:xfrm>
            <a:off x="3183081" y="2409939"/>
            <a:ext cx="5825837" cy="2363684"/>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lt1"/>
              </a:buClr>
              <a:buSzPts val="1600"/>
              <a:buFont typeface="Arial"/>
              <a:buNone/>
            </a:pPr>
            <a:endParaRPr lang="ru-RU" sz="2800" dirty="0">
              <a:solidFill>
                <a:schemeClr val="lt1"/>
              </a:solidFill>
              <a:latin typeface="Arial" panose="020B0604020202020204" pitchFamily="34" charset="0"/>
              <a:ea typeface="Calibri"/>
              <a:cs typeface="Arial" panose="020B0604020202020204" pitchFamily="34" charset="0"/>
              <a:sym typeface="Calibri"/>
            </a:endParaRPr>
          </a:p>
          <a:p>
            <a:pPr lvl="0" algn="ctr">
              <a:lnSpc>
                <a:spcPct val="90000"/>
              </a:lnSpc>
              <a:buClr>
                <a:schemeClr val="lt1"/>
              </a:buClr>
              <a:buSzPts val="1600"/>
            </a:pPr>
            <a:r>
              <a:rPr lang="ru-RU" sz="5400" b="1" dirty="0">
                <a:solidFill>
                  <a:schemeClr val="lt1"/>
                </a:solidFill>
                <a:latin typeface="Times New Roman" panose="02020603050405020304" pitchFamily="18" charset="0"/>
                <a:ea typeface="Calibri"/>
                <a:cs typeface="Times New Roman" panose="02020603050405020304" pitchFamily="18" charset="0"/>
                <a:sym typeface="Calibri"/>
              </a:rPr>
              <a:t>Спасибо за внимание</a:t>
            </a:r>
          </a:p>
          <a:p>
            <a:pPr marL="0" marR="0" lvl="0" indent="0" algn="l" rtl="0">
              <a:lnSpc>
                <a:spcPct val="90000"/>
              </a:lnSpc>
              <a:spcBef>
                <a:spcPts val="0"/>
              </a:spcBef>
              <a:spcAft>
                <a:spcPts val="0"/>
              </a:spcAft>
              <a:buClr>
                <a:schemeClr val="lt1"/>
              </a:buClr>
              <a:buSzPts val="1600"/>
              <a:buFont typeface="Arial"/>
              <a:buNone/>
            </a:pPr>
            <a:endParaRPr lang="ru-RU" sz="2800" dirty="0">
              <a:solidFill>
                <a:schemeClr val="lt1"/>
              </a:solidFill>
              <a:latin typeface="Arial" panose="020B0604020202020204" pitchFamily="34" charset="0"/>
              <a:ea typeface="Calibri"/>
              <a:cs typeface="Arial" panose="020B0604020202020204" pitchFamily="34" charset="0"/>
              <a:sym typeface="Calibri"/>
            </a:endParaRPr>
          </a:p>
        </p:txBody>
      </p:sp>
      <p:sp>
        <p:nvSpPr>
          <p:cNvPr id="695" name="Google Shape;695;p31"/>
          <p:cNvSpPr/>
          <p:nvPr/>
        </p:nvSpPr>
        <p:spPr>
          <a:xfrm>
            <a:off x="7975213" y="4220512"/>
            <a:ext cx="1337447" cy="1336619"/>
          </a:xfrm>
          <a:prstGeom prst="rect">
            <a:avLst/>
          </a:prstGeom>
          <a:solidFill>
            <a:srgbClr val="00B0F0">
              <a:alpha val="3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6" name="Google Shape;696;p31"/>
          <p:cNvSpPr/>
          <p:nvPr/>
        </p:nvSpPr>
        <p:spPr>
          <a:xfrm>
            <a:off x="9312660" y="3196426"/>
            <a:ext cx="704144" cy="703708"/>
          </a:xfrm>
          <a:prstGeom prst="rect">
            <a:avLst/>
          </a:prstGeom>
          <a:solidFill>
            <a:srgbClr val="2E75B5">
              <a:alpha val="3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 name="Рисунок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888" y="646373"/>
            <a:ext cx="2845448" cy="1333804"/>
          </a:xfrm>
          <a:prstGeom prst="rect">
            <a:avLst/>
          </a:prstGeom>
        </p:spPr>
      </p:pic>
    </p:spTree>
    <p:extLst>
      <p:ext uri="{BB962C8B-B14F-4D97-AF65-F5344CB8AC3E}">
        <p14:creationId xmlns:p14="http://schemas.microsoft.com/office/powerpoint/2010/main" val="2536181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2385</TotalTime>
  <Words>710</Words>
  <Application>Microsoft Office PowerPoint</Application>
  <PresentationFormat>Широкоэкранный</PresentationFormat>
  <Paragraphs>70</Paragraphs>
  <Slides>9</Slides>
  <Notes>4</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9</vt:i4>
      </vt:variant>
    </vt:vector>
  </HeadingPairs>
  <TitlesOfParts>
    <vt:vector size="16" baseType="lpstr">
      <vt:lpstr>Arial</vt:lpstr>
      <vt:lpstr>Calibri</vt:lpstr>
      <vt:lpstr>Cambria Math</vt:lpstr>
      <vt:lpstr>Century Gothic</vt:lpstr>
      <vt:lpstr>Times New Roman</vt:lpstr>
      <vt:lpstr>Wingdings 3</vt:lpstr>
      <vt:lpstr>Ион</vt:lpstr>
      <vt:lpstr>Презентация PowerPoint</vt:lpstr>
      <vt:lpstr>Презентация PowerPoint</vt:lpstr>
      <vt:lpstr>Механические свойства наноматериалов </vt:lpstr>
      <vt:lpstr>Оптические свойства наноматериалов</vt:lpstr>
      <vt:lpstr>Электрические свойства наноматериалов</vt:lpstr>
      <vt:lpstr>Химические свойства наноматериалов</vt:lpstr>
      <vt:lpstr>Заключение</vt:lpstr>
      <vt:lpstr>Литература</vt:lpstr>
      <vt:lpstr>Презентация PowerPoint</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RePack by Diakov</dc:creator>
  <cp:lastModifiedBy>Светлана Щегда</cp:lastModifiedBy>
  <cp:revision>168</cp:revision>
  <dcterms:created xsi:type="dcterms:W3CDTF">2019-02-20T18:18:01Z</dcterms:created>
  <dcterms:modified xsi:type="dcterms:W3CDTF">2023-03-27T17:56:32Z</dcterms:modified>
</cp:coreProperties>
</file>