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5" r:id="rId6"/>
    <p:sldId id="308" r:id="rId7"/>
    <p:sldId id="258" r:id="rId8"/>
    <p:sldId id="264" r:id="rId9"/>
    <p:sldId id="310" r:id="rId10"/>
    <p:sldId id="283" r:id="rId11"/>
    <p:sldId id="265" r:id="rId12"/>
    <p:sldId id="284" r:id="rId13"/>
    <p:sldId id="285" r:id="rId14"/>
    <p:sldId id="286" r:id="rId15"/>
    <p:sldId id="293" r:id="rId16"/>
    <p:sldId id="26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obo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178"/>
      </p:cViewPr>
      <p:guideLst>
        <p:guide orient="horz" pos="2160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35112-3992-4E2A-984F-CA14ADAEF4CF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F9C3-6891-4914-A9FD-D7D35C8179D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AF9C3-6891-4914-A9FD-D7D35C8179D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421F-04E6-4F69-A270-8020933CB0FE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09D0-62D7-4C48-A7BA-849184470C5E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9D23-A901-4F34-8E12-F906D6AB9E5A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BE44-BCFA-4ACF-B590-09261C0C6478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235B-0A0D-48E1-81F6-93EBF7540F05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B51E-4211-4600-9E21-19884E565B43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3C4D-61A2-43B5-9E47-7E17545BEB8E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79-5924-4AB2-8351-86E59EA6DC4B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DBC7-48B1-4F9D-B160-052DD8A5E4D8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ECD8-29EC-4143-84D2-F09B6BC27B03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F4FC-8B3E-4009-B5C6-A63C051E6446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E284-B4DA-44AE-84A1-96A57569068C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Lanin</a:t>
            </a:r>
            <a:r>
              <a:rPr lang="ru-RU" sz="2800" dirty="0"/>
              <a:t> «</a:t>
            </a:r>
            <a:r>
              <a:rPr lang="en-US" sz="2800" dirty="0"/>
              <a:t>VR</a:t>
            </a:r>
            <a:r>
              <a:rPr lang="ru-RU" sz="2800" dirty="0"/>
              <a:t>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52536" y="3789040"/>
            <a:ext cx="9110816" cy="273630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Подготовили: ст. группы </a:t>
            </a:r>
            <a:r>
              <a:rPr lang="en-US" dirty="0"/>
              <a:t>TTM-21</a:t>
            </a:r>
            <a:endParaRPr lang="ru-RU" dirty="0"/>
          </a:p>
          <a:p>
            <a:pPr algn="r"/>
            <a:r>
              <a:rPr lang="ru-RU" dirty="0"/>
              <a:t>Ланин В. Р.</a:t>
            </a:r>
            <a:endParaRPr lang="ru-RU" dirty="0"/>
          </a:p>
          <a:p>
            <a:pPr algn="r"/>
            <a:r>
              <a:rPr lang="ru-RU" dirty="0" err="1"/>
              <a:t>Гарагуля</a:t>
            </a:r>
            <a:r>
              <a:rPr lang="ru-RU" dirty="0"/>
              <a:t> Д. А.</a:t>
            </a:r>
            <a:endParaRPr lang="ru-RU" dirty="0"/>
          </a:p>
          <a:p>
            <a:pPr algn="r"/>
            <a:r>
              <a:rPr lang="ru-RU" dirty="0"/>
              <a:t>Фёдоров А. А.</a:t>
            </a:r>
            <a:endParaRPr lang="ru-RU" dirty="0"/>
          </a:p>
        </p:txBody>
      </p:sp>
      <p:pic>
        <p:nvPicPr>
          <p:cNvPr id="102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7386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107173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827584" y="4221088"/>
          <a:ext cx="7344816" cy="194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015"/>
                <a:gridCol w="3672801"/>
              </a:tblGrid>
              <a:tr h="6580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Процессор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 x Intel Xeon Gold 5118.2.3 </a:t>
                      </a:r>
                      <a:r>
                        <a:rPr lang="ru-RU" sz="1050" dirty="0">
                          <a:effectLst/>
                        </a:rPr>
                        <a:t>ГГц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Оперативная память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64 Гб</a:t>
                      </a:r>
                      <a:r>
                        <a:rPr lang="en-US" sz="1050" dirty="0">
                          <a:effectLst/>
                        </a:rPr>
                        <a:t> DDR4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Жесткий диск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HDD 3.5" 2TB SATA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Сетевая карта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 ports 10Gb/s SFP+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690 786 руб.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851920" y="2495110"/>
            <a:ext cx="370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Dell </a:t>
            </a:r>
            <a:r>
              <a:rPr lang="en-US" dirty="0"/>
              <a:t>PowerEdge T440</a:t>
            </a:r>
            <a:r>
              <a:rPr lang="ru-RU" dirty="0"/>
              <a:t> </a:t>
            </a:r>
            <a:r>
              <a:rPr lang="en-US" dirty="0"/>
              <a:t>Xeon Gold 5118</a:t>
            </a:r>
            <a:endParaRPr lang="ru-RU" dirty="0"/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88" y="1204925"/>
            <a:ext cx="2194340" cy="286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03350" y="2536190"/>
            <a:ext cx="27832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cs typeface="+mn-lt"/>
              </a:rPr>
              <a:t>АТС Yeastar S20</a:t>
            </a:r>
            <a:endParaRPr lang="en-US" b="0" i="0" dirty="0">
              <a:solidFill>
                <a:srgbClr val="000000"/>
              </a:solidFill>
              <a:effectLst/>
              <a:cs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683568" y="4293096"/>
          <a:ext cx="7848872" cy="201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016"/>
                <a:gridCol w="3924856"/>
              </a:tblGrid>
              <a:tr h="672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Внешние линии (СО)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72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Внутренние линии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72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43 385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Станция Yeastar АТС цифровая гибридна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86318"/>
            <a:ext cx="2927340" cy="21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3708" y="3167556"/>
            <a:ext cx="329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Systeme</a:t>
            </a:r>
            <a:r>
              <a:rPr lang="en-US" dirty="0"/>
              <a:t> Electric SRTSE2000RTXLI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73708" y="4365104"/>
          <a:ext cx="7269362" cy="172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4292"/>
                <a:gridCol w="3635070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Выходная мощность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2000 Вт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Номинальное выходное напряжение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230V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Топология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с двойным преобразованием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90 160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Источник бесперебойного питания Systeme Electric SRTSE2000RTXLI Smart-Save Online SRT 2000 ВА, конвертируемый форм-фактор 2U, 230 В, 8 розеток IEC C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51792"/>
            <a:ext cx="1883228" cy="24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2132330"/>
            <a:ext cx="5973445" cy="44170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556" y="0"/>
            <a:ext cx="7038828" cy="1143000"/>
          </a:xfrm>
        </p:spPr>
        <p:txBody>
          <a:bodyPr/>
          <a:lstStyle/>
          <a:p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936" y="1700808"/>
            <a:ext cx="8291264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Локальная сеть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8343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dirty="0"/>
              <a:t>Описание: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</a:t>
            </a:r>
            <a:r>
              <a:rPr lang="en-US" dirty="0"/>
              <a:t>LaninVR </a:t>
            </a:r>
            <a:r>
              <a:rPr lang="ru-RU" dirty="0"/>
              <a:t>- это сообщество высококвалифицированных профессионалов, которые создают новые проекты для развлечения людей, создания нового игрового опыта и внедрения технологий </a:t>
            </a:r>
            <a:r>
              <a:rPr lang="en-US" dirty="0"/>
              <a:t>VR </a:t>
            </a:r>
            <a:r>
              <a:rPr lang="ru-RU" dirty="0"/>
              <a:t>в массы, а также развития новых технологий в сфере геймдева.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Организационная структура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7" name="Замещающее содержимое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2555" y="1600200"/>
            <a:ext cx="63582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834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Штат:  22 сотрудника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Ген Дир, заместитель,  4 дизайнера, 2 маркетолога, 1 бухгалтер, 5 программистов, 2 тестировщик, 1 HR, 1 юрконсультант, 1 инженер по ОТ, 2 охранника, 1 поломойка.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Оборудование: ПК – 1</a:t>
            </a:r>
            <a:r>
              <a:rPr lang="en-US" altLang="ru-RU" dirty="0"/>
              <a:t>8</a:t>
            </a:r>
            <a:r>
              <a:rPr lang="ru-RU" dirty="0"/>
              <a:t> шт., принтер – 5 шт., телефон – 4 шт., камера панорамная – 2 шт., сейф – 1 шт.</a:t>
            </a:r>
            <a:r>
              <a:rPr lang="en-US" altLang="ru-RU" dirty="0"/>
              <a:t> </a:t>
            </a:r>
            <a:r>
              <a:rPr lang="ru-RU" dirty="0"/>
              <a:t>+ оборудование</a:t>
            </a:r>
            <a:r>
              <a:rPr lang="en-US" altLang="ru-RU" dirty="0"/>
              <a:t> </a:t>
            </a:r>
            <a:r>
              <a:rPr lang="ru-RU" altLang="ru-RU" dirty="0"/>
              <a:t>для разработки и тестов (шлемы, контроллеры и тп)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" y="1082040"/>
            <a:ext cx="5483225" cy="4712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Помещения: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1) Бытовая комната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2) Кабинет заместителя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3) Кабинет бухгалтера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4) Кабинет Гендира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5) Зоня для расслабления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6) Кабинет тестировщиков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7) </a:t>
            </a:r>
            <a:r>
              <a:rPr lang="ru-RU" sz="1800" dirty="0">
                <a:sym typeface="+mn-ea"/>
              </a:rPr>
              <a:t>Кабинет </a:t>
            </a:r>
            <a:r>
              <a:rPr lang="en-US" sz="1800" dirty="0">
                <a:sym typeface="+mn-ea"/>
              </a:rPr>
              <a:t>HR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8) Кабинет инженера по ОТ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9) Кабинет маркетологов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10) Холл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11) Пункт охраны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12) Игровая комната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13) </a:t>
            </a:r>
            <a:r>
              <a:rPr lang="ru-RU" sz="1800" dirty="0">
                <a:sym typeface="+mn-ea"/>
              </a:rPr>
              <a:t>Кабинет дизайнеров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14) </a:t>
            </a:r>
            <a:r>
              <a:rPr lang="ru-RU" sz="1800" dirty="0">
                <a:sym typeface="+mn-ea"/>
              </a:rPr>
              <a:t>Кабинет программистов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15) Кабинет программистов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16) Кабинет юрконсультанта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en-US" altLang="ru-RU" sz="4000" dirty="0">
              <a:sym typeface="+mn-ea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5" y="1600835"/>
            <a:ext cx="6188075" cy="4755515"/>
          </a:xfrm>
          <a:prstGeom prst="rect">
            <a:avLst/>
          </a:prstGeom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45" y="188595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Оборудование:</a:t>
            </a:r>
            <a:endParaRPr lang="ru-RU" dirty="0"/>
          </a:p>
          <a:p>
            <a:pPr lvl="0"/>
            <a:r>
              <a:rPr lang="en-US" dirty="0"/>
              <a:t>Маршрутизатор TP-Link ER605</a:t>
            </a:r>
            <a:r>
              <a:rPr lang="ru-RU" dirty="0"/>
              <a:t>;</a:t>
            </a:r>
            <a:endParaRPr lang="ru-RU" dirty="0"/>
          </a:p>
          <a:p>
            <a:pPr lvl="0"/>
            <a:r>
              <a:rPr lang="en-US" dirty="0"/>
              <a:t>Коммутатор D-Link DGS-1100-24V2/A2A</a:t>
            </a:r>
            <a:r>
              <a:rPr lang="ru-RU" dirty="0"/>
              <a:t>;</a:t>
            </a:r>
            <a:endParaRPr lang="ru-RU" dirty="0"/>
          </a:p>
          <a:p>
            <a:pPr lvl="0"/>
            <a:r>
              <a:rPr lang="en-US" dirty="0"/>
              <a:t>PowerEdge T440 Dell сервер 2x Xeon Gold 5118</a:t>
            </a:r>
            <a:r>
              <a:rPr lang="ru-RU" dirty="0"/>
              <a:t>;</a:t>
            </a:r>
            <a:endParaRPr lang="ru-RU" dirty="0"/>
          </a:p>
          <a:p>
            <a:pPr lvl="0"/>
            <a:r>
              <a:rPr lang="en-US" dirty="0"/>
              <a:t>Станция Yeastar АТС цифровая гибридная</a:t>
            </a:r>
            <a:r>
              <a:rPr lang="ru-RU" dirty="0"/>
              <a:t>;</a:t>
            </a:r>
            <a:endParaRPr lang="ru-RU" dirty="0"/>
          </a:p>
          <a:p>
            <a:pPr lvl="0"/>
            <a:r>
              <a:rPr lang="en-US" dirty="0"/>
              <a:t>ИБП Smart-Save Online SRT Systeme Electric 5000 ВА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" y="1916430"/>
            <a:ext cx="8105775" cy="47529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834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Структурная схема: 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3027" y="2005449"/>
            <a:ext cx="2760345" cy="2760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23528" y="1128484"/>
          <a:ext cx="4111420" cy="5318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108"/>
                <a:gridCol w="2808312"/>
              </a:tblGrid>
              <a:tr h="451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Интерфейс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 гигабитный порт WAN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3 гигабитных порта LAN/WAN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1 гигабитный порт LAN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1207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Среда передачи данных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10BASE-T: неэкранированная витая пара категорий 3, 4, 5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EIA/TIA-568 100 Ом экранированная витая пара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100BASE-TX: неэкранированная витая пара категорий 5, 5e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EIA/TIA-568 100 Ом экранированная витая пара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1000BASE-T: неэкранированная витая пара категорий 5, 5e, 6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752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Тип подключения WAN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Статический/динамический IP-адрес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PPPoE/PPPoE Россия,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PPTP/PPTP Россия,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L2TP/L2TP Россия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Кабель Bigpond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752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Контроль трафика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Контроль пропускной способности по IP-адресу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Гарантированная и ограниченная пропускная способность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Расписание действий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Лимит сессий на базе IP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602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Безопасность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NAT, SPI, </a:t>
                      </a:r>
                      <a:endParaRPr lang="ru-RU" sz="800" dirty="0">
                        <a:effectLst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Защита от </a:t>
                      </a:r>
                      <a:r>
                        <a:rPr lang="ru-RU" sz="800" dirty="0" err="1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DoS</a:t>
                      </a:r>
                      <a:endParaRPr lang="ru-RU" sz="800" dirty="0">
                        <a:effectLst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Фильтрация по IP</a:t>
                      </a:r>
                      <a:endParaRPr lang="ru-RU" sz="800" dirty="0">
                        <a:effectLst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Фильтрация по TCP/UDP</a:t>
                      </a:r>
                      <a:endParaRPr lang="ru-RU" sz="800" dirty="0">
                        <a:effectLst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Фильтрация по URL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301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Фильтрация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Фильтр MAC адресов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Фильтр URL/Keywords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1055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Поддержка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Веб-интерфейс управления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Удалённое управление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Экспорт/импорт конфигурации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SNMP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Диагностика (</a:t>
                      </a:r>
                      <a:r>
                        <a:rPr lang="ru-RU" sz="800" dirty="0" err="1">
                          <a:effectLst/>
                        </a:rPr>
                        <a:t>Ping</a:t>
                      </a:r>
                      <a:r>
                        <a:rPr lang="ru-RU" sz="800" dirty="0">
                          <a:effectLst/>
                        </a:rPr>
                        <a:t> и Трассировка)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Синхронизация по протоколу NTP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Системный журнал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150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Цена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6 699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494508" y="4581128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TP-Link ER605</a:t>
            </a:r>
            <a:r>
              <a:rPr lang="ru-RU" dirty="0"/>
              <a:t> </a:t>
            </a:r>
            <a:r>
              <a:rPr lang="en-US" dirty="0"/>
              <a:t>V1</a:t>
            </a:r>
            <a:endParaRPr lang="ru-RU" dirty="0"/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4" b="12054"/>
          <a:stretch>
            <a:fillRect/>
          </a:stretch>
        </p:blipFill>
        <p:spPr bwMode="auto">
          <a:xfrm>
            <a:off x="4283968" y="1785479"/>
            <a:ext cx="3528392" cy="1575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841587" y="2237310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D-Link DGS-1100-24V2/A2A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914710" y="3645024"/>
          <a:ext cx="6972423" cy="240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5838"/>
                <a:gridCol w="3486585"/>
              </a:tblGrid>
              <a:tr h="722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Интерфейс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24 портов 10/100/1000 Мбит/с с автосогласованием, с разьёмами RJ45 (авто-MDI/MDIX)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211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Среда передачи данных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10BASE-T: UTP (неэкранированная витая пара) кабель категории 3, 4, 5 (макс. 100 м)</a:t>
                      </a:r>
                      <a:br>
                        <a:rPr lang="ru-RU" sz="1050" dirty="0">
                          <a:effectLst/>
                        </a:rPr>
                      </a:br>
                      <a:r>
                        <a:rPr lang="ru-RU" sz="1050" dirty="0">
                          <a:effectLst/>
                        </a:rPr>
                        <a:t>100BASE-TX/1000Base-T: UTP (неэкранированная витая пара) кабель категории 5, 5е или выше (макс. 100 м)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33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Коммутационная способность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48 Гбит/с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33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11 799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3445</Words>
  <Application>WPS Presentation</Application>
  <PresentationFormat>Экран (4:3)</PresentationFormat>
  <Paragraphs>224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</vt:lpstr>
      <vt:lpstr>Тема Office</vt:lpstr>
      <vt:lpstr>Lanin «VR»</vt:lpstr>
      <vt:lpstr>Студия разработки VR игр «Lanin VR»</vt:lpstr>
      <vt:lpstr>Организационная структура</vt:lpstr>
      <vt:lpstr>Студия разработки VR игр «Lanin VR»</vt:lpstr>
      <vt:lpstr> </vt:lpstr>
      <vt:lpstr> </vt:lpstr>
      <vt:lpstr>Студия разработки VR игр «Lanin VR»</vt:lpstr>
      <vt:lpstr> </vt:lpstr>
      <vt:lpstr> </vt:lpstr>
      <vt:lpstr> </vt:lpstr>
      <vt:lpstr> </vt:lpstr>
      <vt:lpstr> </vt:lpstr>
      <vt:lpstr> 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системы мотивации и стимулирования деятельности студентов СибГУТИ</dc:title>
  <dc:creator>Evgeniy Kazhikin</dc:creator>
  <cp:lastModifiedBy>svobo</cp:lastModifiedBy>
  <cp:revision>33</cp:revision>
  <dcterms:created xsi:type="dcterms:W3CDTF">2018-11-21T16:19:00Z</dcterms:created>
  <dcterms:modified xsi:type="dcterms:W3CDTF">2023-12-05T05:55:37Z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C89BA77208CB4911B424F91543C4DA0A_12</vt:lpwstr>
  </property>
  <property fmtid="{D5CDD505-2E9C-101B-9397-08002B2CF9AE}" pid="3" name="KSOProductBuildVer">
    <vt:lpwstr>1049-12.2.0.13306</vt:lpwstr>
  </property>
</Properties>
</file>