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4" r:id="rId6"/>
    <p:sldId id="308" r:id="rId7"/>
    <p:sldId id="258" r:id="rId8"/>
    <p:sldId id="326" r:id="rId9"/>
    <p:sldId id="310" r:id="rId10"/>
    <p:sldId id="283" r:id="rId11"/>
    <p:sldId id="265" r:id="rId12"/>
    <p:sldId id="284" r:id="rId13"/>
    <p:sldId id="285" r:id="rId14"/>
    <p:sldId id="286" r:id="rId15"/>
    <p:sldId id="311" r:id="rId16"/>
    <p:sldId id="293" r:id="rId17"/>
    <p:sldId id="328" r:id="rId18"/>
    <p:sldId id="333" r:id="rId19"/>
    <p:sldId id="327" r:id="rId20"/>
    <p:sldId id="332" r:id="rId21"/>
    <p:sldId id="329" r:id="rId22"/>
    <p:sldId id="330" r:id="rId23"/>
    <p:sldId id="331" r:id="rId24"/>
    <p:sldId id="313" r:id="rId25"/>
    <p:sldId id="345" r:id="rId26"/>
    <p:sldId id="344" r:id="rId27"/>
    <p:sldId id="263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obo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594" y="62"/>
      </p:cViewPr>
      <p:guideLst>
        <p:guide orient="horz" pos="21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35112-3992-4E2A-984F-CA14ADAEF4CF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AF9C3-6891-4914-A9FD-D7D35C8179D4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AF9C3-6891-4914-A9FD-D7D35C8179D4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421F-04E6-4F69-A270-8020933CB0FE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09D0-62D7-4C48-A7BA-849184470C5E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9D23-A901-4F34-8E12-F906D6AB9E5A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BE44-BCFA-4ACF-B590-09261C0C6478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235B-0A0D-48E1-81F6-93EBF7540F05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B51E-4211-4600-9E21-19884E565B43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3C4D-61A2-43B5-9E47-7E17545BEB8E}" type="datetime1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79-5924-4AB2-8351-86E59EA6DC4B}" type="datetime1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DBC7-48B1-4F9D-B160-052DD8A5E4D8}" type="datetime1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ECD8-29EC-4143-84D2-F09B6BC27B03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F4FC-8B3E-4009-B5C6-A63C051E6446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9E284-B4DA-44AE-84A1-96A57569068C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Калашников А.С. Маслов А.А.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ACA22-19EB-4764-9A41-40449BAD07DE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Lanin</a:t>
            </a:r>
            <a:r>
              <a:rPr lang="ru-RU" sz="2800" dirty="0"/>
              <a:t> «</a:t>
            </a:r>
            <a:r>
              <a:rPr lang="en-US" sz="2800" dirty="0"/>
              <a:t>VR</a:t>
            </a:r>
            <a:r>
              <a:rPr lang="ru-RU" sz="2800" dirty="0"/>
              <a:t>»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252536" y="3789040"/>
            <a:ext cx="9110816" cy="2736304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Подготовили: ст. группы </a:t>
            </a:r>
            <a:r>
              <a:rPr lang="en-US" dirty="0"/>
              <a:t>TTM-21</a:t>
            </a:r>
            <a:endParaRPr lang="ru-RU" dirty="0"/>
          </a:p>
          <a:p>
            <a:pPr algn="r"/>
            <a:r>
              <a:rPr lang="ru-RU" dirty="0"/>
              <a:t>Ланин В. Р.</a:t>
            </a:r>
            <a:endParaRPr lang="ru-RU" dirty="0"/>
          </a:p>
          <a:p>
            <a:pPr algn="r"/>
            <a:r>
              <a:rPr lang="ru-RU" dirty="0" err="1"/>
              <a:t>Гарагуля</a:t>
            </a:r>
            <a:r>
              <a:rPr lang="ru-RU" dirty="0"/>
              <a:t> Д. А.</a:t>
            </a:r>
            <a:endParaRPr lang="ru-RU" dirty="0"/>
          </a:p>
          <a:p>
            <a:pPr algn="r"/>
            <a:r>
              <a:rPr lang="ru-RU" dirty="0"/>
              <a:t>Фёдоров А. А.</a:t>
            </a:r>
            <a:endParaRPr lang="ru-RU" dirty="0"/>
          </a:p>
        </p:txBody>
      </p:sp>
      <p:pic>
        <p:nvPicPr>
          <p:cNvPr id="102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57386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-1071737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827584" y="4221088"/>
          <a:ext cx="7344816" cy="1944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2015"/>
                <a:gridCol w="3672801"/>
              </a:tblGrid>
              <a:tr h="6580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Процессор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 x Intel Xeon Gold 5118.2.3 </a:t>
                      </a:r>
                      <a:r>
                        <a:rPr lang="ru-RU" sz="1050" dirty="0">
                          <a:effectLst/>
                        </a:rPr>
                        <a:t>ГГц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1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Оперативная память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64 Гб</a:t>
                      </a:r>
                      <a:r>
                        <a:rPr lang="en-US" sz="1050" dirty="0">
                          <a:effectLst/>
                        </a:rPr>
                        <a:t> DDR4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1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Жесткий диск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HDD 3.5" 2TB SATA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1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Сетевая карта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 ports 10Gb/s SFP+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1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Цена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690 786 руб.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851920" y="2495110"/>
            <a:ext cx="370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Dell </a:t>
            </a:r>
            <a:r>
              <a:rPr lang="en-US" dirty="0"/>
              <a:t>PowerEdge T440</a:t>
            </a:r>
            <a:r>
              <a:rPr lang="ru-RU" dirty="0"/>
              <a:t> </a:t>
            </a:r>
            <a:r>
              <a:rPr lang="en-US" dirty="0"/>
              <a:t>Xeon Gold 5118</a:t>
            </a:r>
            <a:endParaRPr lang="ru-RU" dirty="0"/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288" y="1204925"/>
            <a:ext cx="2194340" cy="286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03350" y="2536190"/>
            <a:ext cx="278320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cs typeface="+mn-lt"/>
              </a:rPr>
              <a:t>АТС Yeastar S20</a:t>
            </a:r>
            <a:endParaRPr lang="en-US" b="0" i="0" dirty="0">
              <a:solidFill>
                <a:srgbClr val="000000"/>
              </a:solidFill>
              <a:effectLst/>
              <a:cs typeface="+mn-lt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683568" y="4293096"/>
          <a:ext cx="7848872" cy="2016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4016"/>
                <a:gridCol w="3924856"/>
              </a:tblGrid>
              <a:tr h="672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Внешние линии (СО)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20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72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Внутренние линии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20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72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Цена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43 385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Станция Yeastar АТС цифровая гибридна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86318"/>
            <a:ext cx="2927340" cy="213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3708" y="3167556"/>
            <a:ext cx="3294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Electric SRTSE2000RTXLI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873708" y="4365104"/>
          <a:ext cx="7269362" cy="1728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4292"/>
                <a:gridCol w="3635070"/>
              </a:tblGrid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Выходная мощность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2000 Вт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Номинальное выходное напряжение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230V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Топология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с двойным преобразованием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Цена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90 160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Источник бесперебойного питания Systeme Electric SRTSE2000RTXLI Smart-Save Online SRT 2000 ВА, конвертируемый форм-фактор 2U, 230 В, 8 розеток IEC C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51792"/>
            <a:ext cx="1883228" cy="244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Изображение выглядит как текст, снимок экрана, программное обеспечение, компьютерная мышь&#10;&#10;Автоматически созданное описание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3967" r="58663" b="13600"/>
          <a:stretch>
            <a:fillRect/>
          </a:stretch>
        </p:blipFill>
        <p:spPr>
          <a:xfrm>
            <a:off x="5954781" y="1664267"/>
            <a:ext cx="2195264" cy="266820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873708" y="4365104"/>
          <a:ext cx="7269362" cy="1728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4292"/>
                <a:gridCol w="3635070"/>
              </a:tblGrid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Мегапиксели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Максимальное разрешение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1920 × 1080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Класс защиты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IP40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Цена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2500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77280" y="3240662"/>
            <a:ext cx="3394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IP-камера видеонаблюдения TP-LINK TAPO C200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2132330"/>
            <a:ext cx="5973445" cy="44170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556" y="0"/>
            <a:ext cx="7038828" cy="1143000"/>
          </a:xfrm>
        </p:spPr>
        <p:txBody>
          <a:bodyPr/>
          <a:lstStyle/>
          <a:p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936" y="1700808"/>
            <a:ext cx="8291264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Локальная сеть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225" y="1772816"/>
            <a:ext cx="8291264" cy="470912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ru-RU" dirty="0">
                <a:sym typeface="+mn-ea"/>
              </a:rPr>
              <a:t>Нормативноправовые законы и нормативно-технические документы/стандарты</a:t>
            </a:r>
            <a:r>
              <a:rPr lang="ru-RU" dirty="0"/>
              <a:t>:</a:t>
            </a:r>
            <a:endParaRPr lang="ru-RU" dirty="0"/>
          </a:p>
          <a:p>
            <a:pPr lvl="0"/>
            <a:r>
              <a:rPr lang="ru-RU" i="1" dirty="0">
                <a:sym typeface="+mn-ea"/>
              </a:rPr>
              <a:t>Федеральный закон «О безопасности» от 28 декабря 2010 г. № 390-ФЗ</a:t>
            </a:r>
            <a:endParaRPr lang="ru-RU" i="1" dirty="0">
              <a:sym typeface="+mn-ea"/>
            </a:endParaRPr>
          </a:p>
          <a:p>
            <a:pPr lvl="0"/>
            <a:r>
              <a:rPr>
                <a:sym typeface="+mn-ea"/>
              </a:rPr>
              <a:t>ГОСТ Р ИСО/МЭК 17799-2005 «Информационная технология. Практические правила управления информационной безопасностью»</a:t>
            </a:r>
            <a:endParaRPr lang="ru-RU" dirty="0"/>
          </a:p>
          <a:p>
            <a:pPr lvl="0"/>
            <a:r>
              <a:rPr>
                <a:sym typeface="+mn-ea"/>
              </a:rPr>
              <a:t>Р 50.1.056-2005 «Техническая защита информации. Основные термины и определения»</a:t>
            </a:r>
            <a:endParaRPr lang="ru-RU" dirty="0"/>
          </a:p>
          <a:p>
            <a:pPr lvl="0"/>
            <a:r>
              <a:rPr lang="ru-RU" dirty="0"/>
              <a:t>ГК РФ Глава 70. АВТОРСКОЕ ПРАВО</a:t>
            </a:r>
            <a:endParaRPr lang="ru-RU" dirty="0"/>
          </a:p>
          <a:p>
            <a:pPr lvl="0"/>
            <a:r>
              <a:rPr lang="ru-RU" dirty="0"/>
              <a:t>ГК РФ Раздел VII. ПРАВА НА РЕЗУЛЬТАТЫ ИНТЕЛЛЕКТУАЛЬНОЙ ДЕЯТЕЛЬНОСТИ И СРЕДСТВА ИНДИВИДУАЛИЗАЦИИ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10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225" y="1772816"/>
            <a:ext cx="8291264" cy="470912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ru-RU" dirty="0">
                <a:sym typeface="+mn-ea"/>
              </a:rPr>
              <a:t>Модель угроз с недопустимыми событиями</a:t>
            </a:r>
            <a:r>
              <a:rPr lang="ru-RU" dirty="0"/>
              <a:t>:</a:t>
            </a:r>
            <a:endParaRPr lang="ru-RU" dirty="0"/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1. Взлом системы управления</a:t>
            </a:r>
            <a:r>
              <a:rPr lang="ru-RU">
                <a:latin typeface="Calibri" panose="020F0502020204030204" charset="0"/>
                <a:cs typeface="Calibri" panose="020F0502020204030204" charset="0"/>
                <a:sym typeface="+mn-ea"/>
              </a:rPr>
              <a:t> версиями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2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. Уязвимости сайта или приложения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3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. Распространение вредоносного ПО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4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. DDoS-атаки 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5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. Нарушение безопасности беспроводной сети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6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. Компрометация банковских данных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7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. Кража данных клиентов</a:t>
            </a:r>
            <a:r>
              <a:rPr lang="ru-RU">
                <a:latin typeface="Calibri" panose="020F0502020204030204" charset="0"/>
                <a:cs typeface="Calibri" panose="020F0502020204030204" charset="0"/>
                <a:sym typeface="+mn-ea"/>
              </a:rPr>
              <a:t> и сотрудников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8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. Фишинг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9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. Социальная инженерия 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10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. Отказ в обслуживании или вымогательство.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0" indent="0">
              <a:buNone/>
            </a:pPr>
            <a:endParaRPr lang="ru-RU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10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556" y="0"/>
            <a:ext cx="7038828" cy="1143000"/>
          </a:xfrm>
        </p:spPr>
        <p:txBody>
          <a:bodyPr/>
          <a:lstStyle/>
          <a:p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611" y="1340763"/>
            <a:ext cx="8291264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ym typeface="+mn-ea"/>
              </a:rPr>
              <a:t>Угрозы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Таблица 7"/>
          <p:cNvGraphicFramePr>
            <a:graphicFrameLocks noGrp="1"/>
          </p:cNvGraphicFramePr>
          <p:nvPr/>
        </p:nvGraphicFramePr>
        <p:xfrm>
          <a:off x="273685" y="1916430"/>
          <a:ext cx="8597265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190"/>
                <a:gridCol w="3378200"/>
                <a:gridCol w="3063875"/>
              </a:tblGrid>
              <a:tr h="365760">
                <a:tc>
                  <a:txBody>
                    <a:bodyPr/>
                    <a:p>
                      <a:pPr algn="ctr"/>
                      <a:r>
                        <a:rPr lang="ru-RU" dirty="0"/>
                        <a:t>Виды угроз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ru-RU" dirty="0"/>
                        <a:t>Источники угроз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ru-RU" dirty="0"/>
                        <a:t>Способы реализации угроз</a:t>
                      </a:r>
                      <a:endParaRPr lang="ru-RU" dirty="0"/>
                    </a:p>
                  </a:txBody>
                  <a:tcPr/>
                </a:tc>
              </a:tr>
              <a:tr h="1798320">
                <a:tc>
                  <a:txBody>
                    <a:bodyPr/>
                    <a:p>
                      <a:pPr algn="ctr"/>
                      <a:r>
                        <a:rPr lang="ru-RU" sz="1600" dirty="0"/>
                        <a:t>1. Получение или модификация данных клиентов и сотрудников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Недобросовестные сотрудники</a:t>
                      </a:r>
                      <a:endParaRPr lang="ru-RU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Хакеры-злоумышленники</a:t>
                      </a:r>
                      <a:endParaRPr lang="ru-RU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Обслуживающий персонал</a:t>
                      </a:r>
                      <a:endParaRPr lang="ru-RU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Удалённый взлом защиты базы данных</a:t>
                      </a:r>
                      <a:endParaRPr lang="ru-RU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Воровство данных сотрудниками </a:t>
                      </a:r>
                      <a:endParaRPr lang="ru-RU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Использование оставленных сотрудниками тех. средств</a:t>
                      </a:r>
                      <a:endParaRPr lang="ru-RU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ru-RU" sz="1600" dirty="0"/>
                    </a:p>
                  </a:txBody>
                  <a:tcPr/>
                </a:tc>
              </a:tr>
              <a:tr h="1554480">
                <a:tc>
                  <a:txBody>
                    <a:bodyPr/>
                    <a:p>
                      <a:pPr algn="ctr"/>
                      <a:r>
                        <a:rPr lang="ru-RU" sz="1600" dirty="0"/>
                        <a:t>2. Сбой работы оборудования или приведение его в непригодное состояние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Вредоносные программы</a:t>
                      </a:r>
                      <a:endParaRPr lang="ru-RU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Халатность сотрудников</a:t>
                      </a:r>
                      <a:endParaRPr lang="ru-RU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Вандализм сторонников</a:t>
                      </a:r>
                      <a:endParaRPr lang="ru-RU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ru-RU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ru-RU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Внедрение вредоносных программ</a:t>
                      </a:r>
                      <a:endParaRPr lang="ru-RU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Физическое повреждение оборудования</a:t>
                      </a:r>
                      <a:endParaRPr lang="ru-RU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Ненадёжные технические средства</a:t>
                      </a:r>
                      <a:endParaRPr lang="ru-RU" sz="1600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p>
                      <a:pPr algn="ctr"/>
                      <a:r>
                        <a:rPr lang="ru-RU" sz="1600" dirty="0"/>
                        <a:t>3. Ограничение доступа к сервисам организации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Кибератаки хакеров</a:t>
                      </a:r>
                      <a:endParaRPr lang="ru-RU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Недобросовестные сотрудники</a:t>
                      </a:r>
                      <a:endParaRPr lang="ru-RU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ru-RU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ДДОС-атаки сервисов</a:t>
                      </a:r>
                      <a:endParaRPr lang="ru-RU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Вредоносное ПО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225" y="1772816"/>
            <a:ext cx="8291264" cy="4709120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ru-RU" dirty="0">
                <a:sym typeface="+mn-ea"/>
              </a:rPr>
              <a:t>Набор документов для обеспечения безопасности</a:t>
            </a:r>
            <a:r>
              <a:rPr lang="ru-RU" dirty="0"/>
              <a:t>:</a:t>
            </a:r>
            <a:endParaRPr lang="ru-RU" dirty="0"/>
          </a:p>
          <a:p>
            <a:pPr lvl="0"/>
            <a:r>
              <a:rPr lang="ru-RU" i="1" dirty="0">
                <a:sym typeface="+mn-ea"/>
              </a:rPr>
              <a:t>Политика безопасности компании </a:t>
            </a:r>
            <a:r>
              <a:rPr lang="ru-RU" dirty="0">
                <a:sym typeface="+mn-ea"/>
              </a:rPr>
              <a:t>– главный документ с базовыми положениями по безопасности</a:t>
            </a:r>
            <a:endParaRPr lang="ru-RU" dirty="0"/>
          </a:p>
          <a:p>
            <a:pPr lvl="0"/>
            <a:r>
              <a:rPr lang="ru-RU" i="1" dirty="0">
                <a:sym typeface="+mn-ea"/>
              </a:rPr>
              <a:t>Договор о неразглашении коммерческой тайны </a:t>
            </a:r>
            <a:r>
              <a:rPr lang="ru-RU" dirty="0">
                <a:sym typeface="+mn-ea"/>
              </a:rPr>
              <a:t>– договор, гарантирующий отсутствие утечек данных </a:t>
            </a:r>
            <a:endParaRPr lang="ru-RU" dirty="0"/>
          </a:p>
          <a:p>
            <a:pPr lvl="0"/>
            <a:r>
              <a:rPr lang="ru-RU" i="1" dirty="0">
                <a:sym typeface="+mn-ea"/>
              </a:rPr>
              <a:t>Правила пользования оборудованием и инструкции </a:t>
            </a:r>
            <a:r>
              <a:rPr lang="ru-RU" dirty="0">
                <a:sym typeface="+mn-ea"/>
              </a:rPr>
              <a:t>– документы, уменьшающие риск непреднамеренных сбоев оборудования или программ из-за незнания сотрудников</a:t>
            </a:r>
            <a:endParaRPr lang="ru-RU" dirty="0"/>
          </a:p>
          <a:p>
            <a:pPr lvl="0"/>
            <a:r>
              <a:rPr lang="ru-RU" i="1" dirty="0">
                <a:sym typeface="+mn-ea"/>
              </a:rPr>
              <a:t>Трудовой кодекс компании</a:t>
            </a:r>
            <a:r>
              <a:rPr lang="ru-RU" dirty="0">
                <a:sym typeface="+mn-ea"/>
              </a:rPr>
              <a:t> – документ, в котором отражены основные права и обязанности сотрудников</a:t>
            </a:r>
            <a:endParaRPr lang="ru-RU" dirty="0"/>
          </a:p>
          <a:p>
            <a:pPr lvl="0"/>
            <a:r>
              <a:rPr lang="ru-RU" i="1" dirty="0">
                <a:sym typeface="+mn-ea"/>
              </a:rPr>
              <a:t>Лицензионные соглашения на различные ПО </a:t>
            </a:r>
            <a:r>
              <a:rPr lang="ru-RU" dirty="0">
                <a:sym typeface="+mn-ea"/>
              </a:rPr>
              <a:t>– документы, убирающие риски внезапных вылетов программ</a:t>
            </a:r>
            <a:endParaRPr lang="ru-RU" dirty="0"/>
          </a:p>
          <a:p>
            <a:pPr lvl="0"/>
            <a:r>
              <a:rPr lang="ru-RU" dirty="0">
                <a:sym typeface="+mn-ea"/>
              </a:rPr>
              <a:t>Рекомендации о поведении на работе – документы, которые улучшают безопасность в мелочах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10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225" y="1772816"/>
            <a:ext cx="8291264" cy="470912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ru-RU" dirty="0">
                <a:sym typeface="+mn-ea"/>
              </a:rPr>
              <a:t>Программные средства защиты</a:t>
            </a:r>
            <a:r>
              <a:rPr lang="ru-RU" dirty="0"/>
              <a:t>: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ym typeface="+mn-ea"/>
              </a:rPr>
              <a:t>Kaspersky Small Office Security – </a:t>
            </a:r>
            <a:r>
              <a:rPr lang="ru-RU" dirty="0">
                <a:sym typeface="+mn-ea"/>
              </a:rPr>
              <a:t>антивирус для малого бизнеса.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ym typeface="+mn-ea"/>
              </a:rPr>
              <a:t>СПО «Аккорд-Win64 К»</a:t>
            </a:r>
            <a:r>
              <a:rPr lang="en-US" dirty="0">
                <a:sym typeface="+mn-ea"/>
              </a:rPr>
              <a:t> - </a:t>
            </a:r>
            <a:r>
              <a:rPr lang="ru-RU" dirty="0">
                <a:sym typeface="+mn-ea"/>
              </a:rPr>
              <a:t>система разграничения доступа пользователей для 32-х и 64-разрядных ОС семейства </a:t>
            </a:r>
            <a:r>
              <a:rPr lang="en-US" dirty="0">
                <a:sym typeface="+mn-ea"/>
              </a:rPr>
              <a:t>Windows</a:t>
            </a:r>
            <a:r>
              <a:rPr lang="ru-RU" dirty="0">
                <a:sym typeface="+mn-ea"/>
              </a:rPr>
              <a:t>.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ym typeface="+mn-ea"/>
              </a:rPr>
              <a:t>DLP-система «</a:t>
            </a:r>
            <a:r>
              <a:rPr lang="ru-RU" dirty="0" err="1">
                <a:sym typeface="+mn-ea"/>
              </a:rPr>
              <a:t>СёрчИнформ</a:t>
            </a:r>
            <a:r>
              <a:rPr lang="ru-RU" dirty="0">
                <a:sym typeface="+mn-ea"/>
              </a:rPr>
              <a:t> КИБ» - система, контролирующая максимальное число каналов передачи данных и предоставляет ИБ-службе компании большой набор инструментов для внутренних расследований.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ym typeface="+mn-ea"/>
              </a:rPr>
              <a:t>Межсетевой экран </a:t>
            </a:r>
            <a:r>
              <a:rPr lang="en-US" dirty="0">
                <a:sym typeface="+mn-ea"/>
              </a:rPr>
              <a:t>Threat Detection System</a:t>
            </a:r>
            <a:r>
              <a:rPr lang="ru-RU" dirty="0">
                <a:sym typeface="+mn-ea"/>
              </a:rPr>
              <a:t> – для защиты и фильтрации входящей информации</a:t>
            </a:r>
            <a:endParaRPr lang="ru-RU" dirty="0">
              <a:sym typeface="+mn-ea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Kaspersky Security для Windows Server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10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0" y="636"/>
            <a:ext cx="7020472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Студия разработки </a:t>
            </a:r>
            <a:r>
              <a:rPr lang="en-US" dirty="0"/>
              <a:t>VR </a:t>
            </a:r>
            <a:r>
              <a:rPr lang="ru-RU" dirty="0"/>
              <a:t>игр «</a:t>
            </a:r>
            <a:r>
              <a:rPr lang="en-US" altLang="ru-RU" dirty="0"/>
              <a:t>Lanin VR</a:t>
            </a:r>
            <a:r>
              <a:rPr lang="ru-RU" dirty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88840"/>
            <a:ext cx="8363272" cy="458343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dirty="0"/>
              <a:t>Описание: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Студия разработки </a:t>
            </a:r>
            <a:r>
              <a:rPr lang="en-US" dirty="0"/>
              <a:t>VR </a:t>
            </a:r>
            <a:r>
              <a:rPr lang="ru-RU" dirty="0"/>
              <a:t>игр </a:t>
            </a:r>
            <a:r>
              <a:rPr lang="en-US" dirty="0"/>
              <a:t>LaninVR </a:t>
            </a:r>
            <a:r>
              <a:rPr lang="ru-RU" dirty="0"/>
              <a:t>- это сообщество высококвалифицированных профессионалов, которые создают новые проекты для развлечения людей, создания нового игрового опыта и внедрения технологий </a:t>
            </a:r>
            <a:r>
              <a:rPr lang="en-US" dirty="0"/>
              <a:t>VR </a:t>
            </a:r>
            <a:r>
              <a:rPr lang="ru-RU" dirty="0"/>
              <a:t>в массы, а также развития новых технологий в сфере геймдева.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225" y="1772816"/>
            <a:ext cx="8291264" cy="470912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ru-RU" dirty="0">
                <a:sym typeface="+mn-ea"/>
              </a:rPr>
              <a:t>Аппаратные средства защиты</a:t>
            </a:r>
            <a:r>
              <a:rPr lang="ru-RU" dirty="0"/>
              <a:t>: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ym typeface="+mn-ea"/>
              </a:rPr>
              <a:t>USB-</a:t>
            </a:r>
            <a:r>
              <a:rPr lang="ru-RU" dirty="0">
                <a:sym typeface="+mn-ea"/>
              </a:rPr>
              <a:t>ключ доступа (аппаратный менеджер паролей), для сотрудников кому требуется доступ к базе данных.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ym typeface="+mn-ea"/>
              </a:rPr>
              <a:t>Aladdin TSM (Trusted Security Module)</a:t>
            </a:r>
            <a:r>
              <a:rPr lang="ru-RU" dirty="0">
                <a:sym typeface="+mn-ea"/>
              </a:rPr>
              <a:t> - Данный модуль аппаратно разделяет ARM-процессор на две изолированные друг от друга области. Это позволяет обеспечить контроль над коммуникациями и процессами, а также контроль загрузки и взаимодействия с любой гостевой системой. Встраивание модуля происходит либо на этапе производства системы, либо в лабораторных условиях.  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ym typeface="+mn-ea"/>
              </a:rPr>
              <a:t>Источник бесперебойного питания – обеспечивает сеть дополнительным источником питания, защищает от сбоев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10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225" y="1772816"/>
            <a:ext cx="8291264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ym typeface="+mn-ea"/>
              </a:rPr>
              <a:t>Инженерно-технические средства защиты</a:t>
            </a:r>
            <a:r>
              <a:rPr lang="ru-RU" dirty="0"/>
              <a:t>: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ym typeface="+mn-ea"/>
              </a:rPr>
              <a:t>Камеры видеонаблюдения – осуществляют контроль сотрудников, обладающих доступом к устройствам, которые содержат важные и </a:t>
            </a:r>
            <a:r>
              <a:rPr lang="ru-RU">
                <a:sym typeface="+mn-ea"/>
              </a:rPr>
              <a:t>конфиденциальные данные.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10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7"/>
          <p:cNvGraphicFramePr>
            <a:graphicFrameLocks noGrp="1"/>
          </p:cNvGraphicFramePr>
          <p:nvPr>
            <p:ph idx="1"/>
          </p:nvPr>
        </p:nvGraphicFramePr>
        <p:xfrm>
          <a:off x="457200" y="191706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6"/>
          <p:cNvSpPr>
            <a:spLocks noGrp="1"/>
          </p:cNvSpPr>
          <p:nvPr/>
        </p:nvSpPr>
        <p:spPr>
          <a:xfrm>
            <a:off x="584200" y="401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10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pic>
        <p:nvPicPr>
          <p:cNvPr id="8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556" y="0"/>
            <a:ext cx="7038828" cy="1143000"/>
          </a:xfrm>
        </p:spPr>
        <p:txBody>
          <a:bodyPr/>
          <a:lstStyle/>
          <a:p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030" y="1700530"/>
            <a:ext cx="8291195" cy="638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Размещение программных средств защиты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30" y="2228215"/>
            <a:ext cx="6238240" cy="44945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2420620"/>
            <a:ext cx="8796020" cy="44373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0" y="636"/>
            <a:ext cx="7020472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Студия разработки </a:t>
            </a:r>
            <a:r>
              <a:rPr lang="en-US" dirty="0"/>
              <a:t>VR </a:t>
            </a:r>
            <a:r>
              <a:rPr lang="ru-RU" dirty="0"/>
              <a:t>игр «</a:t>
            </a:r>
            <a:r>
              <a:rPr lang="en-US" altLang="ru-RU" dirty="0"/>
              <a:t>Lanin VR</a:t>
            </a:r>
            <a:r>
              <a:rPr lang="ru-RU" dirty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215" y="1988820"/>
            <a:ext cx="8363585" cy="5924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ym typeface="+mn-ea"/>
              </a:rPr>
              <a:t> Размещение программных средств защиты: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225" y="1772816"/>
            <a:ext cx="8291264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Организационная структура:</a:t>
            </a:r>
            <a:endParaRPr lang="ru-RU" dirty="0"/>
          </a:p>
          <a:p>
            <a:pPr marL="0" lv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10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Замещающее содержимое 6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85" y="2339340"/>
            <a:ext cx="6055360" cy="43110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0" y="636"/>
            <a:ext cx="7020472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Студия разработки </a:t>
            </a:r>
            <a:r>
              <a:rPr lang="en-US" dirty="0"/>
              <a:t>VR </a:t>
            </a:r>
            <a:r>
              <a:rPr lang="ru-RU" dirty="0"/>
              <a:t>игр «</a:t>
            </a:r>
            <a:r>
              <a:rPr lang="en-US" altLang="ru-RU" dirty="0"/>
              <a:t>Lanin VR</a:t>
            </a:r>
            <a:r>
              <a:rPr lang="ru-RU" dirty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88840"/>
            <a:ext cx="8363272" cy="458343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Штат:  22 сотрудника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Ген Дир, заместитель,  4 дизайнера, 2 маркетолога, 1 бухгалтер, 5 программистов, 2 тестировщик, 1 HR, 1 юрконсультант, 1 инженер по ОТ, 2 охранника, 1 поломойка.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Оборудование: ПК – 1</a:t>
            </a:r>
            <a:r>
              <a:rPr lang="en-US" altLang="ru-RU" dirty="0"/>
              <a:t>8</a:t>
            </a:r>
            <a:r>
              <a:rPr lang="ru-RU" dirty="0"/>
              <a:t> шт., принтер – 5 шт., телефон – 4 шт., камера панорамная – 2 шт., сейф – 1 шт.</a:t>
            </a:r>
            <a:r>
              <a:rPr lang="en-US" altLang="ru-RU" dirty="0"/>
              <a:t> </a:t>
            </a:r>
            <a:r>
              <a:rPr lang="ru-RU" dirty="0"/>
              <a:t>+ оборудование</a:t>
            </a:r>
            <a:r>
              <a:rPr lang="en-US" altLang="ru-RU" dirty="0"/>
              <a:t> </a:t>
            </a:r>
            <a:r>
              <a:rPr lang="ru-RU" altLang="ru-RU" dirty="0"/>
              <a:t>для разработки и тестов (шлемы, контроллеры и тп)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" y="1082040"/>
            <a:ext cx="5483225" cy="47129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Помещения: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1) Бытовая комната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2) Кабинет заместителя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3) Кабинет бухгалтера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4) Кабинет Гендира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5) Зоня для расслабления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6) Кабинет тестировщиков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7) </a:t>
            </a:r>
            <a:r>
              <a:rPr lang="ru-RU" sz="1800" dirty="0">
                <a:sym typeface="+mn-ea"/>
              </a:rPr>
              <a:t>Кабинет </a:t>
            </a:r>
            <a:r>
              <a:rPr lang="en-US" sz="1800" dirty="0">
                <a:sym typeface="+mn-ea"/>
              </a:rPr>
              <a:t>HR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8) Кабинет инженера по ОТ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9) Кабинет маркетологов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10) Холл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11) Пункт охраны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12) Игровая комната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13) </a:t>
            </a:r>
            <a:r>
              <a:rPr lang="ru-RU" sz="1800" dirty="0">
                <a:sym typeface="+mn-ea"/>
              </a:rPr>
              <a:t>Кабинет дизайнеров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14) </a:t>
            </a:r>
            <a:r>
              <a:rPr lang="ru-RU" sz="1800" dirty="0">
                <a:sym typeface="+mn-ea"/>
              </a:rPr>
              <a:t>Кабинет программистов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15) Кабинет программистов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16) Кабинет юрконсультанта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en-US" altLang="ru-RU" sz="4000" dirty="0">
              <a:sym typeface="+mn-ea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85" y="1600835"/>
            <a:ext cx="6188075" cy="4755515"/>
          </a:xfrm>
          <a:prstGeom prst="rect">
            <a:avLst/>
          </a:prstGeom>
        </p:spPr>
      </p:pic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245" y="188595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225" y="1772816"/>
            <a:ext cx="8291264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Оборудование:</a:t>
            </a:r>
            <a:endParaRPr lang="ru-RU" dirty="0"/>
          </a:p>
          <a:p>
            <a:pPr lvl="0"/>
            <a:r>
              <a:rPr lang="en-US" dirty="0"/>
              <a:t>Маршрутизатор TP-Link ER605</a:t>
            </a:r>
            <a:r>
              <a:rPr lang="ru-RU" dirty="0"/>
              <a:t>;</a:t>
            </a:r>
            <a:endParaRPr lang="ru-RU" dirty="0"/>
          </a:p>
          <a:p>
            <a:pPr lvl="0"/>
            <a:r>
              <a:rPr lang="en-US" dirty="0"/>
              <a:t>Коммутатор D-Link DGS-1100-24V2/A2A</a:t>
            </a:r>
            <a:r>
              <a:rPr lang="ru-RU" dirty="0"/>
              <a:t>;</a:t>
            </a:r>
            <a:endParaRPr lang="ru-RU" dirty="0"/>
          </a:p>
          <a:p>
            <a:pPr lvl="0"/>
            <a:r>
              <a:rPr lang="en-US" dirty="0"/>
              <a:t>PowerEdge T440 Dell сервер 2x Xeon Gold 5118</a:t>
            </a:r>
            <a:r>
              <a:rPr lang="ru-RU" dirty="0"/>
              <a:t>;</a:t>
            </a:r>
            <a:endParaRPr lang="ru-RU" dirty="0"/>
          </a:p>
          <a:p>
            <a:pPr lvl="0"/>
            <a:r>
              <a:rPr lang="en-US" dirty="0"/>
              <a:t>Станция Yeastar АТС цифровая гибридная</a:t>
            </a:r>
            <a:r>
              <a:rPr lang="ru-RU" dirty="0"/>
              <a:t>;</a:t>
            </a:r>
            <a:endParaRPr lang="ru-RU" dirty="0"/>
          </a:p>
          <a:p>
            <a:pPr lvl="0"/>
            <a:r>
              <a:rPr lang="en-US" dirty="0"/>
              <a:t>ИБП Smart-Save Online SRT Systeme Electric 5000 ВА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10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120" y="1916430"/>
            <a:ext cx="8105775" cy="47529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0" y="636"/>
            <a:ext cx="7020472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Студия разработки </a:t>
            </a:r>
            <a:r>
              <a:rPr lang="en-US" dirty="0"/>
              <a:t>VR </a:t>
            </a:r>
            <a:r>
              <a:rPr lang="ru-RU" dirty="0"/>
              <a:t>игр «</a:t>
            </a:r>
            <a:r>
              <a:rPr lang="en-US" altLang="ru-RU" dirty="0"/>
              <a:t>Lanin VR</a:t>
            </a:r>
            <a:r>
              <a:rPr lang="ru-RU" dirty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88840"/>
            <a:ext cx="8363272" cy="45834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Структурная схема:  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Изображение 99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73027" y="2005449"/>
            <a:ext cx="2760345" cy="27603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323528" y="1128484"/>
          <a:ext cx="4111420" cy="53182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3108"/>
                <a:gridCol w="2808312"/>
              </a:tblGrid>
              <a:tr h="4515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Интерфейс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 гигабитный порт WAN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3 гигабитных порта LAN/WAN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1 гигабитный порт LAN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</a:tr>
              <a:tr h="1207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Среда передачи данных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10BASE-T: неэкранированная витая пара категорий 3, 4, 5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EIA/TIA-568 100 Ом экранированная витая пара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100BASE-TX: неэкранированная витая пара категорий 5, 5e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EIA/TIA-568 100 Ом экранированная витая пара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1000BASE-T: неэкранированная витая пара категорий 5, 5e, 6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</a:tr>
              <a:tr h="7525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Тип подключения WAN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Статический/динамический IP-адрес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PPPoE/PPPoE Россия,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PPTP/PPTP Россия,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L2TP/L2TP Россия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Кабель Bigpond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</a:tr>
              <a:tr h="7525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Контроль трафика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Контроль пропускной способности по IP-адресу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Гарантированная и ограниченная пропускная способность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Расписание действий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Лимит сессий на базе IP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</a:tr>
              <a:tr h="602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Безопасность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NAT, SPI, </a:t>
                      </a:r>
                      <a:endParaRPr lang="ru-RU" sz="800" dirty="0">
                        <a:effectLst/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Защита от </a:t>
                      </a:r>
                      <a:r>
                        <a:rPr lang="ru-RU" sz="800" dirty="0" err="1">
                          <a:effectLst/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DoS</a:t>
                      </a:r>
                      <a:endParaRPr lang="ru-RU" sz="800" dirty="0">
                        <a:effectLst/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Фильтрация по IP</a:t>
                      </a:r>
                      <a:endParaRPr lang="ru-RU" sz="800" dirty="0">
                        <a:effectLst/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Фильтрация по TCP/UDP</a:t>
                      </a:r>
                      <a:endParaRPr lang="ru-RU" sz="800" dirty="0">
                        <a:effectLst/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Фильтрация по URL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</a:tr>
              <a:tr h="301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Фильтрация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Фильтр MAC адресов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Фильтр URL/Keywords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</a:tr>
              <a:tr h="1055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Поддержка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Веб-интерфейс управления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Удалённое управление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Экспорт/импорт конфигурации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SNMP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Диагностика (</a:t>
                      </a:r>
                      <a:r>
                        <a:rPr lang="ru-RU" sz="800" dirty="0" err="1">
                          <a:effectLst/>
                        </a:rPr>
                        <a:t>Ping</a:t>
                      </a:r>
                      <a:r>
                        <a:rPr lang="ru-RU" sz="800" dirty="0">
                          <a:effectLst/>
                        </a:rPr>
                        <a:t> и Трассировка)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Синхронизация по протоколу NTP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Системный журнал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</a:tr>
              <a:tr h="150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Цена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6 699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5494508" y="4581128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TP-Link ER605</a:t>
            </a:r>
            <a:r>
              <a:rPr lang="ru-RU" dirty="0"/>
              <a:t> </a:t>
            </a:r>
            <a:r>
              <a:rPr lang="en-US" dirty="0"/>
              <a:t>V1</a:t>
            </a:r>
            <a:endParaRPr lang="ru-RU" dirty="0"/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ru-RU" dirty="0"/>
          </a:p>
        </p:txBody>
      </p:sp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ru-RU" sz="4000" dirty="0">
              <a:sym typeface="+mn-ea"/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4" b="12054"/>
          <a:stretch>
            <a:fillRect/>
          </a:stretch>
        </p:blipFill>
        <p:spPr bwMode="auto">
          <a:xfrm>
            <a:off x="4283968" y="1785479"/>
            <a:ext cx="3528392" cy="1575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Прямоугольник 13"/>
          <p:cNvSpPr/>
          <p:nvPr/>
        </p:nvSpPr>
        <p:spPr>
          <a:xfrm>
            <a:off x="841587" y="2237310"/>
            <a:ext cx="277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D-Link DGS-1100-24V2/A2A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914710" y="3645024"/>
          <a:ext cx="6972423" cy="240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5838"/>
                <a:gridCol w="3486585"/>
              </a:tblGrid>
              <a:tr h="722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Интерфейс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24 портов 10/100/1000 Мбит/с с автосогласованием, с разьёмами RJ45 (авто-MDI/MDIX)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2116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Среда передачи данных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10BASE-T: UTP (неэкранированная витая пара) кабель категории 3, 4, 5 (макс. 100 м)</a:t>
                      </a:r>
                      <a:br>
                        <a:rPr lang="ru-RU" sz="1050" dirty="0">
                          <a:effectLst/>
                        </a:rPr>
                      </a:br>
                      <a:r>
                        <a:rPr lang="ru-RU" sz="1050" dirty="0">
                          <a:effectLst/>
                        </a:rPr>
                        <a:t>100BASE-TX/1000Base-T: UTP (неэкранированная витая пара) кабель категории 5, 5е или выше (макс. 100 м)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336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Коммутационная способность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48 Гбит/с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336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Цена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11 799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7489</Words>
  <Application>WPS Presentation</Application>
  <PresentationFormat>Экран (4:3)</PresentationFormat>
  <Paragraphs>402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Calibri</vt:lpstr>
      <vt:lpstr>Courier New</vt:lpstr>
      <vt:lpstr>Тема Office</vt:lpstr>
      <vt:lpstr>Lanin «VR»</vt:lpstr>
      <vt:lpstr>Студия разработки VR игр «Lanin VR»</vt:lpstr>
      <vt:lpstr> </vt:lpstr>
      <vt:lpstr>Студия разработки VR игр «Lanin VR»</vt:lpstr>
      <vt:lpstr> </vt:lpstr>
      <vt:lpstr> </vt:lpstr>
      <vt:lpstr>Студия разработки VR игр «Lanin VR»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Студия разработки VR игр «Lanin VR»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системы мотивации и стимулирования деятельности студентов СибГУТИ</dc:title>
  <dc:creator>Evgeniy Kazhikin</dc:creator>
  <cp:lastModifiedBy>svobo</cp:lastModifiedBy>
  <cp:revision>54</cp:revision>
  <dcterms:created xsi:type="dcterms:W3CDTF">2018-11-21T16:19:00Z</dcterms:created>
  <dcterms:modified xsi:type="dcterms:W3CDTF">2023-12-06T11:56:18Z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9423B305F39C4CC892AAFAF7B88F2456_13</vt:lpwstr>
  </property>
  <property fmtid="{D5CDD505-2E9C-101B-9397-08002B2CF9AE}" pid="3" name="KSOProductBuildVer">
    <vt:lpwstr>1049-12.2.0.13306</vt:lpwstr>
  </property>
</Properties>
</file>