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43" r:id="rId2"/>
    <p:sldId id="286" r:id="rId3"/>
    <p:sldId id="287" r:id="rId4"/>
    <p:sldId id="288" r:id="rId5"/>
    <p:sldId id="289" r:id="rId6"/>
    <p:sldId id="290" r:id="rId7"/>
    <p:sldId id="312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63300"/>
    <a:srgbClr val="33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37A174F-2B0D-4F0B-B755-C79579A9F9F8}" type="slidenum">
              <a:rPr lang="ru-RU"/>
              <a:pPr/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 Cyr" charset="-52"/>
              </a:defRPr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83FF0A1-4A33-4248-9AD9-F23D509993D4}" type="slidenum">
              <a:rPr lang="ru-RU"/>
              <a:pPr/>
              <a:t>‹#›</a:t>
            </a:fld>
            <a:endParaRPr lang="ru-RU">
              <a:latin typeface="Times New Roman Cyr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E2E9B-D46F-4CD6-9B3E-03BB1E486D8D}" type="slidenum">
              <a:rPr lang="ru-RU"/>
              <a:pPr/>
              <a:t>2</a:t>
            </a:fld>
            <a:endParaRPr lang="ru-RU">
              <a:latin typeface="Times New Roman Cyr" charset="-52"/>
            </a:endParaRPr>
          </a:p>
        </p:txBody>
      </p:sp>
      <p:sp>
        <p:nvSpPr>
          <p:cNvPr id="648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6B7C5-0506-4F2A-852B-E1B65D654F12}" type="slidenum">
              <a:rPr lang="ru-RU"/>
              <a:pPr/>
              <a:t>3</a:t>
            </a:fld>
            <a:endParaRPr lang="ru-RU">
              <a:latin typeface="Times New Roman Cyr" charset="-52"/>
            </a:endParaRPr>
          </a:p>
        </p:txBody>
      </p:sp>
      <p:sp>
        <p:nvSpPr>
          <p:cNvPr id="6502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B9B64-7F28-4958-AFB1-D15654985E2A}" type="slidenum">
              <a:rPr lang="ru-RU"/>
              <a:pPr/>
              <a:t>4</a:t>
            </a:fld>
            <a:endParaRPr lang="ru-RU">
              <a:latin typeface="Times New Roman Cyr" charset="-52"/>
            </a:endParaRPr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CDA7C-043F-4D77-93D7-771785FE92C7}" type="slidenum">
              <a:rPr lang="ru-RU"/>
              <a:pPr/>
              <a:t>5</a:t>
            </a:fld>
            <a:endParaRPr lang="ru-RU">
              <a:latin typeface="Times New Roman Cyr" charset="-52"/>
            </a:endParaRPr>
          </a:p>
        </p:txBody>
      </p:sp>
      <p:sp>
        <p:nvSpPr>
          <p:cNvPr id="654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4E50-0C36-4F89-9709-3D2164707B45}" type="slidenum">
              <a:rPr lang="ru-RU"/>
              <a:pPr/>
              <a:t>6</a:t>
            </a:fld>
            <a:endParaRPr lang="ru-RU">
              <a:latin typeface="Times New Roman Cyr" charset="-52"/>
            </a:endParaRPr>
          </a:p>
        </p:txBody>
      </p:sp>
      <p:sp>
        <p:nvSpPr>
          <p:cNvPr id="6563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132099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132100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1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2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4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5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6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7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8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09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0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5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19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0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2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3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4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5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7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8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0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1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2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3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4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5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6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7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8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39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0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1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2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3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4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5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6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8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49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0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1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2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3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4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5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6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7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8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2159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32160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2161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2162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ru-RU"/>
          </a:p>
        </p:txBody>
      </p:sp>
      <p:sp>
        <p:nvSpPr>
          <p:cNvPr id="132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827213"/>
            <a:ext cx="7678737" cy="70167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32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2165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2166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2167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AF2C9B-E7F8-4379-B567-C869DF1DBF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53011-C1DE-4628-BE01-C4D5CA75EDE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4525" y="922338"/>
            <a:ext cx="2039938" cy="5173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71538" y="922338"/>
            <a:ext cx="5970587" cy="5173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117D2-DA78-47E2-847A-BB398537782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7A105-1949-4F0F-B5A2-63C4BF41FD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DEB66-7FAE-4659-94AC-CAA7EDB28E6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6BE8D-D57F-4847-A5BE-CCD71090FA4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6D458-213E-4E8B-AECA-4585D3E029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EB5AB-F1CC-4045-AB57-387402D1BB1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C00B3-6D29-4598-B83B-DDF33D174B4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921D-F24B-45EB-8BE2-99A1EAFAC14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40BFA-984E-4669-8297-D14FC9A65F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/>
          <p:cNvSpPr>
            <a:spLocks noChangeArrowheads="1"/>
          </p:cNvSpPr>
          <p:nvPr/>
        </p:nvSpPr>
        <p:spPr bwMode="hidden">
          <a:xfrm>
            <a:off x="304800" y="9525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31142" name="Group 70"/>
          <p:cNvGrpSpPr>
            <a:grpSpLocks/>
          </p:cNvGrpSpPr>
          <p:nvPr userDrawn="1"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5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6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8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89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0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7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8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0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1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2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3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4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5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6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7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8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09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0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1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2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3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4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5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6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7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8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19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0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1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2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3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4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5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6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7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8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29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0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1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2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3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4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1135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113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922338"/>
            <a:ext cx="8162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113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1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31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31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B60E938-07BF-4529-A82B-AAFC2DF8600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79463" y="1217613"/>
            <a:ext cx="7678737" cy="1311275"/>
          </a:xfrm>
        </p:spPr>
        <p:txBody>
          <a:bodyPr/>
          <a:lstStyle/>
          <a:p>
            <a:r>
              <a:rPr lang="ru-RU"/>
              <a:t>Взаимодействие процессов в </a:t>
            </a:r>
            <a:r>
              <a:rPr lang="en-US"/>
              <a:t>UNIX</a:t>
            </a:r>
            <a:endParaRPr lang="ru-RU"/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/>
              <a:t>Named pipes</a:t>
            </a:r>
            <a:br>
              <a:rPr lang="en-US"/>
            </a:br>
            <a:r>
              <a:rPr lang="ru-RU"/>
              <a:t>Именованные каналы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m_hPipe = ::CreateNamedPipe 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"\\\\.\\pipe\\ipcdemo", // Имя канала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PIPE_ACCESS_OUTBOUND, // Доступ только для записи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PIPE_TYPE_BYTE | PIPE_NOWAIT, // Запись байтов, без ожидания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1, // По одному экземпляру за один раз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0, // Размер выходного буфера (байт)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0, // Размер входного буфера (байт)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0, // Время ожидания (мс)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NULL // Использовать дескриптор безопасности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</a:t>
            </a:r>
            <a:r>
              <a:rPr lang="en-US" sz="2000">
                <a:latin typeface="Courier New" pitchFamily="49" charset="0"/>
              </a:rPr>
              <a:t>//</a:t>
            </a:r>
            <a:r>
              <a:rPr lang="ru-RU" sz="2000">
                <a:latin typeface="Courier New" pitchFamily="49" charset="0"/>
              </a:rPr>
              <a:t> по умолчанию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/>
              <a:t>Named pipes</a:t>
            </a:r>
            <a:br>
              <a:rPr lang="en-US"/>
            </a:br>
            <a:r>
              <a:rPr lang="ru-RU"/>
              <a:t>Именованные каналы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CString string = "\\\\" + strServerName + "\\pipe\\ipcdemo";</a:t>
            </a: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hPipe = CreateFile(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string,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GENERIC_READ,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FILE_SHARE_READ,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NULL,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OPEN_EXISTING,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FILE_ATTRIBUTE_NORMAL,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NULL);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sz="4400"/>
              <a:t>IPC PIPE</a:t>
            </a:r>
            <a:endParaRPr lang="ru-RU" sz="4400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ru-RU"/>
              <a:t>Канал – однонаправленная передача данных между двумя процессами.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</a:pPr>
            <a:r>
              <a:rPr lang="ru-RU">
                <a:latin typeface="Times New Roman Cyr" charset="-52"/>
              </a:rPr>
              <a:t> </a:t>
            </a:r>
            <a:r>
              <a:rPr lang="en-US">
                <a:latin typeface="Times New Roman Cyr" charset="-52"/>
              </a:rPr>
              <a:t>Low level Piping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int pipe(int fd[2]);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int filedes[2]={outdes,indes};</a:t>
            </a:r>
          </a:p>
          <a:p>
            <a:pPr marL="0" indent="0">
              <a:lnSpc>
                <a:spcPct val="80000"/>
              </a:lnSpc>
            </a:pPr>
            <a:r>
              <a:rPr lang="ru-RU">
                <a:latin typeface="Times New Roman Cyr" charset="-52"/>
              </a:rPr>
              <a:t> Formatted Piping</a:t>
            </a:r>
            <a:endParaRPr lang="en-US">
              <a:latin typeface="Times New Roman Cyr" charset="-5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FILE *popen(char *command, char *type);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pclose(FILE *stream);</a:t>
            </a:r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4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piping</a:t>
            </a:r>
            <a:endParaRPr lang="ru-RU"/>
          </a:p>
        </p:txBody>
      </p:sp>
      <p:sp>
        <p:nvSpPr>
          <p:cNvPr id="649247" name="Rectangle 31"/>
          <p:cNvSpPr>
            <a:spLocks noChangeArrowheads="1"/>
          </p:cNvSpPr>
          <p:nvPr/>
        </p:nvSpPr>
        <p:spPr bwMode="auto">
          <a:xfrm>
            <a:off x="2339975" y="20605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48" name="Rectangle 32"/>
          <p:cNvSpPr>
            <a:spLocks noChangeArrowheads="1"/>
          </p:cNvSpPr>
          <p:nvPr/>
        </p:nvSpPr>
        <p:spPr bwMode="auto">
          <a:xfrm>
            <a:off x="2339975" y="22764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49" name="Rectangle 33"/>
          <p:cNvSpPr>
            <a:spLocks noChangeArrowheads="1"/>
          </p:cNvSpPr>
          <p:nvPr/>
        </p:nvSpPr>
        <p:spPr bwMode="auto">
          <a:xfrm>
            <a:off x="2339975" y="24923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0" name="Rectangle 34"/>
          <p:cNvSpPr>
            <a:spLocks noChangeArrowheads="1"/>
          </p:cNvSpPr>
          <p:nvPr/>
        </p:nvSpPr>
        <p:spPr bwMode="auto">
          <a:xfrm>
            <a:off x="2339975" y="27082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1" name="Rectangle 35"/>
          <p:cNvSpPr>
            <a:spLocks noChangeArrowheads="1"/>
          </p:cNvSpPr>
          <p:nvPr/>
        </p:nvSpPr>
        <p:spPr bwMode="auto">
          <a:xfrm>
            <a:off x="2339975" y="29241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2" name="Rectangle 36"/>
          <p:cNvSpPr>
            <a:spLocks noChangeArrowheads="1"/>
          </p:cNvSpPr>
          <p:nvPr/>
        </p:nvSpPr>
        <p:spPr bwMode="auto">
          <a:xfrm>
            <a:off x="2339975" y="31400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3" name="Rectangle 37"/>
          <p:cNvSpPr>
            <a:spLocks noChangeArrowheads="1"/>
          </p:cNvSpPr>
          <p:nvPr/>
        </p:nvSpPr>
        <p:spPr bwMode="auto">
          <a:xfrm>
            <a:off x="2339975" y="33559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4" name="Text Box 38"/>
          <p:cNvSpPr txBox="1">
            <a:spLocks noChangeArrowheads="1"/>
          </p:cNvSpPr>
          <p:nvPr/>
        </p:nvSpPr>
        <p:spPr bwMode="auto">
          <a:xfrm>
            <a:off x="1273175" y="1989138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/>
              <a:t>stdin = 0</a:t>
            </a:r>
            <a:endParaRPr lang="ru-RU" sz="1400"/>
          </a:p>
        </p:txBody>
      </p:sp>
      <p:sp>
        <p:nvSpPr>
          <p:cNvPr id="649255" name="Text Box 39"/>
          <p:cNvSpPr txBox="1">
            <a:spLocks noChangeArrowheads="1"/>
          </p:cNvSpPr>
          <p:nvPr/>
        </p:nvSpPr>
        <p:spPr bwMode="auto">
          <a:xfrm>
            <a:off x="1144588" y="2205038"/>
            <a:ext cx="113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/>
              <a:t>stdout = 1</a:t>
            </a:r>
            <a:endParaRPr lang="ru-RU" sz="1400"/>
          </a:p>
        </p:txBody>
      </p:sp>
      <p:sp>
        <p:nvSpPr>
          <p:cNvPr id="649256" name="Text Box 40"/>
          <p:cNvSpPr txBox="1">
            <a:spLocks noChangeArrowheads="1"/>
          </p:cNvSpPr>
          <p:nvPr/>
        </p:nvSpPr>
        <p:spPr bwMode="auto">
          <a:xfrm>
            <a:off x="1176338" y="2420938"/>
            <a:ext cx="109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/>
              <a:t>stderr = 2</a:t>
            </a:r>
            <a:endParaRPr lang="ru-RU" sz="1400"/>
          </a:p>
        </p:txBody>
      </p:sp>
      <p:sp>
        <p:nvSpPr>
          <p:cNvPr id="649257" name="Rectangle 41"/>
          <p:cNvSpPr>
            <a:spLocks noChangeArrowheads="1"/>
          </p:cNvSpPr>
          <p:nvPr/>
        </p:nvSpPr>
        <p:spPr bwMode="auto">
          <a:xfrm>
            <a:off x="5867400" y="20605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8" name="Rectangle 42"/>
          <p:cNvSpPr>
            <a:spLocks noChangeArrowheads="1"/>
          </p:cNvSpPr>
          <p:nvPr/>
        </p:nvSpPr>
        <p:spPr bwMode="auto">
          <a:xfrm>
            <a:off x="5867400" y="22764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59" name="Rectangle 43"/>
          <p:cNvSpPr>
            <a:spLocks noChangeArrowheads="1"/>
          </p:cNvSpPr>
          <p:nvPr/>
        </p:nvSpPr>
        <p:spPr bwMode="auto">
          <a:xfrm>
            <a:off x="5867400" y="24923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0" name="Rectangle 44"/>
          <p:cNvSpPr>
            <a:spLocks noChangeArrowheads="1"/>
          </p:cNvSpPr>
          <p:nvPr/>
        </p:nvSpPr>
        <p:spPr bwMode="auto">
          <a:xfrm>
            <a:off x="5867400" y="27082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1" name="Rectangle 45"/>
          <p:cNvSpPr>
            <a:spLocks noChangeArrowheads="1"/>
          </p:cNvSpPr>
          <p:nvPr/>
        </p:nvSpPr>
        <p:spPr bwMode="auto">
          <a:xfrm>
            <a:off x="5867400" y="29241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2" name="Rectangle 46"/>
          <p:cNvSpPr>
            <a:spLocks noChangeArrowheads="1"/>
          </p:cNvSpPr>
          <p:nvPr/>
        </p:nvSpPr>
        <p:spPr bwMode="auto">
          <a:xfrm>
            <a:off x="5867400" y="31400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3" name="Rectangle 47"/>
          <p:cNvSpPr>
            <a:spLocks noChangeArrowheads="1"/>
          </p:cNvSpPr>
          <p:nvPr/>
        </p:nvSpPr>
        <p:spPr bwMode="auto">
          <a:xfrm>
            <a:off x="5867400" y="3355975"/>
            <a:ext cx="3603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4" name="Rectangle 48"/>
          <p:cNvSpPr>
            <a:spLocks noChangeArrowheads="1"/>
          </p:cNvSpPr>
          <p:nvPr/>
        </p:nvSpPr>
        <p:spPr bwMode="auto">
          <a:xfrm>
            <a:off x="3708400" y="2060575"/>
            <a:ext cx="115093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5" name="Rectangle 49"/>
          <p:cNvSpPr>
            <a:spLocks noChangeArrowheads="1"/>
          </p:cNvSpPr>
          <p:nvPr/>
        </p:nvSpPr>
        <p:spPr bwMode="auto">
          <a:xfrm>
            <a:off x="4140200" y="2563813"/>
            <a:ext cx="287338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6" name="Rectangle 50"/>
          <p:cNvSpPr>
            <a:spLocks noChangeArrowheads="1"/>
          </p:cNvSpPr>
          <p:nvPr/>
        </p:nvSpPr>
        <p:spPr bwMode="auto">
          <a:xfrm>
            <a:off x="3994150" y="2708275"/>
            <a:ext cx="5778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7" name="Rectangle 51"/>
          <p:cNvSpPr>
            <a:spLocks noChangeArrowheads="1"/>
          </p:cNvSpPr>
          <p:nvPr/>
        </p:nvSpPr>
        <p:spPr bwMode="auto">
          <a:xfrm>
            <a:off x="3706813" y="2995613"/>
            <a:ext cx="11525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8" name="Rectangle 52"/>
          <p:cNvSpPr>
            <a:spLocks noChangeArrowheads="1"/>
          </p:cNvSpPr>
          <p:nvPr/>
        </p:nvSpPr>
        <p:spPr bwMode="auto">
          <a:xfrm>
            <a:off x="3779838" y="3068638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69" name="Rectangle 53"/>
          <p:cNvSpPr>
            <a:spLocks noChangeArrowheads="1"/>
          </p:cNvSpPr>
          <p:nvPr/>
        </p:nvSpPr>
        <p:spPr bwMode="auto">
          <a:xfrm>
            <a:off x="3924300" y="3068638"/>
            <a:ext cx="71438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0" name="Rectangle 54"/>
          <p:cNvSpPr>
            <a:spLocks noChangeArrowheads="1"/>
          </p:cNvSpPr>
          <p:nvPr/>
        </p:nvSpPr>
        <p:spPr bwMode="auto">
          <a:xfrm>
            <a:off x="4068763" y="3068638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1" name="Rectangle 55"/>
          <p:cNvSpPr>
            <a:spLocks noChangeArrowheads="1"/>
          </p:cNvSpPr>
          <p:nvPr/>
        </p:nvSpPr>
        <p:spPr bwMode="auto">
          <a:xfrm>
            <a:off x="4213225" y="3068638"/>
            <a:ext cx="71438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2" name="Rectangle 56"/>
          <p:cNvSpPr>
            <a:spLocks noChangeArrowheads="1"/>
          </p:cNvSpPr>
          <p:nvPr/>
        </p:nvSpPr>
        <p:spPr bwMode="auto">
          <a:xfrm>
            <a:off x="4357688" y="3068638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3" name="Rectangle 57"/>
          <p:cNvSpPr>
            <a:spLocks noChangeArrowheads="1"/>
          </p:cNvSpPr>
          <p:nvPr/>
        </p:nvSpPr>
        <p:spPr bwMode="auto">
          <a:xfrm>
            <a:off x="4500563" y="3068638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4" name="Rectangle 58"/>
          <p:cNvSpPr>
            <a:spLocks noChangeArrowheads="1"/>
          </p:cNvSpPr>
          <p:nvPr/>
        </p:nvSpPr>
        <p:spPr bwMode="auto">
          <a:xfrm>
            <a:off x="3779838" y="32131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5" name="Rectangle 59"/>
          <p:cNvSpPr>
            <a:spLocks noChangeArrowheads="1"/>
          </p:cNvSpPr>
          <p:nvPr/>
        </p:nvSpPr>
        <p:spPr bwMode="auto">
          <a:xfrm>
            <a:off x="3924300" y="3213100"/>
            <a:ext cx="71438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6" name="Rectangle 60"/>
          <p:cNvSpPr>
            <a:spLocks noChangeArrowheads="1"/>
          </p:cNvSpPr>
          <p:nvPr/>
        </p:nvSpPr>
        <p:spPr bwMode="auto">
          <a:xfrm>
            <a:off x="4068763" y="32131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7" name="Rectangle 61"/>
          <p:cNvSpPr>
            <a:spLocks noChangeArrowheads="1"/>
          </p:cNvSpPr>
          <p:nvPr/>
        </p:nvSpPr>
        <p:spPr bwMode="auto">
          <a:xfrm>
            <a:off x="4213225" y="3213100"/>
            <a:ext cx="71438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8" name="Rectangle 62"/>
          <p:cNvSpPr>
            <a:spLocks noChangeArrowheads="1"/>
          </p:cNvSpPr>
          <p:nvPr/>
        </p:nvSpPr>
        <p:spPr bwMode="auto">
          <a:xfrm>
            <a:off x="4357688" y="32131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79" name="Rectangle 63"/>
          <p:cNvSpPr>
            <a:spLocks noChangeArrowheads="1"/>
          </p:cNvSpPr>
          <p:nvPr/>
        </p:nvSpPr>
        <p:spPr bwMode="auto">
          <a:xfrm>
            <a:off x="4500563" y="32131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80" name="Rectangle 64"/>
          <p:cNvSpPr>
            <a:spLocks noChangeArrowheads="1"/>
          </p:cNvSpPr>
          <p:nvPr/>
        </p:nvSpPr>
        <p:spPr bwMode="auto">
          <a:xfrm>
            <a:off x="4716463" y="3068638"/>
            <a:ext cx="714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81" name="Rectangle 65"/>
          <p:cNvSpPr>
            <a:spLocks noChangeArrowheads="1"/>
          </p:cNvSpPr>
          <p:nvPr/>
        </p:nvSpPr>
        <p:spPr bwMode="auto">
          <a:xfrm>
            <a:off x="4716463" y="3213100"/>
            <a:ext cx="71437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82" name="Line 66"/>
          <p:cNvSpPr>
            <a:spLocks noChangeShapeType="1"/>
          </p:cNvSpPr>
          <p:nvPr/>
        </p:nvSpPr>
        <p:spPr bwMode="auto">
          <a:xfrm flipH="1" flipV="1">
            <a:off x="2700338" y="2132013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83" name="Line 67"/>
          <p:cNvSpPr>
            <a:spLocks noChangeShapeType="1"/>
          </p:cNvSpPr>
          <p:nvPr/>
        </p:nvSpPr>
        <p:spPr bwMode="auto">
          <a:xfrm>
            <a:off x="2700338" y="23479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84" name="Line 68"/>
          <p:cNvSpPr>
            <a:spLocks noChangeShapeType="1"/>
          </p:cNvSpPr>
          <p:nvPr/>
        </p:nvSpPr>
        <p:spPr bwMode="auto">
          <a:xfrm>
            <a:off x="2700338" y="25654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85" name="Rectangle 69"/>
          <p:cNvSpPr>
            <a:spLocks noChangeArrowheads="1"/>
          </p:cNvSpPr>
          <p:nvPr/>
        </p:nvSpPr>
        <p:spPr bwMode="auto">
          <a:xfrm>
            <a:off x="3849688" y="2122488"/>
            <a:ext cx="866775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49286" name="Text Box 70"/>
          <p:cNvSpPr txBox="1">
            <a:spLocks noChangeArrowheads="1"/>
          </p:cNvSpPr>
          <p:nvPr/>
        </p:nvSpPr>
        <p:spPr bwMode="auto">
          <a:xfrm>
            <a:off x="1331913" y="4654550"/>
            <a:ext cx="21764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1. pipe(fd)</a:t>
            </a:r>
          </a:p>
          <a:p>
            <a:r>
              <a:rPr lang="en-US" sz="1800"/>
              <a:t>2. fork()</a:t>
            </a:r>
          </a:p>
          <a:p>
            <a:r>
              <a:rPr lang="en-US" sz="1800"/>
              <a:t>3. close(0)</a:t>
            </a:r>
          </a:p>
          <a:p>
            <a:r>
              <a:rPr lang="en-US" sz="1800"/>
              <a:t>4. dup2(fd[0],0)</a:t>
            </a:r>
          </a:p>
          <a:p>
            <a:r>
              <a:rPr lang="en-US" sz="1800"/>
              <a:t>5. close(fd[0])</a:t>
            </a:r>
          </a:p>
          <a:p>
            <a:r>
              <a:rPr lang="en-US" sz="1800"/>
              <a:t>6. close(fd[1])</a:t>
            </a:r>
          </a:p>
          <a:p>
            <a:r>
              <a:rPr lang="en-US" sz="1800"/>
              <a:t>7. exec*(“more”)</a:t>
            </a:r>
            <a:endParaRPr lang="ru-RU" sz="1800"/>
          </a:p>
        </p:txBody>
      </p:sp>
      <p:sp>
        <p:nvSpPr>
          <p:cNvPr id="649287" name="Text Box 71"/>
          <p:cNvSpPr txBox="1">
            <a:spLocks noChangeArrowheads="1"/>
          </p:cNvSpPr>
          <p:nvPr/>
        </p:nvSpPr>
        <p:spPr bwMode="auto">
          <a:xfrm>
            <a:off x="5292725" y="4654550"/>
            <a:ext cx="21494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1. close(1)</a:t>
            </a:r>
          </a:p>
          <a:p>
            <a:r>
              <a:rPr lang="en-US" sz="1800"/>
              <a:t>2. dup2(fd[1],1)</a:t>
            </a:r>
          </a:p>
          <a:p>
            <a:r>
              <a:rPr lang="en-US" sz="1800"/>
              <a:t>3. close(fd[0])</a:t>
            </a:r>
          </a:p>
          <a:p>
            <a:r>
              <a:rPr lang="en-US" sz="1800"/>
              <a:t>4. close(fd[1])</a:t>
            </a:r>
          </a:p>
          <a:p>
            <a:r>
              <a:rPr lang="en-US" sz="1800"/>
              <a:t>5. exec*(“ls -la”)</a:t>
            </a:r>
            <a:endParaRPr lang="ru-RU" sz="1800"/>
          </a:p>
        </p:txBody>
      </p:sp>
      <p:sp>
        <p:nvSpPr>
          <p:cNvPr id="649288" name="Text Box 72"/>
          <p:cNvSpPr txBox="1">
            <a:spLocks noChangeArrowheads="1"/>
          </p:cNvSpPr>
          <p:nvPr/>
        </p:nvSpPr>
        <p:spPr bwMode="auto">
          <a:xfrm>
            <a:off x="3492500" y="3789363"/>
            <a:ext cx="15843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&gt;&gt;PIPE&gt;&gt;</a:t>
            </a:r>
            <a:endParaRPr lang="ru-RU" sz="1600"/>
          </a:p>
        </p:txBody>
      </p:sp>
      <p:sp>
        <p:nvSpPr>
          <p:cNvPr id="649289" name="Text Box 73"/>
          <p:cNvSpPr txBox="1">
            <a:spLocks noChangeArrowheads="1"/>
          </p:cNvSpPr>
          <p:nvPr/>
        </p:nvSpPr>
        <p:spPr bwMode="auto">
          <a:xfrm>
            <a:off x="1260475" y="2852738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/>
              <a:t>fd[0] = 4</a:t>
            </a:r>
            <a:endParaRPr lang="ru-RU" sz="1400"/>
          </a:p>
        </p:txBody>
      </p:sp>
      <p:sp>
        <p:nvSpPr>
          <p:cNvPr id="649290" name="Text Box 74"/>
          <p:cNvSpPr txBox="1">
            <a:spLocks noChangeArrowheads="1"/>
          </p:cNvSpPr>
          <p:nvPr/>
        </p:nvSpPr>
        <p:spPr bwMode="auto">
          <a:xfrm>
            <a:off x="1260475" y="3284538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/>
              <a:t>fd[1] = 6</a:t>
            </a:r>
            <a:endParaRPr lang="ru-RU" sz="1400"/>
          </a:p>
        </p:txBody>
      </p:sp>
      <p:sp>
        <p:nvSpPr>
          <p:cNvPr id="649291" name="Line 75"/>
          <p:cNvSpPr>
            <a:spLocks noChangeShapeType="1"/>
          </p:cNvSpPr>
          <p:nvPr/>
        </p:nvSpPr>
        <p:spPr bwMode="auto">
          <a:xfrm>
            <a:off x="2700338" y="3500438"/>
            <a:ext cx="792162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2" name="Line 76"/>
          <p:cNvSpPr>
            <a:spLocks noChangeShapeType="1"/>
          </p:cNvSpPr>
          <p:nvPr/>
        </p:nvSpPr>
        <p:spPr bwMode="auto">
          <a:xfrm flipH="1" flipV="1">
            <a:off x="2700338" y="3068638"/>
            <a:ext cx="2374900" cy="720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3" name="Line 77"/>
          <p:cNvSpPr>
            <a:spLocks noChangeShapeType="1"/>
          </p:cNvSpPr>
          <p:nvPr/>
        </p:nvSpPr>
        <p:spPr bwMode="auto">
          <a:xfrm flipH="1">
            <a:off x="4860925" y="2349500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4" name="Line 78"/>
          <p:cNvSpPr>
            <a:spLocks noChangeShapeType="1"/>
          </p:cNvSpPr>
          <p:nvPr/>
        </p:nvSpPr>
        <p:spPr bwMode="auto">
          <a:xfrm flipH="1">
            <a:off x="4860925" y="2565400"/>
            <a:ext cx="1006475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6" name="Line 80"/>
          <p:cNvSpPr>
            <a:spLocks noChangeShapeType="1"/>
          </p:cNvSpPr>
          <p:nvPr/>
        </p:nvSpPr>
        <p:spPr bwMode="auto">
          <a:xfrm flipV="1">
            <a:off x="4859338" y="2060575"/>
            <a:ext cx="1008062" cy="1079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7" name="Line 81"/>
          <p:cNvSpPr>
            <a:spLocks noChangeShapeType="1"/>
          </p:cNvSpPr>
          <p:nvPr/>
        </p:nvSpPr>
        <p:spPr bwMode="auto">
          <a:xfrm flipV="1">
            <a:off x="5076825" y="2997200"/>
            <a:ext cx="790575" cy="7905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8" name="Line 82"/>
          <p:cNvSpPr>
            <a:spLocks noChangeShapeType="1"/>
          </p:cNvSpPr>
          <p:nvPr/>
        </p:nvSpPr>
        <p:spPr bwMode="auto">
          <a:xfrm flipH="1">
            <a:off x="4859338" y="3500438"/>
            <a:ext cx="1008062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299" name="Line 83"/>
          <p:cNvSpPr>
            <a:spLocks noChangeShapeType="1"/>
          </p:cNvSpPr>
          <p:nvPr/>
        </p:nvSpPr>
        <p:spPr bwMode="auto">
          <a:xfrm flipH="1" flipV="1">
            <a:off x="3419475" y="4149725"/>
            <a:ext cx="14398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300" name="Text Box 84"/>
          <p:cNvSpPr txBox="1">
            <a:spLocks noChangeArrowheads="1"/>
          </p:cNvSpPr>
          <p:nvPr/>
        </p:nvSpPr>
        <p:spPr bwMode="auto">
          <a:xfrm>
            <a:off x="6372225" y="1989138"/>
            <a:ext cx="100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0 = stdin</a:t>
            </a:r>
            <a:endParaRPr lang="ru-RU" sz="1400"/>
          </a:p>
        </p:txBody>
      </p:sp>
      <p:sp>
        <p:nvSpPr>
          <p:cNvPr id="649301" name="Text Box 85"/>
          <p:cNvSpPr txBox="1">
            <a:spLocks noChangeArrowheads="1"/>
          </p:cNvSpPr>
          <p:nvPr/>
        </p:nvSpPr>
        <p:spPr bwMode="auto">
          <a:xfrm>
            <a:off x="6372225" y="2205038"/>
            <a:ext cx="113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 = stdout</a:t>
            </a:r>
            <a:endParaRPr lang="ru-RU" sz="1400"/>
          </a:p>
        </p:txBody>
      </p:sp>
      <p:sp>
        <p:nvSpPr>
          <p:cNvPr id="649302" name="Text Box 86"/>
          <p:cNvSpPr txBox="1">
            <a:spLocks noChangeArrowheads="1"/>
          </p:cNvSpPr>
          <p:nvPr/>
        </p:nvSpPr>
        <p:spPr bwMode="auto">
          <a:xfrm>
            <a:off x="6372225" y="2420938"/>
            <a:ext cx="109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 = stderr</a:t>
            </a:r>
            <a:endParaRPr lang="ru-RU" sz="1400"/>
          </a:p>
        </p:txBody>
      </p:sp>
      <p:sp>
        <p:nvSpPr>
          <p:cNvPr id="649303" name="Text Box 87"/>
          <p:cNvSpPr txBox="1">
            <a:spLocks noChangeArrowheads="1"/>
          </p:cNvSpPr>
          <p:nvPr/>
        </p:nvSpPr>
        <p:spPr bwMode="auto">
          <a:xfrm>
            <a:off x="6372225" y="2852738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 = fd[0]</a:t>
            </a:r>
            <a:endParaRPr lang="ru-RU" sz="1400"/>
          </a:p>
        </p:txBody>
      </p:sp>
      <p:sp>
        <p:nvSpPr>
          <p:cNvPr id="649304" name="Text Box 88"/>
          <p:cNvSpPr txBox="1">
            <a:spLocks noChangeArrowheads="1"/>
          </p:cNvSpPr>
          <p:nvPr/>
        </p:nvSpPr>
        <p:spPr bwMode="auto">
          <a:xfrm>
            <a:off x="6372225" y="3284538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 = fd[1]</a:t>
            </a:r>
            <a:endParaRPr lang="ru-RU" sz="1400"/>
          </a:p>
        </p:txBody>
      </p:sp>
      <p:sp>
        <p:nvSpPr>
          <p:cNvPr id="649305" name="Line 89"/>
          <p:cNvSpPr>
            <a:spLocks noChangeShapeType="1"/>
          </p:cNvSpPr>
          <p:nvPr/>
        </p:nvSpPr>
        <p:spPr bwMode="auto">
          <a:xfrm flipH="1">
            <a:off x="5435600" y="2420938"/>
            <a:ext cx="431800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306" name="Line 90"/>
          <p:cNvSpPr>
            <a:spLocks noChangeShapeType="1"/>
          </p:cNvSpPr>
          <p:nvPr/>
        </p:nvSpPr>
        <p:spPr bwMode="auto">
          <a:xfrm flipH="1" flipV="1">
            <a:off x="3492500" y="4149725"/>
            <a:ext cx="194151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307" name="Line 91"/>
          <p:cNvSpPr>
            <a:spLocks noChangeShapeType="1"/>
          </p:cNvSpPr>
          <p:nvPr/>
        </p:nvSpPr>
        <p:spPr bwMode="auto">
          <a:xfrm flipH="1" flipV="1">
            <a:off x="2700338" y="2205038"/>
            <a:ext cx="863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649308" name="Line 92"/>
          <p:cNvSpPr>
            <a:spLocks noChangeShapeType="1"/>
          </p:cNvSpPr>
          <p:nvPr/>
        </p:nvSpPr>
        <p:spPr bwMode="auto">
          <a:xfrm flipH="1" flipV="1">
            <a:off x="3563938" y="3500438"/>
            <a:ext cx="1512887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49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649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649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49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49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649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649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57" grpId="0" animBg="1"/>
      <p:bldP spid="649258" grpId="0" animBg="1"/>
      <p:bldP spid="649259" grpId="0" animBg="1"/>
      <p:bldP spid="649260" grpId="0" animBg="1"/>
      <p:bldP spid="649261" grpId="0" animBg="1"/>
      <p:bldP spid="649262" grpId="0" animBg="1"/>
      <p:bldP spid="649263" grpId="0" animBg="1"/>
      <p:bldP spid="649282" grpId="0" animBg="1"/>
      <p:bldP spid="649288" grpId="0" animBg="1"/>
      <p:bldP spid="649289" grpId="0"/>
      <p:bldP spid="649290" grpId="0"/>
      <p:bldP spid="649291" grpId="0" animBg="1"/>
      <p:bldP spid="649291" grpId="1" animBg="1"/>
      <p:bldP spid="649292" grpId="0" animBg="1"/>
      <p:bldP spid="649292" grpId="1" animBg="1"/>
      <p:bldP spid="649293" grpId="0" animBg="1"/>
      <p:bldP spid="649293" grpId="1" animBg="1"/>
      <p:bldP spid="649294" grpId="0" animBg="1"/>
      <p:bldP spid="649296" grpId="0" animBg="1"/>
      <p:bldP spid="649297" grpId="0" animBg="1"/>
      <p:bldP spid="649297" grpId="1" animBg="1"/>
      <p:bldP spid="649298" grpId="0" animBg="1"/>
      <p:bldP spid="649298" grpId="1" animBg="1"/>
      <p:bldP spid="649299" grpId="0" animBg="1"/>
      <p:bldP spid="649299" grpId="1" animBg="1"/>
      <p:bldP spid="649300" grpId="0"/>
      <p:bldP spid="649301" grpId="0"/>
      <p:bldP spid="649302" grpId="0"/>
      <p:bldP spid="649303" grpId="0"/>
      <p:bldP spid="649304" grpId="0"/>
      <p:bldP spid="649305" grpId="0" animBg="1"/>
      <p:bldP spid="649306" grpId="0" animBg="1"/>
      <p:bldP spid="649307" grpId="0" animBg="1"/>
      <p:bldP spid="6493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sz="4400"/>
              <a:t>FIFO</a:t>
            </a:r>
            <a:endParaRPr lang="ru-RU" sz="4400"/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int mknod(char *pathname, int mode, int dev);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pathname</a:t>
            </a:r>
            <a:r>
              <a:rPr lang="en-US">
                <a:latin typeface="Times New Roman Cyr" charset="-52"/>
              </a:rPr>
              <a:t> – </a:t>
            </a:r>
            <a:r>
              <a:rPr lang="ru-RU">
                <a:latin typeface="Times New Roman Cyr" charset="-52"/>
              </a:rPr>
              <a:t>имя </a:t>
            </a:r>
            <a:r>
              <a:rPr lang="en-US">
                <a:latin typeface="Times New Roman Cyr" charset="-52"/>
              </a:rPr>
              <a:t>FIFO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mode </a:t>
            </a:r>
            <a:r>
              <a:rPr lang="en-US">
                <a:latin typeface="Times New Roman Cyr" charset="-52"/>
              </a:rPr>
              <a:t>– </a:t>
            </a:r>
            <a:r>
              <a:rPr lang="ru-RU">
                <a:latin typeface="Times New Roman Cyr" charset="-52"/>
              </a:rPr>
              <a:t>флаг </a:t>
            </a:r>
            <a:r>
              <a:rPr lang="en-US">
                <a:latin typeface="Times New Roman Cyr" charset="-52"/>
              </a:rPr>
              <a:t>S_IFIFO, </a:t>
            </a:r>
            <a:r>
              <a:rPr lang="ru-RU">
                <a:latin typeface="Times New Roman Cyr" charset="-52"/>
              </a:rPr>
              <a:t>а также флаги владения, прав доступа и т.д. </a:t>
            </a:r>
            <a:endParaRPr lang="en-US">
              <a:latin typeface="Times New Roman Cyr" charset="-5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dev </a:t>
            </a:r>
            <a:r>
              <a:rPr lang="en-US">
                <a:latin typeface="Times New Roman Cyr" charset="-52"/>
              </a:rPr>
              <a:t>– </a:t>
            </a:r>
            <a:r>
              <a:rPr lang="ru-RU">
                <a:latin typeface="Times New Roman Cyr" charset="-52"/>
              </a:rPr>
              <a:t>игнорируется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indent="-360363">
              <a:lnSpc>
                <a:spcPct val="80000"/>
              </a:lnSpc>
              <a:buFontTx/>
              <a:buAutoNum type="arabicPeriod"/>
            </a:pPr>
            <a:r>
              <a:rPr lang="ru-RU" sz="2400">
                <a:latin typeface="Times New Roman Cyr" charset="-52"/>
              </a:rPr>
              <a:t>При чтении меньшего числа байт, чем есть в канале, остаток сохраняется</a:t>
            </a:r>
          </a:p>
          <a:p>
            <a:pPr marL="360363" indent="-360363">
              <a:lnSpc>
                <a:spcPct val="80000"/>
              </a:lnSpc>
              <a:buFontTx/>
              <a:buAutoNum type="arabicPeriod"/>
            </a:pPr>
            <a:r>
              <a:rPr lang="ru-RU" sz="2400">
                <a:latin typeface="Times New Roman Cyr" charset="-52"/>
              </a:rPr>
              <a:t>При чтении большего числа байт, чем есть в канале, возвращается доступное число байт</a:t>
            </a:r>
          </a:p>
          <a:p>
            <a:pPr marL="360363" indent="-360363">
              <a:lnSpc>
                <a:spcPct val="80000"/>
              </a:lnSpc>
              <a:buFontTx/>
              <a:buAutoNum type="arabicPeriod"/>
            </a:pPr>
            <a:r>
              <a:rPr lang="ru-RU" sz="2400">
                <a:latin typeface="Times New Roman Cyr" charset="-52"/>
              </a:rPr>
              <a:t>Если канал пуст и ни один процесс не открыл его на запись, будет возвращено 0 байт. Если какой-либо процесс открыл канал на запись, то </a:t>
            </a:r>
            <a:r>
              <a:rPr lang="en-US" sz="2400">
                <a:latin typeface="Times New Roman Cyr" charset="-52"/>
              </a:rPr>
              <a:t>read</a:t>
            </a:r>
            <a:r>
              <a:rPr lang="ru-RU" sz="2400">
                <a:latin typeface="Times New Roman Cyr" charset="-52"/>
              </a:rPr>
              <a:t> будет переведен в состояние ожидания (если канал не работает в режиме </a:t>
            </a:r>
            <a:r>
              <a:rPr lang="en-US" sz="2400">
                <a:latin typeface="Times New Roman Cyr" charset="-52"/>
              </a:rPr>
              <a:t>NO_DELAY</a:t>
            </a:r>
            <a:r>
              <a:rPr lang="ru-RU" sz="2400">
                <a:latin typeface="Times New Roman Cyr" charset="-52"/>
              </a:rPr>
              <a:t>).</a:t>
            </a:r>
          </a:p>
          <a:p>
            <a:pPr marL="360363" indent="-360363">
              <a:lnSpc>
                <a:spcPct val="80000"/>
              </a:lnSpc>
              <a:buFontTx/>
              <a:buAutoNum type="arabicPeriod"/>
            </a:pPr>
            <a:r>
              <a:rPr lang="ru-RU" sz="2400">
                <a:latin typeface="Times New Roman Cyr" charset="-52"/>
              </a:rPr>
              <a:t>Запись числа байт, меньше емкости канала гарантировано атомарно.</a:t>
            </a:r>
          </a:p>
          <a:p>
            <a:pPr marL="360363" indent="-360363">
              <a:lnSpc>
                <a:spcPct val="80000"/>
              </a:lnSpc>
              <a:buFontTx/>
              <a:buAutoNum type="arabicPeriod"/>
            </a:pPr>
            <a:r>
              <a:rPr lang="ru-RU" sz="2400">
                <a:latin typeface="Times New Roman Cyr" charset="-52"/>
              </a:rPr>
              <a:t>При записи числа байт, больше емкости канала, </a:t>
            </a:r>
            <a:r>
              <a:rPr lang="en-US" sz="2400">
                <a:latin typeface="Times New Roman Cyr" charset="-52"/>
              </a:rPr>
              <a:t>write </a:t>
            </a:r>
            <a:r>
              <a:rPr lang="ru-RU" sz="2400">
                <a:latin typeface="Times New Roman Cyr" charset="-52"/>
              </a:rPr>
              <a:t>блокируется, атомарность не гарантируется</a:t>
            </a:r>
            <a:endParaRPr lang="ru-RU" sz="2400"/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ru-RU" sz="4400"/>
              <a:t>Каналы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sz="4400"/>
              <a:t>IPC FIFO</a:t>
            </a:r>
            <a:endParaRPr lang="ru-RU" sz="4400"/>
          </a:p>
        </p:txBody>
      </p:sp>
      <p:sp>
        <p:nvSpPr>
          <p:cNvPr id="65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mknod(“myfifo”, S_IFIFO | 0666, 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open(“myfifo”, O_RDONLY);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open(“myfifo”, O_WRONLY);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read(handle, buff, MAXBUFF);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write(handle, “Hello, world!”);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close(handle);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unlink(“myfifo”);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/>
              <a:t>Взаимодействие потоков в </a:t>
            </a:r>
            <a:r>
              <a:rPr lang="en-US" sz="3600"/>
              <a:t>Win32</a:t>
            </a:r>
            <a:endParaRPr lang="ru-RU" sz="360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/>
              <a:t>Unnamed pipes</a:t>
            </a:r>
            <a:br>
              <a:rPr lang="en-US"/>
            </a:br>
            <a:r>
              <a:rPr lang="ru-RU"/>
              <a:t>Неименованные каналы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Однонаправленный локальный механизм взаимодействия</a:t>
            </a:r>
          </a:p>
          <a:p>
            <a:pPr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BOOL CreatePipe(</a:t>
            </a:r>
          </a:p>
          <a:p>
            <a:pPr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PHANDLE phRead,</a:t>
            </a:r>
          </a:p>
          <a:p>
            <a:pPr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PHANDLE phWrite,</a:t>
            </a:r>
          </a:p>
          <a:p>
            <a:pPr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LPSECURITY_ATTRIBUTES lpsa,</a:t>
            </a:r>
          </a:p>
          <a:p>
            <a:pPr>
              <a:buFont typeface="Wingdings" pitchFamily="2" charset="2"/>
              <a:buNone/>
            </a:pPr>
            <a:r>
              <a:rPr lang="ru-RU">
                <a:latin typeface="Courier New" pitchFamily="49" charset="0"/>
              </a:rPr>
              <a:t>  DWORD cbPipe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/>
          <a:lstStyle/>
          <a:p>
            <a:r>
              <a:rPr lang="en-US"/>
              <a:t>Named pipes</a:t>
            </a:r>
            <a:br>
              <a:rPr lang="en-US"/>
            </a:br>
            <a:r>
              <a:rPr lang="ru-RU"/>
              <a:t>Именованные каналы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/>
              <a:t>Двунаправленный механизм взаимодействия, может использоваться локально и удаленно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HANDLE CreateNamedPipe(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LPCTSTR lpszPipeName,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fdwOpenMode,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fdwPipMode,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nMaxInstances,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cbOutBuf,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cbInBuf,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DWORD dwTimeOut,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   LPSECURITY_ATTRIBUTES lpsa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рые полосы">
  <a:themeElements>
    <a:clrScheme name="Серые полосы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Серые полосы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Серые полосы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рые полосы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рые полосы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рые полосы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Designs\Серые полосы.pot</Template>
  <TotalTime>1429</TotalTime>
  <Words>519</Words>
  <Application>Microsoft PowerPoint</Application>
  <PresentationFormat>Экран (4:3)</PresentationFormat>
  <Paragraphs>100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Times New Roman</vt:lpstr>
      <vt:lpstr>Verdana</vt:lpstr>
      <vt:lpstr>Wingdings</vt:lpstr>
      <vt:lpstr>Times New Roman Cyr</vt:lpstr>
      <vt:lpstr>Tahoma</vt:lpstr>
      <vt:lpstr>Arial</vt:lpstr>
      <vt:lpstr>Courier New</vt:lpstr>
      <vt:lpstr>Серые полосы</vt:lpstr>
      <vt:lpstr>Взаимодействие процессов в UNIX</vt:lpstr>
      <vt:lpstr>IPC PIPE</vt:lpstr>
      <vt:lpstr>Low-level piping</vt:lpstr>
      <vt:lpstr>FIFO</vt:lpstr>
      <vt:lpstr>Каналы</vt:lpstr>
      <vt:lpstr>IPC FIFO</vt:lpstr>
      <vt:lpstr>Взаимодействие потоков в Win32</vt:lpstr>
      <vt:lpstr>Unnamed pipes Неименованные каналы</vt:lpstr>
      <vt:lpstr>Named pipes Именованные каналы</vt:lpstr>
      <vt:lpstr>Named pipes Именованные каналы</vt:lpstr>
      <vt:lpstr>Named pipes Именованные каналы</vt:lpstr>
    </vt:vector>
  </TitlesOfParts>
  <Company>NNSU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</dc:title>
  <dc:creator>alexey</dc:creator>
  <cp:lastModifiedBy>Alexey V. Liniov</cp:lastModifiedBy>
  <cp:revision>154</cp:revision>
  <dcterms:created xsi:type="dcterms:W3CDTF">2003-06-05T04:07:34Z</dcterms:created>
  <dcterms:modified xsi:type="dcterms:W3CDTF">2014-04-09T12:07:50Z</dcterms:modified>
</cp:coreProperties>
</file>