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670" r:id="rId5"/>
    <p:sldId id="739" r:id="rId6"/>
    <p:sldId id="827" r:id="rId7"/>
    <p:sldId id="753" r:id="rId8"/>
    <p:sldId id="361" r:id="rId9"/>
    <p:sldId id="826" r:id="rId10"/>
    <p:sldId id="831" r:id="rId11"/>
    <p:sldId id="740" r:id="rId12"/>
    <p:sldId id="805" r:id="rId13"/>
    <p:sldId id="806" r:id="rId14"/>
    <p:sldId id="828" r:id="rId15"/>
    <p:sldId id="812" r:id="rId16"/>
    <p:sldId id="813" r:id="rId17"/>
    <p:sldId id="814" r:id="rId18"/>
    <p:sldId id="830" r:id="rId19"/>
    <p:sldId id="829" r:id="rId20"/>
    <p:sldId id="834" r:id="rId21"/>
    <p:sldId id="832" r:id="rId22"/>
    <p:sldId id="833" r:id="rId23"/>
    <p:sldId id="835" r:id="rId24"/>
    <p:sldId id="836" r:id="rId25"/>
    <p:sldId id="837" r:id="rId26"/>
    <p:sldId id="838" r:id="rId27"/>
    <p:sldId id="839" r:id="rId28"/>
    <p:sldId id="802" r:id="rId29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a Iwinska" initials="EI" lastIdx="27" clrIdx="0"/>
  <p:cmAuthor id="2" name="Agnieszka Pluskot" initials="A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AED3"/>
    <a:srgbClr val="36A887"/>
    <a:srgbClr val="3CBD97"/>
    <a:srgbClr val="DE4A4A"/>
    <a:srgbClr val="E46E6E"/>
    <a:srgbClr val="1B94B1"/>
    <a:srgbClr val="404040"/>
    <a:srgbClr val="E94347"/>
    <a:srgbClr val="D92727"/>
    <a:srgbClr val="C1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8878" autoAdjust="0"/>
  </p:normalViewPr>
  <p:slideViewPr>
    <p:cSldViewPr>
      <p:cViewPr varScale="1">
        <p:scale>
          <a:sx n="86" d="100"/>
          <a:sy n="86" d="100"/>
        </p:scale>
        <p:origin x="129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2904" y="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854B2-8156-420E-A7FB-4A1E2C0E2348}" type="datetimeFigureOut">
              <a:rPr lang="pl-PL" smtClean="0"/>
              <a:pPr/>
              <a:t>27.01.2023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9C034-66BF-4840-BAB4-A53127487F0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7347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888C9B-69C4-491C-8DE3-93B5E2FB465B}" type="datetimeFigureOut">
              <a:rPr lang="pl-PL"/>
              <a:pPr>
                <a:defRPr/>
              </a:pPr>
              <a:t>27.01.2023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2257E6-40DE-4A5B-B004-11665916B7A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8826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324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35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C531CF-85F8-4D5B-8D56-A7445B72C90C}" type="slidenum">
              <a:t>6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74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C531CF-85F8-4D5B-8D56-A7445B72C90C}" type="slidenum">
              <a:t>7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68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715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938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31C4AD-7479-4CEF-B04C-3C1865B32799}" type="slidenum">
              <a:t>12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501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31C4AD-7479-4CEF-B04C-3C1865B32799}" type="slidenum">
              <a:t>14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288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050" i="1" dirty="0"/>
              <a:t>Rada:</a:t>
            </a:r>
            <a:r>
              <a:rPr lang="pl-PL" sz="1050" i="1" baseline="0" dirty="0"/>
              <a:t> </a:t>
            </a:r>
            <a:r>
              <a:rPr lang="pl-PL" sz="1050" i="1" dirty="0"/>
              <a:t>Zdjęcie podmieniamy przesuwając je pod spód. Najlepiej wcześniej wykadrować</a:t>
            </a:r>
            <a:r>
              <a:rPr lang="pl-PL" sz="1050" i="1" baseline="0" dirty="0"/>
              <a:t> je do kwadratu ok 400x400 </a:t>
            </a:r>
            <a:r>
              <a:rPr lang="pl-PL" sz="1050" i="1" baseline="0" dirty="0" err="1"/>
              <a:t>px</a:t>
            </a:r>
            <a:r>
              <a:rPr lang="pl-PL" sz="1050" i="1" baseline="0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147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dtytuł 1"/>
          <p:cNvSpPr txBox="1">
            <a:spLocks/>
          </p:cNvSpPr>
          <p:nvPr userDrawn="1"/>
        </p:nvSpPr>
        <p:spPr bwMode="auto">
          <a:xfrm>
            <a:off x="2015716" y="5373216"/>
            <a:ext cx="511256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79"/>
            <a:ext cx="9144000" cy="68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5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ytuł i zawartoś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31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17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3"/>
            <a:ext cx="7170094" cy="582269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cxnSp>
        <p:nvCxnSpPr>
          <p:cNvPr id="8" name="Łącznik prosty 7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24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stokąt 23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Łącznik prosty 25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995373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cxnSp>
        <p:nvCxnSpPr>
          <p:cNvPr id="13" name="Łącznik prosty 12"/>
          <p:cNvCxnSpPr/>
          <p:nvPr userDrawn="1"/>
        </p:nvCxnSpPr>
        <p:spPr>
          <a:xfrm>
            <a:off x="369333" y="980728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3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15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3"/>
            <a:ext cx="7170094" cy="582269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cxnSp>
        <p:nvCxnSpPr>
          <p:cNvPr id="16" name="Łącznik prosty 15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" name="Obraz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4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17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3"/>
            <a:ext cx="7170094" cy="582269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cxnSp>
        <p:nvCxnSpPr>
          <p:cNvPr id="8" name="Łącznik prosty 7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ostokąt 23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Łącznik prosty 25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1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Łącznik prosty 9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368181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12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4"/>
            <a:ext cx="7170094" cy="3075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13" name="Prostokąt 12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Łącznik prosty 14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78050" y="1700153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946458" y="1700153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944701" y="1700153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912283" y="1700153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78050" y="4115396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946458" y="4115396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944701" y="4115396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912283" y="4115396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pic>
        <p:nvPicPr>
          <p:cNvPr id="29" name="Obraz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0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31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 err="1"/>
              <a:t>Kliknij</a:t>
            </a:r>
            <a:r>
              <a:rPr lang="en-US" noProof="0" dirty="0"/>
              <a:t>, aby </a:t>
            </a:r>
            <a:r>
              <a:rPr lang="en-US" noProof="0" dirty="0" err="1"/>
              <a:t>edytować</a:t>
            </a:r>
            <a:r>
              <a:rPr lang="en-US" noProof="0" dirty="0"/>
              <a:t> </a:t>
            </a:r>
            <a:r>
              <a:rPr lang="en-US" noProof="0" dirty="0" err="1"/>
              <a:t>styl</a:t>
            </a:r>
            <a:endParaRPr lang="en-US" noProof="0" dirty="0"/>
          </a:p>
        </p:txBody>
      </p:sp>
      <p:sp>
        <p:nvSpPr>
          <p:cNvPr id="17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3"/>
            <a:ext cx="7170094" cy="582269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en-US" noProof="0" dirty="0"/>
              <a:t>KLIKNIJ, ABY EDYTOWAĆ STYLE WZORCA TEKSTU</a:t>
            </a:r>
          </a:p>
        </p:txBody>
      </p:sp>
      <p:cxnSp>
        <p:nvCxnSpPr>
          <p:cNvPr id="8" name="Łącznik prosty 7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326D93-0942-4BEA-9438-C03B882D7344}" type="datetime1">
              <a:rPr lang="pl-PL" smtClean="0"/>
              <a:pPr>
                <a:defRPr/>
              </a:pPr>
              <a:t>27.01.2023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1596BB-2C92-4665-9A4F-DBBA4509079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7" r:id="rId2"/>
    <p:sldLayoutId id="2147483779" r:id="rId3"/>
    <p:sldLayoutId id="2147483774" r:id="rId4"/>
    <p:sldLayoutId id="2147483776" r:id="rId5"/>
    <p:sldLayoutId id="2147483781" r:id="rId6"/>
    <p:sldLayoutId id="2147483782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tytuł 1"/>
          <p:cNvSpPr txBox="1">
            <a:spLocks/>
          </p:cNvSpPr>
          <p:nvPr/>
        </p:nvSpPr>
        <p:spPr bwMode="auto">
          <a:xfrm>
            <a:off x="1547664" y="5085184"/>
            <a:ext cx="626469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800" dirty="0">
                <a:solidFill>
                  <a:schemeClr val="bg1"/>
                </a:solidFill>
                <a:latin typeface="Calibri Light" panose="020F0302020204030204" pitchFamily="34" charset="0"/>
              </a:rPr>
              <a:t>Microsoft .NET </a:t>
            </a:r>
            <a:r>
              <a:rPr lang="pl-PL" sz="48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Core</a:t>
            </a:r>
            <a:endParaRPr lang="pl-PL" sz="48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r>
              <a:rPr lang="pl-P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Wprowadzenie</a:t>
            </a:r>
          </a:p>
        </p:txBody>
      </p:sp>
    </p:spTree>
    <p:extLst>
      <p:ext uri="{BB962C8B-B14F-4D97-AF65-F5344CB8AC3E}">
        <p14:creationId xmlns:p14="http://schemas.microsoft.com/office/powerpoint/2010/main" val="110260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Implementacja MVC W ASP.NEt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</p:txBody>
      </p:sp>
      <p:grpSp>
        <p:nvGrpSpPr>
          <p:cNvPr id="29" name="Group 28"/>
          <p:cNvGrpSpPr/>
          <p:nvPr/>
        </p:nvGrpSpPr>
        <p:grpSpPr>
          <a:xfrm>
            <a:off x="604893" y="1916832"/>
            <a:ext cx="8022695" cy="2664296"/>
            <a:chOff x="-182931" y="2204864"/>
            <a:chExt cx="9200309" cy="1975030"/>
          </a:xfrm>
        </p:grpSpPr>
        <p:sp>
          <p:nvSpPr>
            <p:cNvPr id="2" name="Rectangle 1"/>
            <p:cNvSpPr/>
            <p:nvPr/>
          </p:nvSpPr>
          <p:spPr>
            <a:xfrm>
              <a:off x="3959932" y="2220800"/>
              <a:ext cx="1224136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Kontroler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80112" y="2204864"/>
              <a:ext cx="1224136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Model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55778" y="3137519"/>
              <a:ext cx="99999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Widok</a:t>
              </a:r>
            </a:p>
          </p:txBody>
        </p:sp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1187624" y="2635150"/>
              <a:ext cx="2772308" cy="1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5184068" y="2664904"/>
              <a:ext cx="3960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5184068" y="3533563"/>
              <a:ext cx="396045" cy="497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  <a:stCxn id="8" idx="3"/>
            </p:cNvCxnSpPr>
            <p:nvPr/>
          </p:nvCxnSpPr>
          <p:spPr>
            <a:xfrm flipV="1">
              <a:off x="2555776" y="3533563"/>
              <a:ext cx="1404156" cy="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6804248" y="2673017"/>
              <a:ext cx="57606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>
              <a:off x="6804249" y="3534345"/>
              <a:ext cx="576064" cy="4192"/>
            </a:xfrm>
            <a:prstGeom prst="straightConnector1">
              <a:avLst/>
            </a:prstGeom>
            <a:ln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1189363" y="3544518"/>
              <a:ext cx="360040" cy="419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0694" y="2498258"/>
              <a:ext cx="1061067" cy="27378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l-PL" dirty="0"/>
                <a:t>Żądanie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82931" y="3407624"/>
              <a:ext cx="1431374" cy="27378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l-PL" dirty="0"/>
                <a:t>Odpowiedź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26126" y="2295572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HTTP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08384" y="3533563"/>
              <a:ext cx="1208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dirty="0"/>
                <a:t>Model </a:t>
              </a:r>
            </a:p>
            <a:p>
              <a:pPr algn="ctr"/>
              <a:r>
                <a:rPr lang="pl-PL" dirty="0"/>
                <a:t>prezentacji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00997" y="2639997"/>
              <a:ext cx="1616381" cy="8897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l-PL" dirty="0"/>
                <a:t>Trwałość</a:t>
              </a:r>
            </a:p>
            <a:p>
              <a:pPr algn="ctr"/>
              <a:r>
                <a:rPr lang="pl-PL" dirty="0"/>
                <a:t>(zwykle </a:t>
              </a:r>
            </a:p>
            <a:p>
              <a:pPr algn="ctr"/>
              <a:r>
                <a:rPr lang="pl-PL" dirty="0"/>
                <a:t>relacyjna </a:t>
              </a:r>
            </a:p>
            <a:p>
              <a:pPr algn="ctr"/>
              <a:r>
                <a:rPr lang="pl-PL" dirty="0"/>
                <a:t>baza danych)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25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72"/>
            <a:ext cx="9144000" cy="6668488"/>
          </a:xfrm>
          <a:prstGeom prst="rect">
            <a:avLst/>
          </a:prstGeom>
        </p:spPr>
      </p:pic>
      <p:grpSp>
        <p:nvGrpSpPr>
          <p:cNvPr id="7" name="Grupa 6"/>
          <p:cNvGrpSpPr/>
          <p:nvPr/>
        </p:nvGrpSpPr>
        <p:grpSpPr>
          <a:xfrm>
            <a:off x="4788024" y="4509120"/>
            <a:ext cx="4355976" cy="1656184"/>
            <a:chOff x="4788024" y="3240171"/>
            <a:chExt cx="4355976" cy="1295983"/>
          </a:xfrm>
        </p:grpSpPr>
        <p:sp>
          <p:nvSpPr>
            <p:cNvPr id="8" name="Prostokąt 7"/>
            <p:cNvSpPr/>
            <p:nvPr/>
          </p:nvSpPr>
          <p:spPr>
            <a:xfrm>
              <a:off x="4788024" y="3240171"/>
              <a:ext cx="4355976" cy="1295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tIns="0" rIns="72000" rtlCol="0" anchor="ctr" anchorCtr="0"/>
            <a:lstStyle/>
            <a:p>
              <a:pPr>
                <a:lnSpc>
                  <a:spcPts val="2500"/>
                </a:lnSpc>
              </a:pPr>
              <a:r>
                <a:rPr lang="pl-PL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Loose coupling</a:t>
              </a:r>
            </a:p>
          </p:txBody>
        </p:sp>
        <p:cxnSp>
          <p:nvCxnSpPr>
            <p:cNvPr id="9" name="Łącznik prosty 8"/>
            <p:cNvCxnSpPr/>
            <p:nvPr/>
          </p:nvCxnSpPr>
          <p:spPr>
            <a:xfrm>
              <a:off x="5025600" y="4293096"/>
              <a:ext cx="573581" cy="1"/>
            </a:xfrm>
            <a:prstGeom prst="line">
              <a:avLst/>
            </a:prstGeom>
            <a:ln w="571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117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Loose Coupling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Dependency Injection</a:t>
            </a:r>
          </a:p>
        </p:txBody>
      </p:sp>
      <p:sp>
        <p:nvSpPr>
          <p:cNvPr id="15" name="Prostokąt 23"/>
          <p:cNvSpPr/>
          <p:nvPr/>
        </p:nvSpPr>
        <p:spPr>
          <a:xfrm>
            <a:off x="2546887" y="2174906"/>
            <a:ext cx="1877527" cy="1106383"/>
          </a:xfrm>
          <a:prstGeom prst="rect">
            <a:avLst/>
          </a:prstGeom>
          <a:solidFill>
            <a:srgbClr val="FFFFFF"/>
          </a:solidFill>
          <a:ln w="12700">
            <a:solidFill>
              <a:srgbClr val="01AFD2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ProductRepository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16" name="Prostokąt 23"/>
          <p:cNvSpPr/>
          <p:nvPr/>
        </p:nvSpPr>
        <p:spPr>
          <a:xfrm>
            <a:off x="4675937" y="2177462"/>
            <a:ext cx="1877527" cy="1103827"/>
          </a:xfrm>
          <a:prstGeom prst="rect">
            <a:avLst/>
          </a:prstGeom>
          <a:solidFill>
            <a:srgbClr val="FFFFFF"/>
          </a:solidFill>
          <a:ln w="12700">
            <a:solidFill>
              <a:srgbClr val="01AFD2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ProductController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36" name="Prostokąt 23"/>
          <p:cNvSpPr/>
          <p:nvPr/>
        </p:nvSpPr>
        <p:spPr>
          <a:xfrm>
            <a:off x="573197" y="4838357"/>
            <a:ext cx="2198767" cy="1220705"/>
          </a:xfrm>
          <a:prstGeom prst="rect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EFProductRepository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38" name="Prostokąt 23"/>
          <p:cNvSpPr/>
          <p:nvPr/>
        </p:nvSpPr>
        <p:spPr>
          <a:xfrm>
            <a:off x="6553463" y="4838357"/>
            <a:ext cx="2004181" cy="1220704"/>
          </a:xfrm>
          <a:prstGeom prst="rect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ProductController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5" name="Grupa 4"/>
          <p:cNvGrpSpPr/>
          <p:nvPr/>
        </p:nvGrpSpPr>
        <p:grpSpPr>
          <a:xfrm>
            <a:off x="429016" y="1372350"/>
            <a:ext cx="8244842" cy="503074"/>
            <a:chOff x="429016" y="1372350"/>
            <a:chExt cx="8244842" cy="503074"/>
          </a:xfrm>
        </p:grpSpPr>
        <p:sp>
          <p:nvSpPr>
            <p:cNvPr id="6" name="Prostokąt 23"/>
            <p:cNvSpPr/>
            <p:nvPr/>
          </p:nvSpPr>
          <p:spPr>
            <a:xfrm>
              <a:off x="2546887" y="1372350"/>
              <a:ext cx="4006578" cy="503074"/>
            </a:xfrm>
            <a:prstGeom prst="rect">
              <a:avLst/>
            </a:prstGeom>
            <a:solidFill>
              <a:srgbClr val="01A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b="1" dirty="0">
                  <a:solidFill>
                    <a:schemeClr val="lt1"/>
                  </a:solidFill>
                </a:rPr>
                <a:t>Problem</a:t>
              </a:r>
            </a:p>
          </p:txBody>
        </p:sp>
        <p:cxnSp>
          <p:nvCxnSpPr>
            <p:cNvPr id="25" name="Łącznik prosty 24"/>
            <p:cNvCxnSpPr/>
            <p:nvPr/>
          </p:nvCxnSpPr>
          <p:spPr>
            <a:xfrm>
              <a:off x="429016" y="1852939"/>
              <a:ext cx="1868871" cy="0"/>
            </a:xfrm>
            <a:prstGeom prst="line">
              <a:avLst/>
            </a:prstGeom>
            <a:ln w="12700">
              <a:solidFill>
                <a:srgbClr val="06AE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25"/>
            <p:cNvCxnSpPr/>
            <p:nvPr/>
          </p:nvCxnSpPr>
          <p:spPr>
            <a:xfrm>
              <a:off x="6804987" y="1875424"/>
              <a:ext cx="1868871" cy="0"/>
            </a:xfrm>
            <a:prstGeom prst="line">
              <a:avLst/>
            </a:prstGeom>
            <a:ln w="12700">
              <a:solidFill>
                <a:srgbClr val="06AE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a 3"/>
          <p:cNvGrpSpPr/>
          <p:nvPr/>
        </p:nvGrpSpPr>
        <p:grpSpPr>
          <a:xfrm>
            <a:off x="429016" y="4040599"/>
            <a:ext cx="8244842" cy="496697"/>
            <a:chOff x="429016" y="4040599"/>
            <a:chExt cx="8244842" cy="496697"/>
          </a:xfrm>
        </p:grpSpPr>
        <p:sp>
          <p:nvSpPr>
            <p:cNvPr id="33" name="Prostokąt 23"/>
            <p:cNvSpPr/>
            <p:nvPr/>
          </p:nvSpPr>
          <p:spPr>
            <a:xfrm>
              <a:off x="2546886" y="4040599"/>
              <a:ext cx="4006577" cy="496697"/>
            </a:xfrm>
            <a:prstGeom prst="rect">
              <a:avLst/>
            </a:prstGeom>
            <a:solidFill>
              <a:srgbClr val="33B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b="1" dirty="0"/>
                <a:t>Rozwiązanie</a:t>
              </a:r>
            </a:p>
          </p:txBody>
        </p:sp>
        <p:cxnSp>
          <p:nvCxnSpPr>
            <p:cNvPr id="27" name="Łącznik prosty 26"/>
            <p:cNvCxnSpPr/>
            <p:nvPr/>
          </p:nvCxnSpPr>
          <p:spPr>
            <a:xfrm>
              <a:off x="429016" y="4503223"/>
              <a:ext cx="1868871" cy="0"/>
            </a:xfrm>
            <a:prstGeom prst="line">
              <a:avLst/>
            </a:prstGeom>
            <a:ln w="1270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27"/>
            <p:cNvCxnSpPr/>
            <p:nvPr/>
          </p:nvCxnSpPr>
          <p:spPr>
            <a:xfrm>
              <a:off x="6804987" y="4525708"/>
              <a:ext cx="1868871" cy="0"/>
            </a:xfrm>
            <a:prstGeom prst="line">
              <a:avLst/>
            </a:prstGeom>
            <a:ln w="1270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>
            <a:stCxn id="15" idx="3"/>
            <a:endCxn id="16" idx="1"/>
          </p:cNvCxnSpPr>
          <p:nvPr/>
        </p:nvCxnSpPr>
        <p:spPr>
          <a:xfrm>
            <a:off x="4424414" y="2728098"/>
            <a:ext cx="251523" cy="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23"/>
          <p:cNvSpPr/>
          <p:nvPr/>
        </p:nvSpPr>
        <p:spPr>
          <a:xfrm>
            <a:off x="3485650" y="4829283"/>
            <a:ext cx="2198767" cy="1229779"/>
          </a:xfrm>
          <a:prstGeom prst="rect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IProductRepository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10" name="Straight Arrow Connector 9"/>
          <p:cNvCxnSpPr>
            <a:cxnSpLocks/>
            <a:stCxn id="36" idx="3"/>
            <a:endCxn id="20" idx="1"/>
          </p:cNvCxnSpPr>
          <p:nvPr/>
        </p:nvCxnSpPr>
        <p:spPr>
          <a:xfrm flipV="1">
            <a:off x="2771964" y="5444173"/>
            <a:ext cx="713686" cy="4537"/>
          </a:xfrm>
          <a:prstGeom prst="straightConnector1">
            <a:avLst/>
          </a:prstGeom>
          <a:ln>
            <a:solidFill>
              <a:srgbClr val="36A8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8" idx="1"/>
            <a:endCxn id="20" idx="3"/>
          </p:cNvCxnSpPr>
          <p:nvPr/>
        </p:nvCxnSpPr>
        <p:spPr>
          <a:xfrm flipH="1" flipV="1">
            <a:off x="5684417" y="5444173"/>
            <a:ext cx="869046" cy="4536"/>
          </a:xfrm>
          <a:prstGeom prst="straightConnector1">
            <a:avLst/>
          </a:prstGeom>
          <a:ln>
            <a:solidFill>
              <a:srgbClr val="3CBD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a 2"/>
          <p:cNvGrpSpPr/>
          <p:nvPr/>
        </p:nvGrpSpPr>
        <p:grpSpPr>
          <a:xfrm>
            <a:off x="467544" y="2132856"/>
            <a:ext cx="8184055" cy="917802"/>
            <a:chOff x="492401" y="1628800"/>
            <a:chExt cx="8184055" cy="917802"/>
          </a:xfrm>
        </p:grpSpPr>
        <p:sp>
          <p:nvSpPr>
            <p:cNvPr id="32" name="Prostokąt 31"/>
            <p:cNvSpPr/>
            <p:nvPr/>
          </p:nvSpPr>
          <p:spPr>
            <a:xfrm>
              <a:off x="3554717" y="1638325"/>
              <a:ext cx="5121739" cy="8946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anchor="ctr">
              <a:noAutofit/>
            </a:bodyPr>
            <a:lstStyle/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</a:t>
              </a:r>
              <a:r>
                <a:rPr lang="pl-PL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ProductController</a:t>
              </a: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 </a:t>
              </a:r>
              <a:r>
                <a:rPr lang="pl-PL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IProductRepository</a:t>
              </a: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pl-PL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repo</a:t>
              </a: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{</a:t>
              </a:r>
            </a:p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...</a:t>
              </a:r>
            </a:p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}</a:t>
              </a:r>
            </a:p>
          </p:txBody>
        </p:sp>
        <p:sp>
          <p:nvSpPr>
            <p:cNvPr id="33" name="Prostokąt 32"/>
            <p:cNvSpPr/>
            <p:nvPr/>
          </p:nvSpPr>
          <p:spPr>
            <a:xfrm>
              <a:off x="492401" y="1628800"/>
              <a:ext cx="3071487" cy="917802"/>
            </a:xfrm>
            <a:prstGeom prst="rect">
              <a:avLst/>
            </a:prstGeom>
            <a:solidFill>
              <a:srgbClr val="33BC8E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/>
              <a:r>
                <a:rPr lang="pl-PL" sz="1400" b="1" dirty="0">
                  <a:solidFill>
                    <a:schemeClr val="bg1"/>
                  </a:solidFill>
                </a:rPr>
                <a:t>Wstrzykiwanie przez konstruktor</a:t>
              </a:r>
            </a:p>
          </p:txBody>
        </p:sp>
      </p:grpSp>
      <p:grpSp>
        <p:nvGrpSpPr>
          <p:cNvPr id="5" name="Grupa 4"/>
          <p:cNvGrpSpPr/>
          <p:nvPr/>
        </p:nvGrpSpPr>
        <p:grpSpPr>
          <a:xfrm>
            <a:off x="467544" y="3198808"/>
            <a:ext cx="8184055" cy="914038"/>
            <a:chOff x="492401" y="2694752"/>
            <a:chExt cx="8184055" cy="914038"/>
          </a:xfrm>
        </p:grpSpPr>
        <p:sp>
          <p:nvSpPr>
            <p:cNvPr id="34" name="Prostokąt 33"/>
            <p:cNvSpPr/>
            <p:nvPr/>
          </p:nvSpPr>
          <p:spPr>
            <a:xfrm>
              <a:off x="3554717" y="2705127"/>
              <a:ext cx="5121739" cy="8946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Public </a:t>
              </a:r>
              <a:r>
                <a:rPr lang="pl-PL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IProductRepository</a:t>
              </a: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pl-PL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Repo</a:t>
              </a: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{get; set;}</a:t>
              </a:r>
            </a:p>
          </p:txBody>
        </p:sp>
        <p:sp>
          <p:nvSpPr>
            <p:cNvPr id="35" name="Prostokąt 34"/>
            <p:cNvSpPr/>
            <p:nvPr/>
          </p:nvSpPr>
          <p:spPr>
            <a:xfrm>
              <a:off x="492401" y="2694752"/>
              <a:ext cx="3071488" cy="914038"/>
            </a:xfrm>
            <a:prstGeom prst="rect">
              <a:avLst/>
            </a:prstGeom>
            <a:solidFill>
              <a:srgbClr val="33BC8E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/>
              <a:r>
                <a:rPr lang="pl-PL" sz="1400" b="1" dirty="0">
                  <a:solidFill>
                    <a:schemeClr val="bg1"/>
                  </a:solidFill>
                </a:rPr>
                <a:t>Wstrzykiwanie przez właściwość</a:t>
              </a:r>
            </a:p>
          </p:txBody>
        </p:sp>
      </p:grpSp>
      <p:grpSp>
        <p:nvGrpSpPr>
          <p:cNvPr id="6" name="Grupa 5"/>
          <p:cNvGrpSpPr/>
          <p:nvPr/>
        </p:nvGrpSpPr>
        <p:grpSpPr>
          <a:xfrm>
            <a:off x="467544" y="4259106"/>
            <a:ext cx="8197384" cy="913173"/>
            <a:chOff x="492401" y="3755050"/>
            <a:chExt cx="8197384" cy="913173"/>
          </a:xfrm>
        </p:grpSpPr>
        <p:sp>
          <p:nvSpPr>
            <p:cNvPr id="36" name="Prostokąt 35"/>
            <p:cNvSpPr/>
            <p:nvPr/>
          </p:nvSpPr>
          <p:spPr>
            <a:xfrm>
              <a:off x="3568046" y="3765958"/>
              <a:ext cx="5121739" cy="8946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  <a:r>
                <a:rPr lang="pl-PL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GetProduct</a:t>
              </a: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pl-PL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IProductRepository</a:t>
              </a: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pl-PL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repo</a:t>
              </a: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{</a:t>
              </a:r>
            </a:p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...</a:t>
              </a:r>
            </a:p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}</a:t>
              </a:r>
              <a:r>
                <a:rPr lang="pl-PL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Prostokąt 36"/>
            <p:cNvSpPr/>
            <p:nvPr/>
          </p:nvSpPr>
          <p:spPr>
            <a:xfrm>
              <a:off x="492401" y="3755050"/>
              <a:ext cx="3071487" cy="913173"/>
            </a:xfrm>
            <a:prstGeom prst="rect">
              <a:avLst/>
            </a:prstGeom>
            <a:solidFill>
              <a:srgbClr val="33BC8E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/>
              <a:r>
                <a:rPr lang="pl-PL" sz="1400" b="1" dirty="0">
                  <a:solidFill>
                    <a:schemeClr val="bg1"/>
                  </a:solidFill>
                </a:rPr>
                <a:t>Wstrzykiwanie przez parametr metody</a:t>
              </a: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Wstrzykiwanie zależności</a:t>
            </a:r>
          </a:p>
        </p:txBody>
      </p:sp>
      <p:sp>
        <p:nvSpPr>
          <p:cNvPr id="4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Loose Coupling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Dependency Injection</a:t>
            </a:r>
          </a:p>
        </p:txBody>
      </p:sp>
      <p:grpSp>
        <p:nvGrpSpPr>
          <p:cNvPr id="5" name="Grupa 4"/>
          <p:cNvGrpSpPr/>
          <p:nvPr/>
        </p:nvGrpSpPr>
        <p:grpSpPr>
          <a:xfrm>
            <a:off x="429016" y="1372350"/>
            <a:ext cx="8244842" cy="503074"/>
            <a:chOff x="429016" y="1372350"/>
            <a:chExt cx="8244842" cy="503074"/>
          </a:xfrm>
        </p:grpSpPr>
        <p:sp>
          <p:nvSpPr>
            <p:cNvPr id="6" name="Prostokąt 23"/>
            <p:cNvSpPr/>
            <p:nvPr/>
          </p:nvSpPr>
          <p:spPr>
            <a:xfrm>
              <a:off x="2546887" y="1372350"/>
              <a:ext cx="4006578" cy="503074"/>
            </a:xfrm>
            <a:prstGeom prst="rect">
              <a:avLst/>
            </a:prstGeom>
            <a:solidFill>
              <a:srgbClr val="01A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b="1" dirty="0">
                  <a:solidFill>
                    <a:schemeClr val="lt1"/>
                  </a:solidFill>
                </a:rPr>
                <a:t>Problem</a:t>
              </a:r>
            </a:p>
          </p:txBody>
        </p:sp>
        <p:cxnSp>
          <p:nvCxnSpPr>
            <p:cNvPr id="25" name="Łącznik prosty 24"/>
            <p:cNvCxnSpPr/>
            <p:nvPr/>
          </p:nvCxnSpPr>
          <p:spPr>
            <a:xfrm>
              <a:off x="429016" y="1852939"/>
              <a:ext cx="1868871" cy="0"/>
            </a:xfrm>
            <a:prstGeom prst="line">
              <a:avLst/>
            </a:prstGeom>
            <a:ln w="12700">
              <a:solidFill>
                <a:srgbClr val="06AE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25"/>
            <p:cNvCxnSpPr/>
            <p:nvPr/>
          </p:nvCxnSpPr>
          <p:spPr>
            <a:xfrm>
              <a:off x="6804987" y="1875424"/>
              <a:ext cx="1868871" cy="0"/>
            </a:xfrm>
            <a:prstGeom prst="line">
              <a:avLst/>
            </a:prstGeom>
            <a:ln w="12700">
              <a:solidFill>
                <a:srgbClr val="06AE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a 3"/>
          <p:cNvGrpSpPr/>
          <p:nvPr/>
        </p:nvGrpSpPr>
        <p:grpSpPr>
          <a:xfrm>
            <a:off x="429016" y="4040599"/>
            <a:ext cx="8244842" cy="496697"/>
            <a:chOff x="429016" y="4040599"/>
            <a:chExt cx="8244842" cy="496697"/>
          </a:xfrm>
        </p:grpSpPr>
        <p:sp>
          <p:nvSpPr>
            <p:cNvPr id="33" name="Prostokąt 23"/>
            <p:cNvSpPr/>
            <p:nvPr/>
          </p:nvSpPr>
          <p:spPr>
            <a:xfrm>
              <a:off x="2546886" y="4040599"/>
              <a:ext cx="4006577" cy="496697"/>
            </a:xfrm>
            <a:prstGeom prst="rect">
              <a:avLst/>
            </a:prstGeom>
            <a:solidFill>
              <a:srgbClr val="33B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b="1" dirty="0"/>
                <a:t>Rozwiązanie</a:t>
              </a:r>
            </a:p>
          </p:txBody>
        </p:sp>
        <p:cxnSp>
          <p:nvCxnSpPr>
            <p:cNvPr id="27" name="Łącznik prosty 26"/>
            <p:cNvCxnSpPr/>
            <p:nvPr/>
          </p:nvCxnSpPr>
          <p:spPr>
            <a:xfrm>
              <a:off x="429016" y="4503223"/>
              <a:ext cx="1868871" cy="0"/>
            </a:xfrm>
            <a:prstGeom prst="line">
              <a:avLst/>
            </a:prstGeom>
            <a:ln w="1270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27"/>
            <p:cNvCxnSpPr/>
            <p:nvPr/>
          </p:nvCxnSpPr>
          <p:spPr>
            <a:xfrm>
              <a:off x="6804987" y="4525708"/>
              <a:ext cx="1868871" cy="0"/>
            </a:xfrm>
            <a:prstGeom prst="line">
              <a:avLst/>
            </a:prstGeom>
            <a:ln w="1270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Prostokąt 23"/>
          <p:cNvSpPr/>
          <p:nvPr/>
        </p:nvSpPr>
        <p:spPr>
          <a:xfrm>
            <a:off x="659391" y="2338835"/>
            <a:ext cx="2198767" cy="1220705"/>
          </a:xfrm>
          <a:prstGeom prst="rect">
            <a:avLst/>
          </a:prstGeom>
          <a:ln w="12700">
            <a:solidFill>
              <a:srgbClr val="06A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EFProductRepository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4" name="Prostokąt 23"/>
          <p:cNvSpPr/>
          <p:nvPr/>
        </p:nvSpPr>
        <p:spPr>
          <a:xfrm>
            <a:off x="6639657" y="2338835"/>
            <a:ext cx="2004181" cy="1220704"/>
          </a:xfrm>
          <a:prstGeom prst="rect">
            <a:avLst/>
          </a:prstGeom>
          <a:ln w="12700">
            <a:solidFill>
              <a:srgbClr val="06A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ProductController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9" name="Prostokąt 23"/>
          <p:cNvSpPr/>
          <p:nvPr/>
        </p:nvSpPr>
        <p:spPr>
          <a:xfrm>
            <a:off x="3571844" y="2329761"/>
            <a:ext cx="2198767" cy="1229779"/>
          </a:xfrm>
          <a:prstGeom prst="rect">
            <a:avLst/>
          </a:prstGeom>
          <a:ln w="12700">
            <a:solidFill>
              <a:srgbClr val="06A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IProductRepository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30" name="Straight Arrow Connector 29"/>
          <p:cNvCxnSpPr>
            <a:cxnSpLocks/>
            <a:stCxn id="23" idx="3"/>
            <a:endCxn id="29" idx="1"/>
          </p:cNvCxnSpPr>
          <p:nvPr/>
        </p:nvCxnSpPr>
        <p:spPr>
          <a:xfrm flipV="1">
            <a:off x="2858158" y="2944651"/>
            <a:ext cx="713686" cy="4537"/>
          </a:xfrm>
          <a:prstGeom prst="straightConnector1">
            <a:avLst/>
          </a:prstGeom>
          <a:ln>
            <a:solidFill>
              <a:srgbClr val="06AE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29" idx="3"/>
          </p:cNvCxnSpPr>
          <p:nvPr/>
        </p:nvCxnSpPr>
        <p:spPr>
          <a:xfrm flipH="1" flipV="1">
            <a:off x="5770611" y="2944651"/>
            <a:ext cx="869046" cy="4536"/>
          </a:xfrm>
          <a:prstGeom prst="straightConnector1">
            <a:avLst/>
          </a:prstGeom>
          <a:ln>
            <a:solidFill>
              <a:srgbClr val="06AE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/>
          <p:cNvCxnSpPr>
            <a:stCxn id="24" idx="0"/>
            <a:endCxn id="23" idx="0"/>
          </p:cNvCxnSpPr>
          <p:nvPr/>
        </p:nvCxnSpPr>
        <p:spPr>
          <a:xfrm rot="16200000" flipV="1">
            <a:off x="4700262" y="-602652"/>
            <a:ext cx="12700" cy="5882973"/>
          </a:xfrm>
          <a:prstGeom prst="curvedConnector3">
            <a:avLst>
              <a:gd name="adj1" fmla="val 1800000"/>
            </a:avLst>
          </a:prstGeom>
          <a:ln>
            <a:solidFill>
              <a:srgbClr val="06AE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97887" y="4869160"/>
            <a:ext cx="450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Dependency container</a:t>
            </a:r>
          </a:p>
        </p:txBody>
      </p:sp>
    </p:spTree>
    <p:extLst>
      <p:ext uri="{BB962C8B-B14F-4D97-AF65-F5344CB8AC3E}">
        <p14:creationId xmlns:p14="http://schemas.microsoft.com/office/powerpoint/2010/main" val="136567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7873-BC71-40FA-82FE-71F66925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4EE42-A54B-46EF-8380-D0E75C0ED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F99115-509B-4860-A445-FEA4590B2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08185"/>
              </p:ext>
            </p:extLst>
          </p:nvPr>
        </p:nvGraphicFramePr>
        <p:xfrm>
          <a:off x="588816" y="1397000"/>
          <a:ext cx="8159649" cy="390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83">
                  <a:extLst>
                    <a:ext uri="{9D8B030D-6E8A-4147-A177-3AD203B41FA5}">
                      <a16:colId xmlns:a16="http://schemas.microsoft.com/office/drawing/2014/main" val="2235163484"/>
                    </a:ext>
                  </a:extLst>
                </a:gridCol>
                <a:gridCol w="2719883">
                  <a:extLst>
                    <a:ext uri="{9D8B030D-6E8A-4147-A177-3AD203B41FA5}">
                      <a16:colId xmlns:a16="http://schemas.microsoft.com/office/drawing/2014/main" val="1562583308"/>
                    </a:ext>
                  </a:extLst>
                </a:gridCol>
                <a:gridCol w="2719883">
                  <a:extLst>
                    <a:ext uri="{9D8B030D-6E8A-4147-A177-3AD203B41FA5}">
                      <a16:colId xmlns:a16="http://schemas.microsoft.com/office/drawing/2014/main" val="783035922"/>
                    </a:ext>
                  </a:extLst>
                </a:gridCol>
              </a:tblGrid>
              <a:tr h="780842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effectLst/>
                        </a:rPr>
                        <a:t>Działanie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effectLst/>
                        </a:rPr>
                        <a:t>Instrukcja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effectLst/>
                        </a:rPr>
                        <a:t>HTTP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006922"/>
                  </a:ext>
                </a:extLst>
              </a:tr>
              <a:tr h="780842">
                <a:tc>
                  <a:txBody>
                    <a:bodyPr/>
                    <a:lstStyle/>
                    <a:p>
                      <a:r>
                        <a:rPr lang="pl-PL" dirty="0" err="1">
                          <a:effectLst/>
                        </a:rPr>
                        <a:t>Create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PUT / 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823899"/>
                  </a:ext>
                </a:extLst>
              </a:tr>
              <a:tr h="780842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Read (Retrieve)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465527"/>
                  </a:ext>
                </a:extLst>
              </a:tr>
              <a:tr h="780842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POST / PUT / PATCH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358395"/>
                  </a:ext>
                </a:extLst>
              </a:tr>
              <a:tr h="780842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Delete (Destroy)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2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98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D0F6-DEC8-4634-BAFE-CE1ED15E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Słowa mocy – http </a:t>
            </a:r>
            <a:r>
              <a:rPr lang="pl-PL" dirty="0" err="1"/>
              <a:t>verbs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51638-8FF4-48EB-816E-C702C52A4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3A1662-494D-4D37-82C9-55676D500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27216"/>
              </p:ext>
            </p:extLst>
          </p:nvPr>
        </p:nvGraphicFramePr>
        <p:xfrm>
          <a:off x="107504" y="1196752"/>
          <a:ext cx="892899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162">
                  <a:extLst>
                    <a:ext uri="{9D8B030D-6E8A-4147-A177-3AD203B41FA5}">
                      <a16:colId xmlns:a16="http://schemas.microsoft.com/office/drawing/2014/main" val="1820706139"/>
                    </a:ext>
                  </a:extLst>
                </a:gridCol>
                <a:gridCol w="6995829">
                  <a:extLst>
                    <a:ext uri="{9D8B030D-6E8A-4147-A177-3AD203B41FA5}">
                      <a16:colId xmlns:a16="http://schemas.microsoft.com/office/drawing/2014/main" val="526403573"/>
                    </a:ext>
                  </a:extLst>
                </a:gridCol>
              </a:tblGrid>
              <a:tr h="212537">
                <a:tc>
                  <a:txBody>
                    <a:bodyPr/>
                    <a:lstStyle/>
                    <a:p>
                      <a:r>
                        <a:rPr lang="pl-PL" dirty="0" err="1"/>
                        <a:t>Verb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Do czego służy?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034151"/>
                  </a:ext>
                </a:extLst>
              </a:tr>
              <a:tr h="306140">
                <a:tc>
                  <a:txBody>
                    <a:bodyPr/>
                    <a:lstStyle/>
                    <a:p>
                      <a:r>
                        <a:rPr lang="pl-PL" b="1" i="0" u="sng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pobranie zasobu wskazanego przez 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74335"/>
                  </a:ext>
                </a:extLst>
              </a:tr>
              <a:tr h="371940">
                <a:tc>
                  <a:txBody>
                    <a:bodyPr/>
                    <a:lstStyle/>
                    <a:p>
                      <a:r>
                        <a:rPr lang="pl-PL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pobiera informacje o zasobie, stosowane do sprawdzania dostępności zasobu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27613"/>
                  </a:ext>
                </a:extLst>
              </a:tr>
              <a:tr h="371940">
                <a:tc>
                  <a:txBody>
                    <a:bodyPr/>
                    <a:lstStyle/>
                    <a:p>
                      <a:r>
                        <a:rPr lang="pl-PL" b="1" u="sng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przyjęcie danych przesyłanych od klienta do serwera, najczęściej aby zaktualizować wartość encji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935023"/>
                  </a:ext>
                </a:extLst>
              </a:tr>
              <a:tr h="371940">
                <a:tc>
                  <a:txBody>
                    <a:bodyPr/>
                    <a:lstStyle/>
                    <a:p>
                      <a:r>
                        <a:rPr lang="pl-PL" b="1" u="sng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przyjęcie danych przesyłanych od klienta do serwera (np. wysyłanie zawartości formularzy)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34556"/>
                  </a:ext>
                </a:extLst>
              </a:tr>
              <a:tr h="212537">
                <a:tc>
                  <a:txBody>
                    <a:bodyPr/>
                    <a:lstStyle/>
                    <a:p>
                      <a:r>
                        <a:rPr lang="pl-PL" b="1" u="sng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żądanie usunięcia zasobu, włączone dla uprawnionych użytkowników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06916"/>
                  </a:ext>
                </a:extLst>
              </a:tr>
              <a:tr h="371940">
                <a:tc>
                  <a:txBody>
                    <a:bodyPr/>
                    <a:lstStyle/>
                    <a:p>
                      <a:r>
                        <a:rPr lang="pl-PL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informacje o opcjach i wymaganiach istniejących w kanale komunikacyjnym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734254"/>
                  </a:ext>
                </a:extLst>
              </a:tr>
              <a:tr h="212537">
                <a:tc>
                  <a:txBody>
                    <a:bodyPr/>
                    <a:lstStyle/>
                    <a:p>
                      <a:r>
                        <a:rPr lang="pl-PL" dirty="0"/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diagnostyka, analiza kanału komunikacyjnego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65465"/>
                  </a:ext>
                </a:extLst>
              </a:tr>
              <a:tr h="371940">
                <a:tc>
                  <a:txBody>
                    <a:bodyPr/>
                    <a:lstStyle/>
                    <a:p>
                      <a:r>
                        <a:rPr lang="pl-PL" dirty="0"/>
                        <a:t>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żądanie przeznaczone dla serwerów pośredniczących pełniących funkcje tunelowania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91682"/>
                  </a:ext>
                </a:extLst>
              </a:tr>
              <a:tr h="212537">
                <a:tc>
                  <a:txBody>
                    <a:bodyPr/>
                    <a:lstStyle/>
                    <a:p>
                      <a:r>
                        <a:rPr lang="pl-PL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aktualizacja części danych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3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ECFD9E-6FBF-9731-9B02-436CAB56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D4E2A02-4D01-7655-DEDA-745510892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ntity Framework Core Tutorials">
            <a:extLst>
              <a:ext uri="{FF2B5EF4-FFF2-40B4-BE49-F238E27FC236}">
                <a16:creationId xmlns:a16="http://schemas.microsoft.com/office/drawing/2014/main" id="{03A50222-664D-6E5C-02A1-CED237C6F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92558"/>
            <a:ext cx="7354237" cy="3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54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7873-BC71-40FA-82FE-71F66925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Onion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4EE42-A54B-46EF-8380-D0E75C0ED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The layers of Onion Architecture">
            <a:extLst>
              <a:ext uri="{FF2B5EF4-FFF2-40B4-BE49-F238E27FC236}">
                <a16:creationId xmlns:a16="http://schemas.microsoft.com/office/drawing/2014/main" id="{C8673A32-E233-8B02-CB02-E8320084C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16" y="1628800"/>
            <a:ext cx="44481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5716B2D-B644-64F8-3E81-04C2DF8CEE80}"/>
              </a:ext>
            </a:extLst>
          </p:cNvPr>
          <p:cNvSpPr txBox="1"/>
          <p:nvPr/>
        </p:nvSpPr>
        <p:spPr>
          <a:xfrm>
            <a:off x="5036991" y="1412776"/>
            <a:ext cx="39274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Zalety: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B050"/>
                </a:solidFill>
                <a:effectLst/>
                <a:latin typeface="Rubik"/>
              </a:rPr>
              <a:t> Warstwy są połączone przez interfejsy</a:t>
            </a:r>
            <a:endParaRPr lang="en-US" b="0" i="0" dirty="0">
              <a:solidFill>
                <a:srgbClr val="00B050"/>
              </a:solidFill>
              <a:effectLst/>
              <a:latin typeface="Rubi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B050"/>
                </a:solidFill>
                <a:effectLst/>
                <a:latin typeface="Rubik"/>
              </a:rPr>
              <a:t> Architektura jest budowana na bazie domeny</a:t>
            </a:r>
            <a:endParaRPr lang="en-US" b="0" i="0" dirty="0">
              <a:solidFill>
                <a:srgbClr val="00B050"/>
              </a:solidFill>
              <a:effectLst/>
              <a:latin typeface="Rubi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B050"/>
                </a:solidFill>
                <a:latin typeface="Rubik"/>
              </a:rPr>
              <a:t> Zależności od innych serwisów są w zewnętrznych warstwach</a:t>
            </a:r>
            <a:endParaRPr lang="en-US" b="0" i="0" dirty="0">
              <a:solidFill>
                <a:srgbClr val="00B050"/>
              </a:solidFill>
              <a:effectLst/>
              <a:latin typeface="Rubi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B050"/>
                </a:solidFill>
                <a:effectLst/>
                <a:latin typeface="Rubik"/>
              </a:rPr>
              <a:t> Zależności w jednym kierunku</a:t>
            </a:r>
            <a:endParaRPr lang="en-US" b="0" i="0" dirty="0">
              <a:solidFill>
                <a:srgbClr val="00B050"/>
              </a:solidFill>
              <a:effectLst/>
              <a:latin typeface="Rubi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B050"/>
                </a:solidFill>
                <a:effectLst/>
                <a:latin typeface="Rubik"/>
              </a:rPr>
              <a:t> Powiązania w kierunku centrum</a:t>
            </a:r>
            <a:endParaRPr lang="en-US" b="0" i="0" dirty="0">
              <a:solidFill>
                <a:srgbClr val="00B050"/>
              </a:solidFill>
              <a:effectLst/>
              <a:latin typeface="Rubi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B050"/>
                </a:solidFill>
                <a:latin typeface="Rubik"/>
              </a:rPr>
              <a:t> Łatwo testować warstwy</a:t>
            </a:r>
          </a:p>
          <a:p>
            <a:pPr algn="l"/>
            <a:endParaRPr lang="en-US" b="0" i="0" dirty="0">
              <a:solidFill>
                <a:srgbClr val="00B050"/>
              </a:solidFill>
              <a:effectLst/>
              <a:latin typeface="Rubik"/>
            </a:endParaRPr>
          </a:p>
          <a:p>
            <a:pPr algn="l"/>
            <a:r>
              <a:rPr lang="pl-PL" b="0" i="0" dirty="0">
                <a:solidFill>
                  <a:srgbClr val="080A19"/>
                </a:solidFill>
                <a:effectLst/>
                <a:latin typeface="Rubik"/>
              </a:rPr>
              <a:t>Wady:</a:t>
            </a:r>
            <a:endParaRPr lang="en-US" b="0" i="0" dirty="0">
              <a:solidFill>
                <a:srgbClr val="080A19"/>
              </a:solidFill>
              <a:effectLst/>
              <a:latin typeface="Rubi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FF0000"/>
                </a:solidFill>
                <a:effectLst/>
                <a:latin typeface="Rubik"/>
              </a:rPr>
              <a:t> Na początku trudne do zrozumienia i wymaga trochę ćwiczeń</a:t>
            </a:r>
            <a:endParaRPr lang="en-US" b="0" i="0" dirty="0">
              <a:solidFill>
                <a:srgbClr val="FF0000"/>
              </a:solidFill>
              <a:effectLst/>
              <a:latin typeface="Rubi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FF0000"/>
                </a:solidFill>
                <a:effectLst/>
                <a:latin typeface="Rubik"/>
              </a:rPr>
              <a:t> Można trochę się zagubić przy tworzeniu zależności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FF0000"/>
                </a:solidFill>
                <a:effectLst/>
                <a:latin typeface="Rubik"/>
              </a:rPr>
              <a:t> Mocne wykorzystanie interfejsów</a:t>
            </a:r>
            <a:endParaRPr lang="en-US" b="0" i="0" dirty="0">
              <a:solidFill>
                <a:srgbClr val="FF0000"/>
              </a:solidFill>
              <a:effectLst/>
              <a:latin typeface="Rubi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1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CF87A7-045E-E5FA-781E-D36FF562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CQRS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D77D286-2EE6-6AB9-2FC0-EF22C21E3D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QRS Design Pattern in Microservices Architectures | by Mehmet Ozkaya |  Design Microservices Architecture with Patterns &amp; Principles | Medium">
            <a:extLst>
              <a:ext uri="{FF2B5EF4-FFF2-40B4-BE49-F238E27FC236}">
                <a16:creationId xmlns:a16="http://schemas.microsoft.com/office/drawing/2014/main" id="{F526E0C9-B722-BD55-4F19-5B059AB2A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233488"/>
            <a:ext cx="79724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4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71600" y="1484784"/>
            <a:ext cx="7170094" cy="582269"/>
          </a:xfrm>
        </p:spPr>
        <p:txBody>
          <a:bodyPr/>
          <a:lstStyle/>
          <a:p>
            <a:pPr lvl="0"/>
            <a:r>
              <a:rPr lang="pl-PL" sz="2800" dirty="0"/>
              <a:t>Wprowadzenie: </a:t>
            </a:r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Strona internetowa a aplikacja webowa</a:t>
            </a:r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Krótka historia ASP.NET</a:t>
            </a:r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Pierwszy projekt</a:t>
            </a:r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MVC</a:t>
            </a:r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Loose</a:t>
            </a:r>
            <a:r>
              <a:rPr lang="pl-PL" sz="2400" dirty="0"/>
              <a:t> </a:t>
            </a:r>
            <a:r>
              <a:rPr lang="pl-PL" sz="2400" dirty="0" err="1"/>
              <a:t>coupling</a:t>
            </a:r>
            <a:endParaRPr lang="pl-PL" sz="2400" dirty="0"/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CRUD</a:t>
            </a:r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Słowa mocy – http </a:t>
            </a:r>
            <a:r>
              <a:rPr lang="pl-PL" sz="2400" dirty="0" err="1"/>
              <a:t>verbs</a:t>
            </a:r>
            <a:endParaRPr lang="pl-PL" sz="2400" dirty="0"/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Q &amp; 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06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37BC66-0ED8-004C-1CE5-D646A67D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Autentykacja vs Autoryzacja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D1ED22D-C0F4-1DEF-225D-EABF525097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Authorization and Authentication. Both the terms are often used in… | by  Audira Zuraida | Medium">
            <a:extLst>
              <a:ext uri="{FF2B5EF4-FFF2-40B4-BE49-F238E27FC236}">
                <a16:creationId xmlns:a16="http://schemas.microsoft.com/office/drawing/2014/main" id="{503C459D-DE1E-5462-ACC6-BC0D3C5F5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51832"/>
            <a:ext cx="6336704" cy="414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45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6D5892-A106-76D6-D908-A535ACAE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Autentykacja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E3E5EE4-2222-8B3D-8DCC-FC3E4545B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onceptual authentication examples. | Download Scientific Diagram">
            <a:extLst>
              <a:ext uri="{FF2B5EF4-FFF2-40B4-BE49-F238E27FC236}">
                <a16:creationId xmlns:a16="http://schemas.microsoft.com/office/drawing/2014/main" id="{FDF1CC06-6EDB-4716-4E7D-59FC0367D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376363"/>
            <a:ext cx="80962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17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5687BA-7FFF-B17C-3F61-E3B0B58D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035" y="1221409"/>
            <a:ext cx="5737333" cy="501692"/>
          </a:xfrm>
        </p:spPr>
        <p:txBody>
          <a:bodyPr/>
          <a:lstStyle/>
          <a:p>
            <a:r>
              <a:rPr lang="pl-PL" dirty="0"/>
              <a:t>Autoryzacja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B72C74-4A9B-9595-8CFD-1B2E0E9C6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What Is Authorization? Comparison with Access Control | Okta">
            <a:extLst>
              <a:ext uri="{FF2B5EF4-FFF2-40B4-BE49-F238E27FC236}">
                <a16:creationId xmlns:a16="http://schemas.microsoft.com/office/drawing/2014/main" id="{19D6B033-5C2F-D674-2BE2-7017473B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70" y="1092037"/>
            <a:ext cx="656326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16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C0EED3-7738-BBF6-D4FC-1BB846C3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Autentykacja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7BF056E-8EF6-D342-9D24-4280FB25D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6" name="Picture 8" descr="Amazon Cognito - advanced authentication and security features for your apps">
            <a:extLst>
              <a:ext uri="{FF2B5EF4-FFF2-40B4-BE49-F238E27FC236}">
                <a16:creationId xmlns:a16="http://schemas.microsoft.com/office/drawing/2014/main" id="{2F53EC50-2970-E229-3690-7A107E567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57" y="3861048"/>
            <a:ext cx="3707904" cy="17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Digitteck | IdentityServer | Part 1">
            <a:extLst>
              <a:ext uri="{FF2B5EF4-FFF2-40B4-BE49-F238E27FC236}">
                <a16:creationId xmlns:a16="http://schemas.microsoft.com/office/drawing/2014/main" id="{3E049F0A-EC97-B289-A320-27F162704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16644"/>
            <a:ext cx="2542710" cy="172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Azure AD Passwordless Authentication Reporting &amp; Insights Nedir?">
            <a:extLst>
              <a:ext uri="{FF2B5EF4-FFF2-40B4-BE49-F238E27FC236}">
                <a16:creationId xmlns:a16="http://schemas.microsoft.com/office/drawing/2014/main" id="{7B17FE87-7BA3-DD54-4BB0-7582FE587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20880"/>
            <a:ext cx="460851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978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A4E6A1-136F-7060-3BCC-3DE21EA0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Role-</a:t>
            </a:r>
            <a:r>
              <a:rPr lang="pl-PL" dirty="0" err="1"/>
              <a:t>Based</a:t>
            </a:r>
            <a:r>
              <a:rPr lang="pl-PL" dirty="0"/>
              <a:t> Access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CF09C0-4CEA-AE1F-5C1C-97F12A247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76737B63-4C3D-8005-819C-5A7AE5505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48" y="1666390"/>
            <a:ext cx="8038504" cy="352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81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1500166" y="1495613"/>
            <a:ext cx="6143668" cy="3255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6000" dirty="0">
                <a:solidFill>
                  <a:srgbClr val="414F5C"/>
                </a:solidFill>
                <a:latin typeface="+mj-lt"/>
              </a:rPr>
              <a:t>Dziękuję za uwagę </a:t>
            </a:r>
            <a:r>
              <a:rPr lang="pl-PL" sz="6000" dirty="0">
                <a:solidFill>
                  <a:srgbClr val="414F5C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pl-PL" sz="6000" dirty="0"/>
          </a:p>
          <a:p>
            <a:pPr algn="ctr">
              <a:lnSpc>
                <a:spcPct val="150000"/>
              </a:lnSpc>
            </a:pPr>
            <a:endParaRPr lang="en-US" sz="1900" dirty="0">
              <a:solidFill>
                <a:srgbClr val="414F5C"/>
              </a:solidFill>
              <a:latin typeface="+mj-lt"/>
            </a:endParaRPr>
          </a:p>
        </p:txBody>
      </p:sp>
      <p:pic>
        <p:nvPicPr>
          <p:cNvPr id="17" name="Obraz 16" descr="co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4427" y="6202942"/>
            <a:ext cx="285752" cy="253199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grpSp>
        <p:nvGrpSpPr>
          <p:cNvPr id="7" name="Group 6"/>
          <p:cNvGrpSpPr/>
          <p:nvPr/>
        </p:nvGrpSpPr>
        <p:grpSpPr>
          <a:xfrm>
            <a:off x="1270894" y="4155219"/>
            <a:ext cx="6782215" cy="769824"/>
            <a:chOff x="1259632" y="2636912"/>
            <a:chExt cx="6782215" cy="769824"/>
          </a:xfrm>
        </p:grpSpPr>
        <p:grpSp>
          <p:nvGrpSpPr>
            <p:cNvPr id="5" name="Group 4"/>
            <p:cNvGrpSpPr/>
            <p:nvPr/>
          </p:nvGrpSpPr>
          <p:grpSpPr>
            <a:xfrm>
              <a:off x="1259632" y="2636912"/>
              <a:ext cx="6782215" cy="769824"/>
              <a:chOff x="1259632" y="2636912"/>
              <a:chExt cx="6782215" cy="769824"/>
            </a:xfrm>
          </p:grpSpPr>
          <p:cxnSp>
            <p:nvCxnSpPr>
              <p:cNvPr id="18" name="Łącznik prostoliniowy 23"/>
              <p:cNvCxnSpPr/>
              <p:nvPr/>
            </p:nvCxnSpPr>
            <p:spPr>
              <a:xfrm flipV="1">
                <a:off x="1259632" y="3007714"/>
                <a:ext cx="6782215" cy="28220"/>
              </a:xfrm>
              <a:prstGeom prst="line">
                <a:avLst/>
              </a:prstGeom>
              <a:ln w="12700">
                <a:solidFill>
                  <a:srgbClr val="06AE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a 20"/>
              <p:cNvSpPr/>
              <p:nvPr/>
            </p:nvSpPr>
            <p:spPr>
              <a:xfrm>
                <a:off x="4165903" y="2636912"/>
                <a:ext cx="769824" cy="76982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6AE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23" name="Obraz 2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72283" y="2862264"/>
              <a:ext cx="357064" cy="31455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2051719" y="4836078"/>
            <a:ext cx="5670853" cy="2048184"/>
            <a:chOff x="4453931" y="4056362"/>
            <a:chExt cx="3286148" cy="2048184"/>
          </a:xfrm>
        </p:grpSpPr>
        <p:sp>
          <p:nvSpPr>
            <p:cNvPr id="14" name="pole tekstowe 13"/>
            <p:cNvSpPr txBox="1"/>
            <p:nvPr/>
          </p:nvSpPr>
          <p:spPr>
            <a:xfrm>
              <a:off x="4453931" y="4596441"/>
              <a:ext cx="3286148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1" indent="-342891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pl-PL" sz="2000" b="1" dirty="0">
                  <a:solidFill>
                    <a:srgbClr val="414F5C"/>
                  </a:solidFill>
                  <a:latin typeface="+mj-lt"/>
                </a:rPr>
                <a:t>vpeczynski@sii.pl</a:t>
              </a:r>
            </a:p>
            <a:p>
              <a:pPr marL="342891" indent="-342891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pl-PL" sz="2000" b="1" dirty="0">
                <a:solidFill>
                  <a:srgbClr val="414F5C"/>
                </a:solidFill>
                <a:latin typeface="+mj-lt"/>
              </a:endParaRPr>
            </a:p>
            <a:p>
              <a:pPr marL="342891" indent="-342891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pl-PL" sz="2000" b="1" dirty="0">
                  <a:solidFill>
                    <a:srgbClr val="414F5C"/>
                  </a:solidFill>
                  <a:latin typeface="+mj-lt"/>
                </a:rPr>
                <a:t>Rekrutacja: rekrutacja-poznan@sii.pl</a:t>
              </a:r>
              <a:endParaRPr lang="en-US" sz="2000" b="1" dirty="0">
                <a:solidFill>
                  <a:srgbClr val="414F5C"/>
                </a:solidFill>
                <a:latin typeface="+mj-lt"/>
              </a:endParaRPr>
            </a:p>
            <a:p>
              <a:pPr marL="342891" indent="-342891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pl-PL" sz="2000" b="1" dirty="0">
                <a:solidFill>
                  <a:srgbClr val="414F5C"/>
                </a:solidFill>
                <a:latin typeface="+mj-lt"/>
              </a:endParaRPr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4453931" y="4056362"/>
              <a:ext cx="20717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891" indent="-342891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pl-PL" sz="1600" dirty="0">
                  <a:solidFill>
                    <a:srgbClr val="414F5C"/>
                  </a:solidFill>
                  <a:latin typeface="+mj-lt"/>
                </a:rPr>
                <a:t>W razie pytań:</a:t>
              </a:r>
              <a:endParaRPr lang="en-US" sz="1600" dirty="0">
                <a:solidFill>
                  <a:srgbClr val="414F5C"/>
                </a:solidFill>
                <a:latin typeface="Signika" pitchFamily="2" charset="0"/>
              </a:endParaRPr>
            </a:p>
          </p:txBody>
        </p:sp>
        <p:sp>
          <p:nvSpPr>
            <p:cNvPr id="19" name="Prostokąt 18"/>
            <p:cNvSpPr/>
            <p:nvPr/>
          </p:nvSpPr>
          <p:spPr>
            <a:xfrm>
              <a:off x="4453962" y="4940596"/>
              <a:ext cx="2744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891" indent="-342891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pl-PL" b="1" dirty="0">
                  <a:solidFill>
                    <a:srgbClr val="414F5C"/>
                  </a:solidFill>
                  <a:latin typeface="+mj-lt"/>
                </a:rPr>
                <a:t>www.sii.pl</a:t>
              </a:r>
            </a:p>
          </p:txBody>
        </p:sp>
        <p:cxnSp>
          <p:nvCxnSpPr>
            <p:cNvPr id="20" name="Łącznik prosty 19"/>
            <p:cNvCxnSpPr/>
            <p:nvPr/>
          </p:nvCxnSpPr>
          <p:spPr>
            <a:xfrm>
              <a:off x="4548189" y="4479746"/>
              <a:ext cx="573581" cy="1"/>
            </a:xfrm>
            <a:prstGeom prst="line">
              <a:avLst/>
            </a:prstGeom>
            <a:ln w="571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Prostokąt 11"/>
          <p:cNvSpPr/>
          <p:nvPr/>
        </p:nvSpPr>
        <p:spPr>
          <a:xfrm>
            <a:off x="1578905" y="1467552"/>
            <a:ext cx="6143668" cy="485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1900" dirty="0">
              <a:solidFill>
                <a:srgbClr val="414F5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871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572D-354B-46C0-9706-09157FD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Strona VS Aplikacja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15C8C-C7A9-485F-AB8A-6450031798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EB1632-DD73-4477-93EE-12CF87B62443}"/>
              </a:ext>
            </a:extLst>
          </p:cNvPr>
          <p:cNvSpPr/>
          <p:nvPr/>
        </p:nvSpPr>
        <p:spPr>
          <a:xfrm>
            <a:off x="4572000" y="1714722"/>
            <a:ext cx="3168352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Front-End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A3DAF-301F-4153-AB9C-0D6ADD955958}"/>
              </a:ext>
            </a:extLst>
          </p:cNvPr>
          <p:cNvSpPr/>
          <p:nvPr/>
        </p:nvSpPr>
        <p:spPr>
          <a:xfrm>
            <a:off x="4596774" y="4262044"/>
            <a:ext cx="3168352" cy="2088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Back</a:t>
            </a:r>
            <a:r>
              <a:rPr lang="pl-PL" dirty="0"/>
              <a:t>-End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F5647E-D858-4F5C-B313-9AED36A5725D}"/>
              </a:ext>
            </a:extLst>
          </p:cNvPr>
          <p:cNvCxnSpPr>
            <a:cxnSpLocks/>
          </p:cNvCxnSpPr>
          <p:nvPr/>
        </p:nvCxnSpPr>
        <p:spPr>
          <a:xfrm>
            <a:off x="5652120" y="3802954"/>
            <a:ext cx="0" cy="459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6392DF-559B-46B6-9F71-3AF92C9C7E16}"/>
              </a:ext>
            </a:extLst>
          </p:cNvPr>
          <p:cNvCxnSpPr>
            <a:cxnSpLocks/>
          </p:cNvCxnSpPr>
          <p:nvPr/>
        </p:nvCxnSpPr>
        <p:spPr>
          <a:xfrm>
            <a:off x="6588224" y="3802954"/>
            <a:ext cx="0" cy="45909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0EA0-40BA-440B-B442-7DDB30B098BD}"/>
              </a:ext>
            </a:extLst>
          </p:cNvPr>
          <p:cNvSpPr/>
          <p:nvPr/>
        </p:nvSpPr>
        <p:spPr>
          <a:xfrm>
            <a:off x="683568" y="1714722"/>
            <a:ext cx="3168352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Front-End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03A20F-1E53-4502-BC5B-261EBF2D1ED3}"/>
              </a:ext>
            </a:extLst>
          </p:cNvPr>
          <p:cNvSpPr txBox="1"/>
          <p:nvPr/>
        </p:nvSpPr>
        <p:spPr>
          <a:xfrm>
            <a:off x="1268528" y="1217938"/>
            <a:ext cx="199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Strona internetowa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D6DD5C-B5F8-4E09-BA8B-73C001E61DC1}"/>
              </a:ext>
            </a:extLst>
          </p:cNvPr>
          <p:cNvSpPr txBox="1"/>
          <p:nvPr/>
        </p:nvSpPr>
        <p:spPr>
          <a:xfrm>
            <a:off x="5046481" y="1217938"/>
            <a:ext cx="22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Aplikacja internetowa</a:t>
            </a:r>
          </a:p>
        </p:txBody>
      </p:sp>
    </p:spTree>
    <p:extLst>
      <p:ext uri="{BB962C8B-B14F-4D97-AF65-F5344CB8AC3E}">
        <p14:creationId xmlns:p14="http://schemas.microsoft.com/office/powerpoint/2010/main" val="20586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3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az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6527"/>
          </a:xfrm>
          <a:prstGeom prst="rect">
            <a:avLst/>
          </a:prstGeom>
        </p:spPr>
      </p:pic>
      <p:grpSp>
        <p:nvGrpSpPr>
          <p:cNvPr id="6" name="Grupa 5"/>
          <p:cNvGrpSpPr/>
          <p:nvPr/>
        </p:nvGrpSpPr>
        <p:grpSpPr>
          <a:xfrm>
            <a:off x="4788024" y="4509121"/>
            <a:ext cx="4355976" cy="1656184"/>
            <a:chOff x="4788024" y="3240171"/>
            <a:chExt cx="4355976" cy="1295983"/>
          </a:xfrm>
        </p:grpSpPr>
        <p:sp>
          <p:nvSpPr>
            <p:cNvPr id="7" name="Prostokąt 6"/>
            <p:cNvSpPr/>
            <p:nvPr/>
          </p:nvSpPr>
          <p:spPr>
            <a:xfrm>
              <a:off x="4788024" y="3240171"/>
              <a:ext cx="4355976" cy="1295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tIns="0" rIns="72000" rtlCol="0" anchor="ctr" anchorCtr="0"/>
            <a:lstStyle/>
            <a:p>
              <a:pPr>
                <a:lnSpc>
                  <a:spcPts val="2500"/>
                </a:lnSpc>
              </a:pPr>
              <a:r>
                <a:rPr lang="pl-PL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Krótka historia ASP.NET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" name="Łącznik prosty 7"/>
            <p:cNvCxnSpPr/>
            <p:nvPr/>
          </p:nvCxnSpPr>
          <p:spPr>
            <a:xfrm>
              <a:off x="5025600" y="4293096"/>
              <a:ext cx="573581" cy="1"/>
            </a:xfrm>
            <a:prstGeom prst="line">
              <a:avLst/>
            </a:prstGeom>
            <a:ln w="571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27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5AF85EF-6F06-42F0-AEFF-F863A9B56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537" y="2112169"/>
            <a:ext cx="1905000" cy="190500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Microsoft .NET </a:t>
            </a:r>
            <a:r>
              <a:rPr lang="pl-PL" dirty="0" err="1"/>
              <a:t>COre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rupa 18"/>
          <p:cNvGrpSpPr/>
          <p:nvPr/>
        </p:nvGrpSpPr>
        <p:grpSpPr>
          <a:xfrm>
            <a:off x="2129371" y="3045032"/>
            <a:ext cx="2467403" cy="777376"/>
            <a:chOff x="629261" y="4574469"/>
            <a:chExt cx="2467403" cy="777376"/>
          </a:xfrm>
        </p:grpSpPr>
        <p:sp>
          <p:nvSpPr>
            <p:cNvPr id="20" name="TextBox 23"/>
            <p:cNvSpPr txBox="1"/>
            <p:nvPr/>
          </p:nvSpPr>
          <p:spPr>
            <a:xfrm>
              <a:off x="1195485" y="4574469"/>
              <a:ext cx="18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Microsoft</a:t>
              </a:r>
              <a:endParaRPr lang="id-ID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3"/>
            <p:cNvSpPr txBox="1"/>
            <p:nvPr/>
          </p:nvSpPr>
          <p:spPr>
            <a:xfrm>
              <a:off x="899959" y="4795984"/>
              <a:ext cx="1800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TextBox 34"/>
            <p:cNvSpPr txBox="1"/>
            <p:nvPr/>
          </p:nvSpPr>
          <p:spPr>
            <a:xfrm>
              <a:off x="629261" y="5121013"/>
              <a:ext cx="24674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3137540" y="4645911"/>
            <a:ext cx="2716109" cy="860201"/>
            <a:chOff x="3134156" y="4491644"/>
            <a:chExt cx="2716109" cy="860201"/>
          </a:xfrm>
        </p:grpSpPr>
        <p:sp>
          <p:nvSpPr>
            <p:cNvPr id="36" name="TextBox 23"/>
            <p:cNvSpPr txBox="1"/>
            <p:nvPr/>
          </p:nvSpPr>
          <p:spPr>
            <a:xfrm>
              <a:off x="3134156" y="4491644"/>
              <a:ext cx="2716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.NET Framework</a:t>
              </a:r>
              <a:endParaRPr lang="id-ID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xtBox 23"/>
            <p:cNvSpPr txBox="1"/>
            <p:nvPr/>
          </p:nvSpPr>
          <p:spPr>
            <a:xfrm>
              <a:off x="3596037" y="4795984"/>
              <a:ext cx="1800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TextBox 34"/>
            <p:cNvSpPr txBox="1"/>
            <p:nvPr/>
          </p:nvSpPr>
          <p:spPr>
            <a:xfrm>
              <a:off x="3350314" y="5121013"/>
              <a:ext cx="24147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" name="Grupa 3"/>
          <p:cNvGrpSpPr/>
          <p:nvPr/>
        </p:nvGrpSpPr>
        <p:grpSpPr>
          <a:xfrm>
            <a:off x="3660036" y="3034275"/>
            <a:ext cx="2414765" cy="788133"/>
            <a:chOff x="6051087" y="4563712"/>
            <a:chExt cx="2414765" cy="788133"/>
          </a:xfrm>
        </p:grpSpPr>
        <p:sp>
          <p:nvSpPr>
            <p:cNvPr id="39" name="TextBox 23"/>
            <p:cNvSpPr txBox="1"/>
            <p:nvPr/>
          </p:nvSpPr>
          <p:spPr>
            <a:xfrm>
              <a:off x="6358469" y="4563712"/>
              <a:ext cx="18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.NET </a:t>
              </a:r>
              <a:r>
                <a:rPr lang="pl-PL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Core</a:t>
              </a:r>
              <a:endParaRPr lang="id-ID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23"/>
            <p:cNvSpPr txBox="1"/>
            <p:nvPr/>
          </p:nvSpPr>
          <p:spPr>
            <a:xfrm>
              <a:off x="6304494" y="4795984"/>
              <a:ext cx="1800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TextBox 34"/>
            <p:cNvSpPr txBox="1"/>
            <p:nvPr/>
          </p:nvSpPr>
          <p:spPr>
            <a:xfrm>
              <a:off x="6051087" y="5121013"/>
              <a:ext cx="24147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B05519D-79CC-498A-AF0C-A70D925C40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69" y="2164669"/>
            <a:ext cx="1800000" cy="180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7C0462-D50D-4A03-89F7-29640D87B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4" y="1874044"/>
            <a:ext cx="2381250" cy="2381250"/>
          </a:xfrm>
          <a:prstGeom prst="rect">
            <a:avLst/>
          </a:prstGeom>
        </p:spPr>
      </p:pic>
      <p:pic>
        <p:nvPicPr>
          <p:cNvPr id="2052" name="Picture 4" descr=".NET Framework component stack">
            <a:extLst>
              <a:ext uri="{FF2B5EF4-FFF2-40B4-BE49-F238E27FC236}">
                <a16:creationId xmlns:a16="http://schemas.microsoft.com/office/drawing/2014/main" id="{A9C0E174-67EB-42AD-B29D-03B2D5E24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54" y="1095546"/>
            <a:ext cx="2533988" cy="337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51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-0.20833 0.237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26042 0.2379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1" y="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D:\_SII\_NEWSLETTER\ELEMENTY_POWER_POINT\foto_newsy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00"/>
            <a:ext cx="3457584" cy="5314716"/>
          </a:xfrm>
          <a:prstGeom prst="rect">
            <a:avLst/>
          </a:prstGeom>
          <a:noFill/>
        </p:spPr>
      </p:pic>
      <p:sp>
        <p:nvSpPr>
          <p:cNvPr id="6" name="Prostokąt 5"/>
          <p:cNvSpPr/>
          <p:nvPr/>
        </p:nvSpPr>
        <p:spPr>
          <a:xfrm>
            <a:off x="3223260" y="952500"/>
            <a:ext cx="5920740" cy="5314716"/>
          </a:xfrm>
          <a:prstGeom prst="rect">
            <a:avLst/>
          </a:prstGeom>
          <a:solidFill>
            <a:srgbClr val="05B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pl-P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indent="-685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Server Pages</a:t>
            </a:r>
            <a:r>
              <a:rPr lang="pl-PL" sz="2400" dirty="0"/>
              <a:t> </a:t>
            </a: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(ASP)</a:t>
            </a:r>
          </a:p>
          <a:p>
            <a:r>
              <a:rPr lang="pl-PL" sz="2400" dirty="0"/>
              <a:t>	Grudzień 1996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</a:t>
            </a:r>
            <a:endParaRPr lang="pl-PL" sz="2400" dirty="0"/>
          </a:p>
          <a:p>
            <a:r>
              <a:rPr lang="pl-PL" sz="2400" dirty="0"/>
              <a:t>	Styczeń 2002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 1.0</a:t>
            </a:r>
            <a:endParaRPr lang="pl-PL" sz="2400" dirty="0"/>
          </a:p>
          <a:p>
            <a:r>
              <a:rPr lang="pl-PL" sz="2400" dirty="0"/>
              <a:t>	Czerwiec 2016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 2.0</a:t>
            </a:r>
            <a:r>
              <a:rPr lang="pl-PL" sz="2400" dirty="0"/>
              <a:t> </a:t>
            </a:r>
          </a:p>
          <a:p>
            <a:r>
              <a:rPr lang="pl-PL" sz="2400" dirty="0"/>
              <a:t>	09.05.2017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</a:t>
            </a:r>
            <a:r>
              <a:rPr lang="pl-PL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2.1</a:t>
            </a:r>
            <a:r>
              <a:rPr lang="pl-PL" sz="2400" dirty="0"/>
              <a:t> </a:t>
            </a:r>
          </a:p>
          <a:p>
            <a:r>
              <a:rPr lang="pl-PL" sz="2400" dirty="0"/>
              <a:t>	30.05.2018</a:t>
            </a: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</a:t>
            </a:r>
            <a:r>
              <a:rPr lang="pl-PL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2.2</a:t>
            </a:r>
            <a:endParaRPr lang="pl-PL" sz="2400" dirty="0"/>
          </a:p>
          <a:p>
            <a:r>
              <a:rPr lang="pl-PL" sz="2400" dirty="0"/>
              <a:t>	04.12.2018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</a:t>
            </a:r>
            <a:r>
              <a:rPr lang="pl-PL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3.0</a:t>
            </a:r>
            <a:endParaRPr lang="pl-PL" sz="2400" dirty="0"/>
          </a:p>
          <a:p>
            <a:r>
              <a:rPr lang="pl-PL" sz="2400" dirty="0"/>
              <a:t>	23.09.2019</a:t>
            </a:r>
          </a:p>
          <a:p>
            <a:endParaRPr lang="pl-PL" sz="2400" dirty="0"/>
          </a:p>
        </p:txBody>
      </p:sp>
      <p:sp>
        <p:nvSpPr>
          <p:cNvPr id="5" name="Tytuł 2"/>
          <p:cNvSpPr txBox="1"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/>
          <a:lstStyle/>
          <a:p>
            <a:pPr lvl="0"/>
            <a:r>
              <a:rPr lang="pl-PL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12688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D:\_SII\_NEWSLETTER\ELEMENTY_POWER_POINT\foto_newsy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00"/>
            <a:ext cx="3457584" cy="5314716"/>
          </a:xfrm>
          <a:prstGeom prst="rect">
            <a:avLst/>
          </a:prstGeom>
          <a:noFill/>
        </p:spPr>
      </p:pic>
      <p:sp>
        <p:nvSpPr>
          <p:cNvPr id="6" name="Prostokąt 5"/>
          <p:cNvSpPr/>
          <p:nvPr/>
        </p:nvSpPr>
        <p:spPr>
          <a:xfrm>
            <a:off x="3223260" y="952500"/>
            <a:ext cx="5920740" cy="5314716"/>
          </a:xfrm>
          <a:prstGeom prst="rect">
            <a:avLst/>
          </a:prstGeom>
          <a:solidFill>
            <a:srgbClr val="05B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endParaRPr lang="pl-PL" sz="2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</a:t>
            </a:r>
            <a:r>
              <a:rPr lang="pl-PL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3.1</a:t>
            </a:r>
            <a:r>
              <a:rPr lang="pl-PL" sz="2400" dirty="0"/>
              <a:t> </a:t>
            </a:r>
          </a:p>
          <a:p>
            <a:r>
              <a:rPr lang="pl-PL" sz="2400" dirty="0"/>
              <a:t>	03.12.2019</a:t>
            </a: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5.0</a:t>
            </a:r>
            <a:endParaRPr lang="pl-PL" sz="2400" dirty="0"/>
          </a:p>
          <a:p>
            <a:r>
              <a:rPr lang="pl-PL" sz="2400" dirty="0"/>
              <a:t>	10.11.2020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6.0 (LTS)</a:t>
            </a:r>
            <a:endParaRPr lang="pl-PL" sz="2400" dirty="0"/>
          </a:p>
          <a:p>
            <a:r>
              <a:rPr lang="pl-PL" sz="2400" dirty="0"/>
              <a:t>	09.11.2021</a:t>
            </a: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7.0</a:t>
            </a:r>
            <a:endParaRPr lang="pl-PL" sz="2400" dirty="0"/>
          </a:p>
          <a:p>
            <a:r>
              <a:rPr lang="pl-PL" sz="2400" dirty="0"/>
              <a:t>	08.11.2022</a:t>
            </a:r>
          </a:p>
          <a:p>
            <a:endParaRPr lang="pl-PL" sz="2400" dirty="0"/>
          </a:p>
        </p:txBody>
      </p:sp>
      <p:sp>
        <p:nvSpPr>
          <p:cNvPr id="5" name="Tytuł 2"/>
          <p:cNvSpPr txBox="1"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/>
          <a:lstStyle/>
          <a:p>
            <a:pPr lvl="0"/>
            <a:r>
              <a:rPr lang="pl-PL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355348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1" cy="6663606"/>
          </a:xfrm>
          <a:prstGeom prst="rect">
            <a:avLst/>
          </a:prstGeom>
        </p:spPr>
      </p:pic>
      <p:grpSp>
        <p:nvGrpSpPr>
          <p:cNvPr id="9" name="Grupa 8"/>
          <p:cNvGrpSpPr/>
          <p:nvPr/>
        </p:nvGrpSpPr>
        <p:grpSpPr>
          <a:xfrm>
            <a:off x="4788024" y="4509121"/>
            <a:ext cx="4355976" cy="1656184"/>
            <a:chOff x="4788024" y="3240171"/>
            <a:chExt cx="4355976" cy="1295983"/>
          </a:xfrm>
        </p:grpSpPr>
        <p:sp>
          <p:nvSpPr>
            <p:cNvPr id="10" name="Prostokąt 9"/>
            <p:cNvSpPr/>
            <p:nvPr/>
          </p:nvSpPr>
          <p:spPr>
            <a:xfrm>
              <a:off x="4788024" y="3240171"/>
              <a:ext cx="4355976" cy="1295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tIns="0" rIns="72000" rtlCol="0" anchor="ctr" anchorCtr="0"/>
            <a:lstStyle/>
            <a:p>
              <a:pPr>
                <a:lnSpc>
                  <a:spcPts val="2500"/>
                </a:lnSpc>
              </a:pPr>
              <a:r>
                <a:rPr lang="pl-PL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MVC</a:t>
              </a:r>
            </a:p>
          </p:txBody>
        </p:sp>
        <p:cxnSp>
          <p:nvCxnSpPr>
            <p:cNvPr id="11" name="Łącznik prosty 10"/>
            <p:cNvCxnSpPr/>
            <p:nvPr/>
          </p:nvCxnSpPr>
          <p:spPr>
            <a:xfrm>
              <a:off x="5025600" y="4293096"/>
              <a:ext cx="573581" cy="1"/>
            </a:xfrm>
            <a:prstGeom prst="line">
              <a:avLst/>
            </a:prstGeom>
            <a:ln w="571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98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1" y="1376362"/>
            <a:ext cx="7003083" cy="513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d233d9-bd2a-4b16-8aa3-eb47d0ae2568">
      <Value>6</Value>
    </TaxCatchAll>
    <EmploymentType xmlns="fea0e2e1-60e0-4001-9b78-04f77e99c8be">
      <Value>Kontraktor</Value>
      <Value>Pracownik</Value>
      <Value>Zleceniobiorca</Value>
    </EmploymentType>
    <MultiLanguage xmlns="fea0e2e1-60e0-4001-9b78-04f77e99c8be">
      <Value>Polish</Value>
    </MultiLanguage>
    <jba77b7fab374c06a29065a5cb23b566 xmlns="62d233d9-bd2a-4b16-8aa3-eb47d0ae25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Szablon</TermName>
          <TermId xmlns="http://schemas.microsoft.com/office/infopath/2007/PartnerControls">20568984-1636-4edd-b565-1fabe013a399</TermId>
        </TermInfo>
      </Terms>
    </jba77b7fab374c06a29065a5cb23b566>
    <CategoryLookup xmlns="fea0e2e1-60e0-4001-9b78-04f77e99c8be">3</CategoryLookup>
    <Order1 xmlns="62d233d9-bd2a-4b16-8aa3-eb47d0ae256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6415F2F3E1D648B8EB43ACA9BA3690" ma:contentTypeVersion="11" ma:contentTypeDescription="Create a new document." ma:contentTypeScope="" ma:versionID="3d6e3c23d98aee51665a5073c5d978b1">
  <xsd:schema xmlns:xsd="http://www.w3.org/2001/XMLSchema" xmlns:xs="http://www.w3.org/2001/XMLSchema" xmlns:p="http://schemas.microsoft.com/office/2006/metadata/properties" xmlns:ns2="fea0e2e1-60e0-4001-9b78-04f77e99c8be" xmlns:ns3="62d233d9-bd2a-4b16-8aa3-eb47d0ae2568" targetNamespace="http://schemas.microsoft.com/office/2006/metadata/properties" ma:root="true" ma:fieldsID="df80c2de09945dfe768c439e821a72c4" ns2:_="" ns3:_="">
    <xsd:import namespace="fea0e2e1-60e0-4001-9b78-04f77e99c8be"/>
    <xsd:import namespace="62d233d9-bd2a-4b16-8aa3-eb47d0ae2568"/>
    <xsd:element name="properties">
      <xsd:complexType>
        <xsd:sequence>
          <xsd:element name="documentManagement">
            <xsd:complexType>
              <xsd:all>
                <xsd:element ref="ns2:CategoryLookup"/>
                <xsd:element ref="ns2:MultiLanguage" minOccurs="0"/>
                <xsd:element ref="ns2:EmploymentType" minOccurs="0"/>
                <xsd:element ref="ns3:jba77b7fab374c06a29065a5cb23b566" minOccurs="0"/>
                <xsd:element ref="ns3:TaxCatchAll" minOccurs="0"/>
                <xsd:element ref="ns3:Order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a0e2e1-60e0-4001-9b78-04f77e99c8be" elementFormDefault="qualified">
    <xsd:import namespace="http://schemas.microsoft.com/office/2006/documentManagement/types"/>
    <xsd:import namespace="http://schemas.microsoft.com/office/infopath/2007/PartnerControls"/>
    <xsd:element name="CategoryLookup" ma:index="8" ma:displayName="Category" ma:format="Hyperlink" ma:list="bd3035c4-c126-4bc6-b8a7-2defe8426519" ma:internalName="CategoryLookup" ma:showField="Title" ma:web="62d233d9-bd2a-4b16-8aa3-eb47d0ae2568">
      <xsd:simpleType>
        <xsd:restriction base="dms:Lookup"/>
      </xsd:simpleType>
    </xsd:element>
    <xsd:element name="MultiLanguage" ma:index="9" nillable="true" ma:displayName="Language" ma:default="Polish" ma:internalName="MultiLanguag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glish"/>
                    <xsd:enumeration value="Polish"/>
                  </xsd:restriction>
                </xsd:simpleType>
              </xsd:element>
            </xsd:sequence>
          </xsd:extension>
        </xsd:complexContent>
      </xsd:complexType>
    </xsd:element>
    <xsd:element name="EmploymentType" ma:index="10" nillable="true" ma:displayName="Employment Type" ma:internalName="Employment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Kontraktor"/>
                    <xsd:enumeration value="Pracownik"/>
                    <xsd:enumeration value="Zleceniobiorca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d233d9-bd2a-4b16-8aa3-eb47d0ae2568" elementFormDefault="qualified">
    <xsd:import namespace="http://schemas.microsoft.com/office/2006/documentManagement/types"/>
    <xsd:import namespace="http://schemas.microsoft.com/office/infopath/2007/PartnerControls"/>
    <xsd:element name="jba77b7fab374c06a29065a5cb23b566" ma:index="12" ma:taxonomy="true" ma:internalName="jba77b7fab374c06a29065a5cb23b566" ma:taxonomyFieldName="SiiDocumentType2" ma:displayName="SiiDocumentType" ma:readOnly="false" ma:default="" ma:fieldId="{3ba77b7f-ab37-4c06-a290-65a5cb23b566}" ma:taxonomyMulti="true" ma:sspId="a40c432c-c4c3-41b6-8288-b4b079fb5132" ma:termSetId="469be118-692d-4839-909c-e119bf3d4c2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9d2313ca-3109-4e27-bdec-539fee423a6c}" ma:internalName="TaxCatchAll" ma:showField="CatchAllData" ma:web="62d233d9-bd2a-4b16-8aa3-eb47d0ae25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rder1" ma:index="14" nillable="true" ma:displayName="Order" ma:indexed="true" ma:internalName="Order1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74DD72-ED16-4C84-A8C5-5BB07B3D25E7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62d233d9-bd2a-4b16-8aa3-eb47d0ae2568"/>
    <ds:schemaRef ds:uri="http://schemas.microsoft.com/office/infopath/2007/PartnerControls"/>
    <ds:schemaRef ds:uri="fea0e2e1-60e0-4001-9b78-04f77e99c8be"/>
  </ds:schemaRefs>
</ds:datastoreItem>
</file>

<file path=customXml/itemProps2.xml><?xml version="1.0" encoding="utf-8"?>
<ds:datastoreItem xmlns:ds="http://schemas.openxmlformats.org/officeDocument/2006/customXml" ds:itemID="{0E854E4B-0EF1-4C78-807A-511A2D5357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a0e2e1-60e0-4001-9b78-04f77e99c8be"/>
    <ds:schemaRef ds:uri="62d233d9-bd2a-4b16-8aa3-eb47d0ae25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B3050E-F915-43C9-8292-C973381436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25913</TotalTime>
  <Words>486</Words>
  <Application>Microsoft Office PowerPoint</Application>
  <PresentationFormat>Pokaz na ekranie (4:3)</PresentationFormat>
  <Paragraphs>168</Paragraphs>
  <Slides>25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Rubik</vt:lpstr>
      <vt:lpstr>Signika</vt:lpstr>
      <vt:lpstr>Motyw pakietu Office</vt:lpstr>
      <vt:lpstr>Prezentacja programu PowerPoint</vt:lpstr>
      <vt:lpstr>AGENDA</vt:lpstr>
      <vt:lpstr>Strona VS Aplikacja</vt:lpstr>
      <vt:lpstr>Prezentacja programu PowerPoint</vt:lpstr>
      <vt:lpstr>Microsoft .NET COre</vt:lpstr>
      <vt:lpstr>ASP.NET</vt:lpstr>
      <vt:lpstr>ASP.NET</vt:lpstr>
      <vt:lpstr>Prezentacja programu PowerPoint</vt:lpstr>
      <vt:lpstr>MVC</vt:lpstr>
      <vt:lpstr>Implementacja MVC W ASP.NEt</vt:lpstr>
      <vt:lpstr>Prezentacja programu PowerPoint</vt:lpstr>
      <vt:lpstr>Loose Coupling</vt:lpstr>
      <vt:lpstr>Wstrzykiwanie zależności</vt:lpstr>
      <vt:lpstr>Loose Coupling</vt:lpstr>
      <vt:lpstr>CRUD</vt:lpstr>
      <vt:lpstr>Słowa mocy – http verbs</vt:lpstr>
      <vt:lpstr>Entity Framework</vt:lpstr>
      <vt:lpstr>Onion ArChitecture</vt:lpstr>
      <vt:lpstr>CQRS</vt:lpstr>
      <vt:lpstr>Autentykacja vs Autoryzacja</vt:lpstr>
      <vt:lpstr>Autentykacja</vt:lpstr>
      <vt:lpstr>Autoryzacja</vt:lpstr>
      <vt:lpstr>Autentykacja</vt:lpstr>
      <vt:lpstr>Role-Based Access</vt:lpstr>
      <vt:lpstr>Prezentacja programu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Emilia Iwinska</dc:creator>
  <cp:lastModifiedBy>Vadim Peczyński</cp:lastModifiedBy>
  <cp:revision>3136</cp:revision>
  <dcterms:created xsi:type="dcterms:W3CDTF">2012-11-01T07:34:30Z</dcterms:created>
  <dcterms:modified xsi:type="dcterms:W3CDTF">2023-01-30T09:06:50Z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0x010100396415F2F3E1D648B8EB43ACA9BA3690</vt:lpwstr>
  </property>
  <property fmtid="{D5CDD505-2E9C-101B-9397-08002B2CF9AE}" pid="3" name="TaxKeyword">
    <vt:lpwstr/>
  </property>
  <property fmtid="{D5CDD505-2E9C-101B-9397-08002B2CF9AE}" pid="4" name="Processes">
    <vt:lpwstr>400;#III-PR11 Marketing, PR ＆ Sales Support|a9a8fea3-2cf9-495b-83ac-734c0c6e57ae</vt:lpwstr>
  </property>
  <property fmtid="{D5CDD505-2E9C-101B-9397-08002B2CF9AE}" pid="5" name="SiiDocument Status">
    <vt:lpwstr>196;#Zaakceptowany|54951d1a-754c-4005-8d3f-b961f76cb2e8</vt:lpwstr>
  </property>
  <property fmtid="{D5CDD505-2E9C-101B-9397-08002B2CF9AE}" pid="6" name="SiiDocument Type">
    <vt:lpwstr>34;#Szablon|20568984-1636-4edd-b565-1fabe013a399</vt:lpwstr>
  </property>
  <property fmtid="{D5CDD505-2E9C-101B-9397-08002B2CF9AE}" pid="7" name="Responsible Division">
    <vt:lpwstr>41;#Marketing|09944867-046c-4cbc-8bcb-5caa130f4384</vt:lpwstr>
  </property>
  <property fmtid="{D5CDD505-2E9C-101B-9397-08002B2CF9AE}" pid="8" name="Document Classification">
    <vt:lpwstr>351;#Public|0cc35d26-2959-4bac-8274-8a2a7cb8ee12</vt:lpwstr>
  </property>
  <property fmtid="{D5CDD505-2E9C-101B-9397-08002B2CF9AE}" pid="9" name="Document Receiver">
    <vt:lpwstr>234;#PSD|1e178c94-dff1-414e-ab31-dbb6b1606500;#235;# Sales|55c032fc-c4f1-418c-b0c7-614b088e86bd;#232;# Marketing|09944867-046c-4cbc-8bcb-5caa130f4384</vt:lpwstr>
  </property>
  <property fmtid="{D5CDD505-2E9C-101B-9397-08002B2CF9AE}" pid="10" name="SiiDocumentType2">
    <vt:lpwstr>6;#Szablon|20568984-1636-4edd-b565-1fabe013a399</vt:lpwstr>
  </property>
</Properties>
</file>