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670" r:id="rId5"/>
    <p:sldId id="739" r:id="rId6"/>
    <p:sldId id="769" r:id="rId7"/>
    <p:sldId id="804" r:id="rId8"/>
    <p:sldId id="803" r:id="rId9"/>
    <p:sldId id="740" r:id="rId10"/>
    <p:sldId id="805" r:id="rId11"/>
    <p:sldId id="806" r:id="rId12"/>
    <p:sldId id="808" r:id="rId13"/>
    <p:sldId id="809" r:id="rId14"/>
    <p:sldId id="810" r:id="rId15"/>
    <p:sldId id="812" r:id="rId16"/>
    <p:sldId id="813" r:id="rId17"/>
    <p:sldId id="814" r:id="rId18"/>
    <p:sldId id="815" r:id="rId19"/>
    <p:sldId id="802" r:id="rId20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 Iwinska" initials="EI" lastIdx="27" clrIdx="0">
    <p:extLst/>
  </p:cmAuthor>
  <p:cmAuthor id="2" name="Agnieszka Pluskot" initials="A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D3"/>
    <a:srgbClr val="36A887"/>
    <a:srgbClr val="3CBD97"/>
    <a:srgbClr val="DE4A4A"/>
    <a:srgbClr val="E46E6E"/>
    <a:srgbClr val="1B94B1"/>
    <a:srgbClr val="404040"/>
    <a:srgbClr val="E94347"/>
    <a:srgbClr val="D92727"/>
    <a:srgbClr val="C1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8878" autoAdjust="0"/>
  </p:normalViewPr>
  <p:slideViewPr>
    <p:cSldViewPr>
      <p:cViewPr varScale="1">
        <p:scale>
          <a:sx n="77" d="100"/>
          <a:sy n="77" d="100"/>
        </p:scale>
        <p:origin x="8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904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54B2-8156-420E-A7FB-4A1E2C0E2348}" type="datetimeFigureOut">
              <a:rPr lang="pl-PL" smtClean="0"/>
              <a:pPr/>
              <a:t>2017-05-18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C034-66BF-4840-BAB4-A53127487F0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34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888C9B-69C4-491C-8DE3-93B5E2FB465B}" type="datetimeFigureOut">
              <a:rPr lang="pl-PL"/>
              <a:pPr>
                <a:defRPr/>
              </a:pPr>
              <a:t>2017-05-18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2257E6-40DE-4A5B-B004-11665916B7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826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249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050" i="1" dirty="0"/>
              <a:t>Rada:</a:t>
            </a:r>
            <a:r>
              <a:rPr lang="pl-PL" sz="1050" i="1" baseline="0" dirty="0"/>
              <a:t> </a:t>
            </a:r>
            <a:r>
              <a:rPr lang="pl-PL" sz="1050" i="1" dirty="0"/>
              <a:t>Zdjęcie podmieniamy przesuwając je pod spód. Najlepiej wcześniej wykadrować</a:t>
            </a:r>
            <a:r>
              <a:rPr lang="pl-PL" sz="1050" i="1" baseline="0" dirty="0"/>
              <a:t> je do kwadratu ok 400x400 </a:t>
            </a:r>
            <a:r>
              <a:rPr lang="pl-PL" sz="1050" i="1" baseline="0" dirty="0" err="1"/>
              <a:t>px</a:t>
            </a:r>
            <a:r>
              <a:rPr lang="pl-PL" sz="1050" i="1" baseline="0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47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35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74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56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86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15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3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31C4AD-7479-4CEF-B04C-3C1865B32799}" type="slidenum">
              <a:t>12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01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31C4AD-7479-4CEF-B04C-3C1865B32799}" type="slidenum">
              <a:t>14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2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1"/>
          <p:cNvSpPr txBox="1">
            <a:spLocks/>
          </p:cNvSpPr>
          <p:nvPr userDrawn="1"/>
        </p:nvSpPr>
        <p:spPr bwMode="auto">
          <a:xfrm>
            <a:off x="2015716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995373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3" name="Łącznik prosty 12"/>
          <p:cNvCxnSpPr/>
          <p:nvPr userDrawn="1"/>
        </p:nvCxnSpPr>
        <p:spPr>
          <a:xfrm>
            <a:off x="369333" y="980728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5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16" name="Łącznik prosty 15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2017-05-18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1596BB-2C92-4665-9A4F-DBBA4509079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7" r:id="rId2"/>
    <p:sldLayoutId id="2147483779" r:id="rId3"/>
    <p:sldLayoutId id="2147483774" r:id="rId4"/>
    <p:sldLayoutId id="214748377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tytuł 1"/>
          <p:cNvSpPr txBox="1">
            <a:spLocks/>
          </p:cNvSpPr>
          <p:nvPr/>
        </p:nvSpPr>
        <p:spPr bwMode="auto">
          <a:xfrm>
            <a:off x="1547664" y="5085184"/>
            <a:ext cx="62646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800" dirty="0">
                <a:solidFill>
                  <a:schemeClr val="bg1"/>
                </a:solidFill>
                <a:latin typeface="Calibri Light" panose="020F0302020204030204" pitchFamily="34" charset="0"/>
              </a:rPr>
              <a:t>ASP.NET MVC</a:t>
            </a:r>
          </a:p>
          <a:p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Pierwsza aplikacja</a:t>
            </a:r>
          </a:p>
        </p:txBody>
      </p:sp>
    </p:spTree>
    <p:extLst>
      <p:ext uri="{BB962C8B-B14F-4D97-AF65-F5344CB8AC3E}">
        <p14:creationId xmlns:p14="http://schemas.microsoft.com/office/powerpoint/2010/main" val="11026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08720"/>
            <a:ext cx="9144000" cy="5736198"/>
          </a:xfrm>
          <a:prstGeom prst="rect">
            <a:avLst/>
          </a:prstGeom>
        </p:spPr>
      </p:pic>
      <p:sp>
        <p:nvSpPr>
          <p:cNvPr id="22" name="Prostokąt 21"/>
          <p:cNvSpPr/>
          <p:nvPr/>
        </p:nvSpPr>
        <p:spPr>
          <a:xfrm>
            <a:off x="3851920" y="1040623"/>
            <a:ext cx="5112568" cy="532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MVC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07133"/>
              </p:ext>
            </p:extLst>
          </p:nvPr>
        </p:nvGraphicFramePr>
        <p:xfrm>
          <a:off x="3995936" y="1407521"/>
          <a:ext cx="4707197" cy="4431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Zalety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Rozszerzalność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Łatwość testowania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System routingu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Integracja z .NET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Open source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Kontrola nad HTML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Loose coupling</a:t>
                      </a: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4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94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  <a:ea typeface="Calibri" panose="020F0502020204030204" pitchFamily="34" charset="0"/>
                        </a:rPr>
                        <a:t>Wady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A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Samodyscyplina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Learning curve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Przy mniejszych aplikacjach większe skomplikowanie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rójkąt równoramienny 19"/>
          <p:cNvSpPr/>
          <p:nvPr/>
        </p:nvSpPr>
        <p:spPr>
          <a:xfrm rot="10800000">
            <a:off x="2627784" y="6165304"/>
            <a:ext cx="189295" cy="1030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47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2"/>
            <a:ext cx="9144000" cy="6668488"/>
          </a:xfrm>
          <a:prstGeom prst="rect">
            <a:avLst/>
          </a:prstGeom>
        </p:spPr>
      </p:pic>
      <p:grpSp>
        <p:nvGrpSpPr>
          <p:cNvPr id="7" name="Grupa 6"/>
          <p:cNvGrpSpPr/>
          <p:nvPr/>
        </p:nvGrpSpPr>
        <p:grpSpPr>
          <a:xfrm>
            <a:off x="4788024" y="4509120"/>
            <a:ext cx="4355976" cy="1656184"/>
            <a:chOff x="4788024" y="3240171"/>
            <a:chExt cx="4355976" cy="1295983"/>
          </a:xfrm>
        </p:grpSpPr>
        <p:sp>
          <p:nvSpPr>
            <p:cNvPr id="8" name="Prostokąt 7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Loose coupling</a:t>
              </a:r>
            </a:p>
          </p:txBody>
        </p:sp>
        <p:cxnSp>
          <p:nvCxnSpPr>
            <p:cNvPr id="9" name="Łącznik prosty 8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0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Loose Coupling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</a:p>
        </p:txBody>
      </p:sp>
      <p:sp>
        <p:nvSpPr>
          <p:cNvPr id="15" name="Prostokąt 23"/>
          <p:cNvSpPr/>
          <p:nvPr/>
        </p:nvSpPr>
        <p:spPr>
          <a:xfrm>
            <a:off x="2546887" y="2174906"/>
            <a:ext cx="1877527" cy="1106383"/>
          </a:xfrm>
          <a:prstGeom prst="rect">
            <a:avLst/>
          </a:prstGeom>
          <a:solidFill>
            <a:srgbClr val="FFFFFF"/>
          </a:solidFill>
          <a:ln w="12700">
            <a:solidFill>
              <a:srgbClr val="01AFD2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PasswordReset</a:t>
            </a:r>
          </a:p>
        </p:txBody>
      </p:sp>
      <p:sp>
        <p:nvSpPr>
          <p:cNvPr id="16" name="Prostokąt 23"/>
          <p:cNvSpPr/>
          <p:nvPr/>
        </p:nvSpPr>
        <p:spPr>
          <a:xfrm>
            <a:off x="4675937" y="2177462"/>
            <a:ext cx="1877527" cy="1103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1AFD2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EmailSender</a:t>
            </a:r>
          </a:p>
        </p:txBody>
      </p:sp>
      <p:sp>
        <p:nvSpPr>
          <p:cNvPr id="36" name="Prostokąt 23"/>
          <p:cNvSpPr/>
          <p:nvPr/>
        </p:nvSpPr>
        <p:spPr>
          <a:xfrm>
            <a:off x="573197" y="4838357"/>
            <a:ext cx="2198767" cy="1220705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PasswordReset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8" name="Prostokąt 23"/>
          <p:cNvSpPr/>
          <p:nvPr/>
        </p:nvSpPr>
        <p:spPr>
          <a:xfrm>
            <a:off x="6553463" y="4838357"/>
            <a:ext cx="2004181" cy="1220704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5" name="Grupa 4"/>
          <p:cNvGrpSpPr/>
          <p:nvPr/>
        </p:nvGrpSpPr>
        <p:grpSpPr>
          <a:xfrm>
            <a:off x="429016" y="1372350"/>
            <a:ext cx="8244842" cy="503074"/>
            <a:chOff x="429016" y="1372350"/>
            <a:chExt cx="8244842" cy="503074"/>
          </a:xfrm>
        </p:grpSpPr>
        <p:sp>
          <p:nvSpPr>
            <p:cNvPr id="6" name="Prostokąt 23"/>
            <p:cNvSpPr/>
            <p:nvPr/>
          </p:nvSpPr>
          <p:spPr>
            <a:xfrm>
              <a:off x="2546887" y="1372350"/>
              <a:ext cx="4006578" cy="503074"/>
            </a:xfrm>
            <a:prstGeom prst="rect">
              <a:avLst/>
            </a:prstGeom>
            <a:solidFill>
              <a:srgbClr val="01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>
                  <a:solidFill>
                    <a:schemeClr val="lt1"/>
                  </a:solidFill>
                </a:rPr>
                <a:t>Problem</a:t>
              </a:r>
            </a:p>
          </p:txBody>
        </p:sp>
        <p:cxnSp>
          <p:nvCxnSpPr>
            <p:cNvPr id="25" name="Łącznik prosty 24"/>
            <p:cNvCxnSpPr/>
            <p:nvPr/>
          </p:nvCxnSpPr>
          <p:spPr>
            <a:xfrm>
              <a:off x="429016" y="1852939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/>
            <p:cNvCxnSpPr/>
            <p:nvPr/>
          </p:nvCxnSpPr>
          <p:spPr>
            <a:xfrm>
              <a:off x="6804987" y="1875424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a 3"/>
          <p:cNvGrpSpPr/>
          <p:nvPr/>
        </p:nvGrpSpPr>
        <p:grpSpPr>
          <a:xfrm>
            <a:off x="429016" y="4040599"/>
            <a:ext cx="8244842" cy="496697"/>
            <a:chOff x="429016" y="4040599"/>
            <a:chExt cx="8244842" cy="496697"/>
          </a:xfrm>
        </p:grpSpPr>
        <p:sp>
          <p:nvSpPr>
            <p:cNvPr id="33" name="Prostokąt 23"/>
            <p:cNvSpPr/>
            <p:nvPr/>
          </p:nvSpPr>
          <p:spPr>
            <a:xfrm>
              <a:off x="2546886" y="4040599"/>
              <a:ext cx="4006577" cy="496697"/>
            </a:xfrm>
            <a:prstGeom prst="rect">
              <a:avLst/>
            </a:prstGeom>
            <a:solidFill>
              <a:srgbClr val="33B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/>
                <a:t>Rozwiązanie</a:t>
              </a:r>
            </a:p>
          </p:txBody>
        </p:sp>
        <p:cxnSp>
          <p:nvCxnSpPr>
            <p:cNvPr id="27" name="Łącznik prosty 26"/>
            <p:cNvCxnSpPr/>
            <p:nvPr/>
          </p:nvCxnSpPr>
          <p:spPr>
            <a:xfrm>
              <a:off x="429016" y="4503223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/>
            <p:cNvCxnSpPr/>
            <p:nvPr/>
          </p:nvCxnSpPr>
          <p:spPr>
            <a:xfrm>
              <a:off x="6804987" y="4525708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>
            <a:stCxn id="15" idx="3"/>
            <a:endCxn id="16" idx="1"/>
          </p:cNvCxnSpPr>
          <p:nvPr/>
        </p:nvCxnSpPr>
        <p:spPr>
          <a:xfrm>
            <a:off x="4424414" y="2728098"/>
            <a:ext cx="251523" cy="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23"/>
          <p:cNvSpPr/>
          <p:nvPr/>
        </p:nvSpPr>
        <p:spPr>
          <a:xfrm>
            <a:off x="3485650" y="4829283"/>
            <a:ext cx="2198767" cy="1229779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cxnSpLocks/>
            <a:stCxn id="36" idx="3"/>
            <a:endCxn id="20" idx="1"/>
          </p:cNvCxnSpPr>
          <p:nvPr/>
        </p:nvCxnSpPr>
        <p:spPr>
          <a:xfrm flipV="1">
            <a:off x="2771964" y="5444173"/>
            <a:ext cx="713686" cy="4537"/>
          </a:xfrm>
          <a:prstGeom prst="straightConnector1">
            <a:avLst/>
          </a:prstGeom>
          <a:ln>
            <a:solidFill>
              <a:srgbClr val="36A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1"/>
            <a:endCxn id="20" idx="3"/>
          </p:cNvCxnSpPr>
          <p:nvPr/>
        </p:nvCxnSpPr>
        <p:spPr>
          <a:xfrm flipH="1" flipV="1">
            <a:off x="5684417" y="5444173"/>
            <a:ext cx="869046" cy="4536"/>
          </a:xfrm>
          <a:prstGeom prst="straightConnector1">
            <a:avLst/>
          </a:prstGeom>
          <a:ln>
            <a:solidFill>
              <a:srgbClr val="3CBD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467544" y="2132856"/>
            <a:ext cx="8184055" cy="917802"/>
            <a:chOff x="492401" y="1628800"/>
            <a:chExt cx="8184055" cy="917802"/>
          </a:xfrm>
        </p:grpSpPr>
        <p:sp>
          <p:nvSpPr>
            <p:cNvPr id="32" name="Prostokąt 31"/>
            <p:cNvSpPr/>
            <p:nvPr/>
          </p:nvSpPr>
          <p:spPr>
            <a:xfrm>
              <a:off x="3554717" y="1638325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anchor="ctr">
              <a:noAutofit/>
            </a:bodyPr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PasswordReset( IEmailSender emailSender)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{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...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}</a:t>
              </a: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492401" y="1628800"/>
              <a:ext cx="3071487" cy="917802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konstruktor</a:t>
              </a:r>
            </a:p>
          </p:txBody>
        </p:sp>
      </p:grpSp>
      <p:grpSp>
        <p:nvGrpSpPr>
          <p:cNvPr id="5" name="Grupa 4"/>
          <p:cNvGrpSpPr/>
          <p:nvPr/>
        </p:nvGrpSpPr>
        <p:grpSpPr>
          <a:xfrm>
            <a:off x="467544" y="3198808"/>
            <a:ext cx="8184055" cy="914038"/>
            <a:chOff x="492401" y="2694752"/>
            <a:chExt cx="8184055" cy="914038"/>
          </a:xfrm>
        </p:grpSpPr>
        <p:sp>
          <p:nvSpPr>
            <p:cNvPr id="34" name="Prostokąt 33"/>
            <p:cNvSpPr/>
            <p:nvPr/>
          </p:nvSpPr>
          <p:spPr>
            <a:xfrm>
              <a:off x="3554717" y="2705127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Public IEmailSender EmailSender {get; set;}</a:t>
              </a:r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492401" y="2694752"/>
              <a:ext cx="3071488" cy="914038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właściwość</a:t>
              </a:r>
            </a:p>
          </p:txBody>
        </p:sp>
      </p:grpSp>
      <p:grpSp>
        <p:nvGrpSpPr>
          <p:cNvPr id="6" name="Grupa 5"/>
          <p:cNvGrpSpPr/>
          <p:nvPr/>
        </p:nvGrpSpPr>
        <p:grpSpPr>
          <a:xfrm>
            <a:off x="467544" y="4259106"/>
            <a:ext cx="8197384" cy="913173"/>
            <a:chOff x="492401" y="3755050"/>
            <a:chExt cx="8197384" cy="913173"/>
          </a:xfrm>
        </p:grpSpPr>
        <p:sp>
          <p:nvSpPr>
            <p:cNvPr id="36" name="Prostokąt 35"/>
            <p:cNvSpPr/>
            <p:nvPr/>
          </p:nvSpPr>
          <p:spPr>
            <a:xfrm>
              <a:off x="3568046" y="3765958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SendEmail( IEmailSender emailSender)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{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...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}</a:t>
              </a:r>
              <a:r>
                <a:rPr lang="pl-PL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492401" y="3755050"/>
              <a:ext cx="3071487" cy="913173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parametr metody</a:t>
              </a: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4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Loose Coupling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</a:p>
        </p:txBody>
      </p:sp>
      <p:grpSp>
        <p:nvGrpSpPr>
          <p:cNvPr id="5" name="Grupa 4"/>
          <p:cNvGrpSpPr/>
          <p:nvPr/>
        </p:nvGrpSpPr>
        <p:grpSpPr>
          <a:xfrm>
            <a:off x="429016" y="1372350"/>
            <a:ext cx="8244842" cy="503074"/>
            <a:chOff x="429016" y="1372350"/>
            <a:chExt cx="8244842" cy="503074"/>
          </a:xfrm>
        </p:grpSpPr>
        <p:sp>
          <p:nvSpPr>
            <p:cNvPr id="6" name="Prostokąt 23"/>
            <p:cNvSpPr/>
            <p:nvPr/>
          </p:nvSpPr>
          <p:spPr>
            <a:xfrm>
              <a:off x="2546887" y="1372350"/>
              <a:ext cx="4006578" cy="503074"/>
            </a:xfrm>
            <a:prstGeom prst="rect">
              <a:avLst/>
            </a:prstGeom>
            <a:solidFill>
              <a:srgbClr val="01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>
                  <a:solidFill>
                    <a:schemeClr val="lt1"/>
                  </a:solidFill>
                </a:rPr>
                <a:t>Problem</a:t>
              </a:r>
            </a:p>
          </p:txBody>
        </p:sp>
        <p:cxnSp>
          <p:nvCxnSpPr>
            <p:cNvPr id="25" name="Łącznik prosty 24"/>
            <p:cNvCxnSpPr/>
            <p:nvPr/>
          </p:nvCxnSpPr>
          <p:spPr>
            <a:xfrm>
              <a:off x="429016" y="1852939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/>
            <p:cNvCxnSpPr/>
            <p:nvPr/>
          </p:nvCxnSpPr>
          <p:spPr>
            <a:xfrm>
              <a:off x="6804987" y="1875424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a 3"/>
          <p:cNvGrpSpPr/>
          <p:nvPr/>
        </p:nvGrpSpPr>
        <p:grpSpPr>
          <a:xfrm>
            <a:off x="429016" y="4040599"/>
            <a:ext cx="8244842" cy="496697"/>
            <a:chOff x="429016" y="4040599"/>
            <a:chExt cx="8244842" cy="496697"/>
          </a:xfrm>
        </p:grpSpPr>
        <p:sp>
          <p:nvSpPr>
            <p:cNvPr id="33" name="Prostokąt 23"/>
            <p:cNvSpPr/>
            <p:nvPr/>
          </p:nvSpPr>
          <p:spPr>
            <a:xfrm>
              <a:off x="2546886" y="4040599"/>
              <a:ext cx="4006577" cy="496697"/>
            </a:xfrm>
            <a:prstGeom prst="rect">
              <a:avLst/>
            </a:prstGeom>
            <a:solidFill>
              <a:srgbClr val="33B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/>
                <a:t>Rozwiązanie</a:t>
              </a:r>
            </a:p>
          </p:txBody>
        </p:sp>
        <p:cxnSp>
          <p:nvCxnSpPr>
            <p:cNvPr id="27" name="Łącznik prosty 26"/>
            <p:cNvCxnSpPr/>
            <p:nvPr/>
          </p:nvCxnSpPr>
          <p:spPr>
            <a:xfrm>
              <a:off x="429016" y="4503223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/>
            <p:cNvCxnSpPr/>
            <p:nvPr/>
          </p:nvCxnSpPr>
          <p:spPr>
            <a:xfrm>
              <a:off x="6804987" y="4525708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rostokąt 23"/>
          <p:cNvSpPr/>
          <p:nvPr/>
        </p:nvSpPr>
        <p:spPr>
          <a:xfrm>
            <a:off x="659391" y="2338835"/>
            <a:ext cx="2198767" cy="1220705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PasswordReset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6639657" y="2338835"/>
            <a:ext cx="2004181" cy="1220704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9" name="Prostokąt 23"/>
          <p:cNvSpPr/>
          <p:nvPr/>
        </p:nvSpPr>
        <p:spPr>
          <a:xfrm>
            <a:off x="3571844" y="2329761"/>
            <a:ext cx="2198767" cy="1229779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cxnSpLocks/>
            <a:stCxn id="23" idx="3"/>
            <a:endCxn id="29" idx="1"/>
          </p:cNvCxnSpPr>
          <p:nvPr/>
        </p:nvCxnSpPr>
        <p:spPr>
          <a:xfrm flipV="1">
            <a:off x="2858158" y="2944651"/>
            <a:ext cx="713686" cy="4537"/>
          </a:xfrm>
          <a:prstGeom prst="straightConnector1">
            <a:avLst/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9" idx="3"/>
          </p:cNvCxnSpPr>
          <p:nvPr/>
        </p:nvCxnSpPr>
        <p:spPr>
          <a:xfrm flipH="1" flipV="1">
            <a:off x="5770611" y="2944651"/>
            <a:ext cx="869046" cy="4536"/>
          </a:xfrm>
          <a:prstGeom prst="straightConnector1">
            <a:avLst/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24" idx="0"/>
            <a:endCxn id="23" idx="0"/>
          </p:cNvCxnSpPr>
          <p:nvPr/>
        </p:nvCxnSpPr>
        <p:spPr>
          <a:xfrm rot="16200000" flipV="1">
            <a:off x="4700262" y="-602652"/>
            <a:ext cx="12700" cy="5882973"/>
          </a:xfrm>
          <a:prstGeom prst="curvedConnector3">
            <a:avLst>
              <a:gd name="adj1" fmla="val 1800000"/>
            </a:avLst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7887" y="4869160"/>
            <a:ext cx="450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Dependency container</a:t>
            </a:r>
          </a:p>
        </p:txBody>
      </p:sp>
    </p:spTree>
    <p:extLst>
      <p:ext uri="{BB962C8B-B14F-4D97-AF65-F5344CB8AC3E}">
        <p14:creationId xmlns:p14="http://schemas.microsoft.com/office/powerpoint/2010/main" val="136567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08720"/>
            <a:ext cx="9144000" cy="5736198"/>
          </a:xfrm>
          <a:prstGeom prst="rect">
            <a:avLst/>
          </a:prstGeom>
        </p:spPr>
      </p:pic>
      <p:sp>
        <p:nvSpPr>
          <p:cNvPr id="22" name="Prostokąt 21"/>
          <p:cNvSpPr/>
          <p:nvPr/>
        </p:nvSpPr>
        <p:spPr>
          <a:xfrm>
            <a:off x="3851920" y="1040623"/>
            <a:ext cx="5112568" cy="532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 ConTAiner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46832"/>
              </p:ext>
            </p:extLst>
          </p:nvPr>
        </p:nvGraphicFramePr>
        <p:xfrm>
          <a:off x="3995936" y="1407521"/>
          <a:ext cx="4707197" cy="421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Zalety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Obsługa łańcucha zależności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Zarządzanie czasem życia obiektów (transient, scoped, singleton)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Konfiguracja parametrów konstruktora</a:t>
                      </a: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4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94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  <a:ea typeface="Calibri" panose="020F0502020204030204" pitchFamily="34" charset="0"/>
                        </a:rPr>
                        <a:t>Wady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A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Service locator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Klasy zamiast interfejsów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rójkąt równoramienny 19"/>
          <p:cNvSpPr/>
          <p:nvPr/>
        </p:nvSpPr>
        <p:spPr>
          <a:xfrm rot="10800000">
            <a:off x="2627784" y="6165304"/>
            <a:ext cx="189295" cy="1030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6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1475638" y="570317"/>
            <a:ext cx="61436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900" dirty="0">
                <a:solidFill>
                  <a:srgbClr val="414F5C"/>
                </a:solidFill>
                <a:latin typeface="+mj-lt"/>
              </a:rPr>
              <a:t>W następnym odcinku:</a:t>
            </a:r>
          </a:p>
          <a:p>
            <a:pPr lvl="0" algn="ctr">
              <a:lnSpc>
                <a:spcPct val="150000"/>
              </a:lnSpc>
            </a:pPr>
            <a:r>
              <a:rPr lang="pl-PL" sz="2800" b="1" dirty="0"/>
              <a:t>Tworzenie strony sklepu: </a:t>
            </a:r>
            <a:r>
              <a:rPr lang="pl-PL" dirty="0"/>
              <a:t> 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Instalacja potrzebnych pakietów (NuGet)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Konfigurowanie kontenera DI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Tworzenie modelu (wykorzystanie wzorca reozytorium)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Tworzenie kontrolera dla widoku produktów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Przygotowanie bazy danych (Entity Framework)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Dodanie stronicowania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Dodanie stylu (Boostrap)</a:t>
            </a:r>
            <a:endParaRPr lang="pl-PL" sz="1400" dirty="0"/>
          </a:p>
          <a:p>
            <a:pPr algn="ctr">
              <a:lnSpc>
                <a:spcPct val="150000"/>
              </a:lnSpc>
            </a:pPr>
            <a:endParaRPr lang="en-US" sz="1900" dirty="0">
              <a:solidFill>
                <a:srgbClr val="414F5C"/>
              </a:solidFill>
              <a:latin typeface="+mj-lt"/>
            </a:endParaRPr>
          </a:p>
        </p:txBody>
      </p:sp>
      <p:pic>
        <p:nvPicPr>
          <p:cNvPr id="17" name="Obraz 16" descr="co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427" y="6202942"/>
            <a:ext cx="285752" cy="25319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43474C"/>
                </a:solidFill>
              </a:rPr>
              <a:t>Dzięki za Uwagę!</a:t>
            </a:r>
            <a:endParaRPr lang="pl-PL" dirty="0"/>
          </a:p>
        </p:txBody>
      </p:sp>
      <p:grpSp>
        <p:nvGrpSpPr>
          <p:cNvPr id="7" name="Group 6"/>
          <p:cNvGrpSpPr/>
          <p:nvPr/>
        </p:nvGrpSpPr>
        <p:grpSpPr>
          <a:xfrm>
            <a:off x="1270894" y="4155219"/>
            <a:ext cx="6782215" cy="769824"/>
            <a:chOff x="1259632" y="2636912"/>
            <a:chExt cx="6782215" cy="769824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2636912"/>
              <a:ext cx="6782215" cy="769824"/>
              <a:chOff x="1259632" y="2636912"/>
              <a:chExt cx="6782215" cy="769824"/>
            </a:xfrm>
          </p:grpSpPr>
          <p:cxnSp>
            <p:nvCxnSpPr>
              <p:cNvPr id="18" name="Łącznik prostoliniowy 23"/>
              <p:cNvCxnSpPr/>
              <p:nvPr/>
            </p:nvCxnSpPr>
            <p:spPr>
              <a:xfrm flipV="1">
                <a:off x="1259632" y="3007714"/>
                <a:ext cx="6782215" cy="28220"/>
              </a:xfrm>
              <a:prstGeom prst="line">
                <a:avLst/>
              </a:prstGeom>
              <a:ln w="12700">
                <a:solidFill>
                  <a:srgbClr val="06AE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a 20"/>
              <p:cNvSpPr/>
              <p:nvPr/>
            </p:nvSpPr>
            <p:spPr>
              <a:xfrm>
                <a:off x="4165903" y="2636912"/>
                <a:ext cx="769824" cy="76982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6AE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23" name="Obraz 2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2283" y="2862264"/>
              <a:ext cx="357064" cy="31455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004322" y="4836078"/>
            <a:ext cx="3286148" cy="1309520"/>
            <a:chOff x="4453931" y="4056362"/>
            <a:chExt cx="3286148" cy="1309520"/>
          </a:xfrm>
        </p:grpSpPr>
        <p:sp>
          <p:nvSpPr>
            <p:cNvPr id="14" name="pole tekstowe 13"/>
            <p:cNvSpPr txBox="1"/>
            <p:nvPr/>
          </p:nvSpPr>
          <p:spPr>
            <a:xfrm>
              <a:off x="4453931" y="4596441"/>
              <a:ext cx="32861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2000" b="1" dirty="0">
                  <a:solidFill>
                    <a:srgbClr val="414F5C"/>
                  </a:solidFill>
                  <a:latin typeface="+mj-lt"/>
                </a:rPr>
                <a:t>vpeczynski@pl.sii.eu</a:t>
              </a:r>
              <a:endParaRPr lang="en-US" sz="2000" b="1" dirty="0">
                <a:solidFill>
                  <a:srgbClr val="414F5C"/>
                </a:solidFill>
                <a:latin typeface="+mj-lt"/>
              </a:endParaRPr>
            </a:p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pl-PL" sz="2000" b="1" dirty="0">
                <a:solidFill>
                  <a:srgbClr val="414F5C"/>
                </a:solidFill>
                <a:latin typeface="+mj-lt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4453931" y="4056362"/>
              <a:ext cx="2071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1600" dirty="0">
                  <a:solidFill>
                    <a:srgbClr val="414F5C"/>
                  </a:solidFill>
                  <a:latin typeface="+mj-lt"/>
                </a:rPr>
                <a:t>W razie pytań:</a:t>
              </a:r>
              <a:endParaRPr lang="en-US" sz="1600" dirty="0">
                <a:solidFill>
                  <a:srgbClr val="414F5C"/>
                </a:solidFill>
                <a:latin typeface="Signika" pitchFamily="2" charset="0"/>
              </a:endParaRPr>
            </a:p>
          </p:txBody>
        </p:sp>
        <p:sp>
          <p:nvSpPr>
            <p:cNvPr id="19" name="Prostokąt 18"/>
            <p:cNvSpPr/>
            <p:nvPr/>
          </p:nvSpPr>
          <p:spPr>
            <a:xfrm>
              <a:off x="4453962" y="4940596"/>
              <a:ext cx="2744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b="1" dirty="0">
                  <a:solidFill>
                    <a:srgbClr val="414F5C"/>
                  </a:solidFill>
                  <a:latin typeface="+mj-lt"/>
                </a:rPr>
                <a:t>www.sii.pl</a:t>
              </a:r>
            </a:p>
          </p:txBody>
        </p:sp>
        <p:cxnSp>
          <p:nvCxnSpPr>
            <p:cNvPr id="20" name="Łącznik prosty 19"/>
            <p:cNvCxnSpPr/>
            <p:nvPr/>
          </p:nvCxnSpPr>
          <p:spPr>
            <a:xfrm>
              <a:off x="4548189" y="447974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rostokąt 11"/>
          <p:cNvSpPr/>
          <p:nvPr/>
        </p:nvSpPr>
        <p:spPr>
          <a:xfrm>
            <a:off x="1578905" y="1467552"/>
            <a:ext cx="6143668" cy="48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900" dirty="0">
              <a:solidFill>
                <a:srgbClr val="414F5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7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71600" y="1484784"/>
            <a:ext cx="7170094" cy="582269"/>
          </a:xfrm>
        </p:spPr>
        <p:txBody>
          <a:bodyPr/>
          <a:lstStyle/>
          <a:p>
            <a:pPr lvl="0"/>
            <a:r>
              <a:rPr lang="pl-PL" sz="2800" dirty="0"/>
              <a:t>Wprowadzenie: 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Krótka historia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Omówienie MVC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Tworzenie nowego projektu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Zastosowanie wzorca MVC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Praca z układami i silnikiem Razor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Dependency Injection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06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Server Pages</a:t>
            </a:r>
            <a:r>
              <a:rPr lang="pl-PL" sz="3200" dirty="0"/>
              <a:t> </a:t>
            </a:r>
            <a:r>
              <a:rPr lang="pl-P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(ASP)</a:t>
            </a:r>
          </a:p>
          <a:p>
            <a:r>
              <a:rPr lang="pl-PL" sz="3200" dirty="0"/>
              <a:t>	Grudzień 1996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endParaRPr lang="pl-PL" sz="3200" dirty="0"/>
          </a:p>
          <a:p>
            <a:r>
              <a:rPr lang="pl-PL" sz="3200" dirty="0"/>
              <a:t>	Styczeń 2002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1.0</a:t>
            </a:r>
            <a:endParaRPr lang="pl-PL" sz="3200" dirty="0"/>
          </a:p>
          <a:p>
            <a:r>
              <a:rPr lang="pl-PL" sz="3200" dirty="0"/>
              <a:t>	Czerwiec 2016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2.0</a:t>
            </a:r>
            <a:r>
              <a:rPr lang="pl-PL" sz="3200" dirty="0"/>
              <a:t> </a:t>
            </a:r>
          </a:p>
          <a:p>
            <a:r>
              <a:rPr lang="pl-PL" sz="3200" dirty="0"/>
              <a:t>	09.05.2017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36699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Web Forms</a:t>
            </a:r>
          </a:p>
        </p:txBody>
      </p:sp>
      <p:pic>
        <p:nvPicPr>
          <p:cNvPr id="17" name="Picture 2" descr="http://sii.pl/wp-content/uploads/2014/10/service-desk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3935" y="1916832"/>
            <a:ext cx="3520333" cy="35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96159"/>
              </p:ext>
            </p:extLst>
          </p:nvPr>
        </p:nvGraphicFramePr>
        <p:xfrm>
          <a:off x="395536" y="1340768"/>
          <a:ext cx="4707197" cy="48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Założenia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48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Programowanie podobne do WinForms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Ukrycie HTTP i HTML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ViewState (przechowywanie stanu)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5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Web Forms</a:t>
            </a:r>
          </a:p>
        </p:txBody>
      </p:sp>
      <p:pic>
        <p:nvPicPr>
          <p:cNvPr id="17" name="Picture 2" descr="http://sii.pl/wp-content/uploads/2014/10/service-desk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3935" y="1916832"/>
            <a:ext cx="3520333" cy="35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28837"/>
              </p:ext>
            </p:extLst>
          </p:nvPr>
        </p:nvGraphicFramePr>
        <p:xfrm>
          <a:off x="395536" y="1340768"/>
          <a:ext cx="4707197" cy="48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Co poszło nie tak?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48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Ciężar ViewState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Cykl życia strony (skomplikowany)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Monolit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Ograniczona kontrola nad HTML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Słaba abstrakcja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Testy automatyczne 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663606"/>
          </a:xfrm>
          <a:prstGeom prst="rect">
            <a:avLst/>
          </a:prstGeom>
        </p:spPr>
      </p:pic>
      <p:grpSp>
        <p:nvGrpSpPr>
          <p:cNvPr id="9" name="Grupa 8"/>
          <p:cNvGrpSpPr/>
          <p:nvPr/>
        </p:nvGrpSpPr>
        <p:grpSpPr>
          <a:xfrm>
            <a:off x="4788024" y="4509121"/>
            <a:ext cx="4355976" cy="1656184"/>
            <a:chOff x="4788024" y="3240171"/>
            <a:chExt cx="4355976" cy="1295983"/>
          </a:xfrm>
        </p:grpSpPr>
        <p:sp>
          <p:nvSpPr>
            <p:cNvPr id="10" name="Prostokąt 9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MVC</a:t>
              </a:r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8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1" y="1376362"/>
            <a:ext cx="7003083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MVC W ASP.NEt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29" name="Group 28"/>
          <p:cNvGrpSpPr/>
          <p:nvPr/>
        </p:nvGrpSpPr>
        <p:grpSpPr>
          <a:xfrm>
            <a:off x="604893" y="1916832"/>
            <a:ext cx="8022695" cy="2664296"/>
            <a:chOff x="-182931" y="2204864"/>
            <a:chExt cx="9200309" cy="1975030"/>
          </a:xfrm>
        </p:grpSpPr>
        <p:sp>
          <p:nvSpPr>
            <p:cNvPr id="2" name="Rectangle 1"/>
            <p:cNvSpPr/>
            <p:nvPr/>
          </p:nvSpPr>
          <p:spPr>
            <a:xfrm>
              <a:off x="3959932" y="2220800"/>
              <a:ext cx="1224136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Kontroler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2204864"/>
              <a:ext cx="1224136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Model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55778" y="3137519"/>
              <a:ext cx="99999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Widok</a:t>
              </a:r>
            </a:p>
          </p:txBody>
        </p:sp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1187624" y="2635150"/>
              <a:ext cx="2772308" cy="1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5184068" y="2664904"/>
              <a:ext cx="396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184068" y="3533563"/>
              <a:ext cx="396045" cy="497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3"/>
            </p:cNvCxnSpPr>
            <p:nvPr/>
          </p:nvCxnSpPr>
          <p:spPr>
            <a:xfrm flipV="1">
              <a:off x="2555776" y="3533563"/>
              <a:ext cx="140415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6804248" y="2673017"/>
              <a:ext cx="5760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6804249" y="3534345"/>
              <a:ext cx="576064" cy="4192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1189363" y="3544518"/>
              <a:ext cx="360040" cy="41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694" y="2498258"/>
              <a:ext cx="1061067" cy="2737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dirty="0"/>
                <a:t>Żądanie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82931" y="3407624"/>
              <a:ext cx="1431374" cy="2737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dirty="0"/>
                <a:t>Odpowiedź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6126" y="2295572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HTTP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8384" y="3533563"/>
              <a:ext cx="1208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Model </a:t>
              </a:r>
            </a:p>
            <a:p>
              <a:pPr algn="ctr"/>
              <a:r>
                <a:rPr lang="pl-PL" dirty="0"/>
                <a:t>prezentacji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0997" y="2639997"/>
              <a:ext cx="1616381" cy="889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l-PL" dirty="0"/>
                <a:t>Trwałość</a:t>
              </a:r>
            </a:p>
            <a:p>
              <a:pPr algn="ctr"/>
              <a:r>
                <a:rPr lang="pl-PL" dirty="0"/>
                <a:t>(zwykle </a:t>
              </a:r>
            </a:p>
            <a:p>
              <a:pPr algn="ctr"/>
              <a:r>
                <a:rPr lang="pl-PL" dirty="0"/>
                <a:t>relacyjna </a:t>
              </a:r>
            </a:p>
            <a:p>
              <a:pPr algn="ctr"/>
              <a:r>
                <a:rPr lang="pl-PL" dirty="0"/>
                <a:t>baza danych)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25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Alternatywy dla MVC</a:t>
            </a:r>
            <a:endParaRPr lang="en-US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0" y="1124744"/>
            <a:ext cx="9144000" cy="5265731"/>
            <a:chOff x="0" y="1124744"/>
            <a:chExt cx="9144000" cy="5265731"/>
          </a:xfrm>
        </p:grpSpPr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9794" y="1124745"/>
              <a:ext cx="2064206" cy="5265730"/>
            </a:xfrm>
            <a:prstGeom prst="rect">
              <a:avLst/>
            </a:prstGeom>
          </p:spPr>
        </p:pic>
        <p:sp>
          <p:nvSpPr>
            <p:cNvPr id="13" name="Rectangle 5"/>
            <p:cNvSpPr/>
            <p:nvPr/>
          </p:nvSpPr>
          <p:spPr>
            <a:xfrm>
              <a:off x="0" y="1124744"/>
              <a:ext cx="7079794" cy="5265730"/>
            </a:xfrm>
            <a:prstGeom prst="rect">
              <a:avLst/>
            </a:prstGeom>
            <a:solidFill>
              <a:srgbClr val="05B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>
                <a:buNone/>
              </a:pPr>
              <a:endParaRPr lang="pl-PL" sz="2400" b="1" dirty="0">
                <a:solidFill>
                  <a:schemeClr val="bg1"/>
                </a:solidFill>
              </a:endParaRP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Smart UI</a:t>
              </a: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Model-Widok</a:t>
              </a: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Architektura trójwarstowowa</a:t>
              </a: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Architektura wielowarstwowa</a:t>
              </a:r>
            </a:p>
            <a:p>
              <a:pPr marL="0" lvl="1" indent="0">
                <a:buNone/>
              </a:pPr>
              <a:endParaRPr lang="pl-PL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740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d233d9-bd2a-4b16-8aa3-eb47d0ae2568">
      <Value>6</Value>
    </TaxCatchAll>
    <EmploymentType xmlns="fea0e2e1-60e0-4001-9b78-04f77e99c8be">
      <Value>Kontraktor</Value>
      <Value>Pracownik</Value>
      <Value>Zleceniobiorca</Value>
    </EmploymentType>
    <MultiLanguage xmlns="fea0e2e1-60e0-4001-9b78-04f77e99c8be">
      <Value>Polish</Value>
    </MultiLanguage>
    <jba77b7fab374c06a29065a5cb23b566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Szablon</TermName>
          <TermId xmlns="http://schemas.microsoft.com/office/infopath/2007/PartnerControls">20568984-1636-4edd-b565-1fabe013a399</TermId>
        </TermInfo>
      </Terms>
    </jba77b7fab374c06a29065a5cb23b566>
    <CategoryLookup xmlns="fea0e2e1-60e0-4001-9b78-04f77e99c8be">3</CategoryLookup>
    <Order1 xmlns="62d233d9-bd2a-4b16-8aa3-eb47d0ae256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415F2F3E1D648B8EB43ACA9BA3690" ma:contentTypeVersion="11" ma:contentTypeDescription="Create a new document." ma:contentTypeScope="" ma:versionID="3d6e3c23d98aee51665a5073c5d978b1">
  <xsd:schema xmlns:xsd="http://www.w3.org/2001/XMLSchema" xmlns:xs="http://www.w3.org/2001/XMLSchema" xmlns:p="http://schemas.microsoft.com/office/2006/metadata/properties" xmlns:ns2="fea0e2e1-60e0-4001-9b78-04f77e99c8be" xmlns:ns3="62d233d9-bd2a-4b16-8aa3-eb47d0ae2568" targetNamespace="http://schemas.microsoft.com/office/2006/metadata/properties" ma:root="true" ma:fieldsID="df80c2de09945dfe768c439e821a72c4" ns2:_="" ns3:_="">
    <xsd:import namespace="fea0e2e1-60e0-4001-9b78-04f77e99c8be"/>
    <xsd:import namespace="62d233d9-bd2a-4b16-8aa3-eb47d0ae2568"/>
    <xsd:element name="properties">
      <xsd:complexType>
        <xsd:sequence>
          <xsd:element name="documentManagement">
            <xsd:complexType>
              <xsd:all>
                <xsd:element ref="ns2:CategoryLookup"/>
                <xsd:element ref="ns2:MultiLanguage" minOccurs="0"/>
                <xsd:element ref="ns2:EmploymentType" minOccurs="0"/>
                <xsd:element ref="ns3:jba77b7fab374c06a29065a5cb23b566" minOccurs="0"/>
                <xsd:element ref="ns3:TaxCatchAll" minOccurs="0"/>
                <xsd:element ref="ns3:Order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0e2e1-60e0-4001-9b78-04f77e99c8be" elementFormDefault="qualified">
    <xsd:import namespace="http://schemas.microsoft.com/office/2006/documentManagement/types"/>
    <xsd:import namespace="http://schemas.microsoft.com/office/infopath/2007/PartnerControls"/>
    <xsd:element name="CategoryLookup" ma:index="8" ma:displayName="Category" ma:format="Hyperlink" ma:list="bd3035c4-c126-4bc6-b8a7-2defe8426519" ma:internalName="CategoryLookup" ma:showField="Title" ma:web="62d233d9-bd2a-4b16-8aa3-eb47d0ae2568">
      <xsd:simpleType>
        <xsd:restriction base="dms:Lookup"/>
      </xsd:simpleType>
    </xsd:element>
    <xsd:element name="MultiLanguage" ma:index="9" nillable="true" ma:displayName="Language" ma:default="Polish" ma:internalName="MultiLanguag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Polish"/>
                  </xsd:restriction>
                </xsd:simpleType>
              </xsd:element>
            </xsd:sequence>
          </xsd:extension>
        </xsd:complexContent>
      </xsd:complexType>
    </xsd:element>
    <xsd:element name="EmploymentType" ma:index="10" nillable="true" ma:displayName="Employment Type" ma:internalName="Employment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Kontraktor"/>
                    <xsd:enumeration value="Pracownik"/>
                    <xsd:enumeration value="Zleceniobiorca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33d9-bd2a-4b16-8aa3-eb47d0ae2568" elementFormDefault="qualified">
    <xsd:import namespace="http://schemas.microsoft.com/office/2006/documentManagement/types"/>
    <xsd:import namespace="http://schemas.microsoft.com/office/infopath/2007/PartnerControls"/>
    <xsd:element name="jba77b7fab374c06a29065a5cb23b566" ma:index="12" ma:taxonomy="true" ma:internalName="jba77b7fab374c06a29065a5cb23b566" ma:taxonomyFieldName="SiiDocumentType2" ma:displayName="SiiDocumentType" ma:readOnly="false" ma:default="" ma:fieldId="{3ba77b7f-ab37-4c06-a290-65a5cb23b566}" ma:taxonomyMulti="true" ma:sspId="a40c432c-c4c3-41b6-8288-b4b079fb5132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9d2313ca-3109-4e27-bdec-539fee423a6c}" ma:internalName="TaxCatchAll" ma:showField="CatchAllData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rder1" ma:index="14" nillable="true" ma:displayName="Order" ma:indexed="true" ma:internalName="Order1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B3050E-F915-43C9-8292-C973381436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4DD72-ED16-4C84-A8C5-5BB07B3D25E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fea0e2e1-60e0-4001-9b78-04f77e99c8be"/>
    <ds:schemaRef ds:uri="http://purl.org/dc/elements/1.1/"/>
    <ds:schemaRef ds:uri="http://purl.org/dc/terms/"/>
    <ds:schemaRef ds:uri="http://schemas.openxmlformats.org/package/2006/metadata/core-properties"/>
    <ds:schemaRef ds:uri="62d233d9-bd2a-4b16-8aa3-eb47d0ae2568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854E4B-0EF1-4C78-807A-511A2D535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a0e2e1-60e0-4001-9b78-04f77e99c8be"/>
    <ds:schemaRef ds:uri="62d233d9-bd2a-4b16-8aa3-eb47d0ae2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18799</TotalTime>
  <Words>309</Words>
  <Application>Microsoft Office PowerPoint</Application>
  <PresentationFormat>On-screen Show (4:3)</PresentationFormat>
  <Paragraphs>137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Open Sans Light</vt:lpstr>
      <vt:lpstr>Open Sans Semibold</vt:lpstr>
      <vt:lpstr>Signika</vt:lpstr>
      <vt:lpstr>Verdana</vt:lpstr>
      <vt:lpstr>Motyw pakietu Office</vt:lpstr>
      <vt:lpstr>PowerPoint Presentation</vt:lpstr>
      <vt:lpstr>AGENDA</vt:lpstr>
      <vt:lpstr>ASP.NET</vt:lpstr>
      <vt:lpstr>Asp.Net Web Forms</vt:lpstr>
      <vt:lpstr>ASP.NET Web Forms</vt:lpstr>
      <vt:lpstr>PowerPoint Presentation</vt:lpstr>
      <vt:lpstr>MVC</vt:lpstr>
      <vt:lpstr>Implementacja MVC W ASP.NEt</vt:lpstr>
      <vt:lpstr>Alternatywy dla MVC</vt:lpstr>
      <vt:lpstr>Asp.NEt MVC</vt:lpstr>
      <vt:lpstr>PowerPoint Presentation</vt:lpstr>
      <vt:lpstr>Loose Coupling</vt:lpstr>
      <vt:lpstr>Wstrzykiwanie zależności</vt:lpstr>
      <vt:lpstr>Loose Coupling</vt:lpstr>
      <vt:lpstr>DI ConTAiner</vt:lpstr>
      <vt:lpstr>Dzięki za Uwagę!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Emilia Iwinska</dc:creator>
  <cp:lastModifiedBy>Vadim Peczyński</cp:lastModifiedBy>
  <cp:revision>3094</cp:revision>
  <dcterms:created xsi:type="dcterms:W3CDTF">2012-11-01T07:34:30Z</dcterms:created>
  <dcterms:modified xsi:type="dcterms:W3CDTF">2017-05-18T13:11:18Z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0x010100396415F2F3E1D648B8EB43ACA9BA3690</vt:lpwstr>
  </property>
  <property fmtid="{D5CDD505-2E9C-101B-9397-08002B2CF9AE}" pid="3" name="TaxKeyword">
    <vt:lpwstr/>
  </property>
  <property fmtid="{D5CDD505-2E9C-101B-9397-08002B2CF9AE}" pid="4" name="Processes">
    <vt:lpwstr>400;#III-PR11 Marketing, PR ＆ Sales Support|a9a8fea3-2cf9-495b-83ac-734c0c6e57ae</vt:lpwstr>
  </property>
  <property fmtid="{D5CDD505-2E9C-101B-9397-08002B2CF9AE}" pid="5" name="SiiDocument Status">
    <vt:lpwstr>196;#Zaakceptowany|54951d1a-754c-4005-8d3f-b961f76cb2e8</vt:lpwstr>
  </property>
  <property fmtid="{D5CDD505-2E9C-101B-9397-08002B2CF9AE}" pid="6" name="SiiDocument Type">
    <vt:lpwstr>34;#Szablon|20568984-1636-4edd-b565-1fabe013a399</vt:lpwstr>
  </property>
  <property fmtid="{D5CDD505-2E9C-101B-9397-08002B2CF9AE}" pid="7" name="Responsible Division">
    <vt:lpwstr>41;#Marketing|09944867-046c-4cbc-8bcb-5caa130f4384</vt:lpwstr>
  </property>
  <property fmtid="{D5CDD505-2E9C-101B-9397-08002B2CF9AE}" pid="8" name="Document Classification">
    <vt:lpwstr>351;#Public|0cc35d26-2959-4bac-8274-8a2a7cb8ee12</vt:lpwstr>
  </property>
  <property fmtid="{D5CDD505-2E9C-101B-9397-08002B2CF9AE}" pid="9" name="Document Receiver">
    <vt:lpwstr>234;#PSD|1e178c94-dff1-414e-ab31-dbb6b1606500;#235;# Sales|55c032fc-c4f1-418c-b0c7-614b088e86bd;#232;# Marketing|09944867-046c-4cbc-8bcb-5caa130f4384</vt:lpwstr>
  </property>
  <property fmtid="{D5CDD505-2E9C-101B-9397-08002B2CF9AE}" pid="10" name="SiiDocumentType2">
    <vt:lpwstr>6;#Szablon|20568984-1636-4edd-b565-1fabe013a399</vt:lpwstr>
  </property>
</Properties>
</file>