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3" r:id="rId2"/>
    <p:sldId id="342" r:id="rId3"/>
    <p:sldId id="328" r:id="rId4"/>
    <p:sldId id="325" r:id="rId5"/>
    <p:sldId id="326" r:id="rId6"/>
    <p:sldId id="329" r:id="rId7"/>
    <p:sldId id="332" r:id="rId8"/>
    <p:sldId id="333" r:id="rId9"/>
    <p:sldId id="335" r:id="rId10"/>
    <p:sldId id="336" r:id="rId11"/>
    <p:sldId id="337" r:id="rId12"/>
    <p:sldId id="334" r:id="rId13"/>
    <p:sldId id="344" r:id="rId14"/>
    <p:sldId id="348" r:id="rId15"/>
    <p:sldId id="345" r:id="rId16"/>
    <p:sldId id="346" r:id="rId17"/>
    <p:sldId id="338" r:id="rId18"/>
    <p:sldId id="349" r:id="rId19"/>
    <p:sldId id="339" r:id="rId20"/>
    <p:sldId id="350" r:id="rId21"/>
    <p:sldId id="340" r:id="rId22"/>
    <p:sldId id="351" r:id="rId23"/>
    <p:sldId id="287" r:id="rId24"/>
    <p:sldId id="288" r:id="rId25"/>
    <p:sldId id="317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C5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8234" autoAdjust="0"/>
  </p:normalViewPr>
  <p:slideViewPr>
    <p:cSldViewPr snapToGrid="0">
      <p:cViewPr varScale="1">
        <p:scale>
          <a:sx n="55" d="100"/>
          <a:sy n="55" d="100"/>
        </p:scale>
        <p:origin x="4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29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54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32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Przykłady sekwencji: backend web service, zbiór powiadomień z systemu, stream eventów (np. user input),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extensions reprezentują sekwencję danych jako sekwencję observables.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 w naszym kodzie może subskrybować (subscribe) observables, aby otrzymać asynchroniczne powiadomienie, gdy pojawią się nowe dane. Metoda zostanie równiez powiadomiona, jeżele nie będzie więcej danych lub wystąpi błąd.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46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56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ma slashy przed ścieżką</a:t>
            </a:r>
          </a:p>
          <a:p>
            <a:r>
              <a:rPr lang="pl-PL" dirty="0"/>
              <a:t>Kolejnośc ma znaczenie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4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 być dostarczony na poziomie modułu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7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18.11.2020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POST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DELETE" TargetMode="External"/><Relationship Id="rId4" Type="http://schemas.openxmlformats.org/officeDocument/2006/relationships/hyperlink" Target="https://developer.mozilla.org/en-US/docs/Web/HTTP/Methods/PU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in-memory-web-api" TargetMode="External"/><Relationship Id="rId3" Type="http://schemas.openxmlformats.org/officeDocument/2006/relationships/hyperlink" Target="https://update.angular.io/" TargetMode="External"/><Relationship Id="rId7" Type="http://schemas.openxmlformats.org/officeDocument/2006/relationships/hyperlink" Target="https://developer.mozilla.org/en-US/docs/Web/HTTP/Metho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bitsrc.io/6-ways-to-unsubscribe-from-observables-in-angular-ab912819a78f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willtaylor.blog/rxjs-observables-hot-cold-explained/" TargetMode="External"/><Relationship Id="rId10" Type="http://schemas.openxmlformats.org/officeDocument/2006/relationships/hyperlink" Target="https://angular.io/guide/router" TargetMode="External"/><Relationship Id="rId4" Type="http://schemas.openxmlformats.org/officeDocument/2006/relationships/hyperlink" Target="https://rxjs-dev.firebaseapp.com/guide/overview" TargetMode="External"/><Relationship Id="rId9" Type="http://schemas.openxmlformats.org/officeDocument/2006/relationships/hyperlink" Target="https://angular.io/guide/htt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</a:t>
            </a:r>
            <a:r>
              <a:rPr lang="pl-PL" dirty="0" err="1"/>
              <a:t>Observables</a:t>
            </a:r>
            <a:r>
              <a:rPr lang="pl-PL" dirty="0"/>
              <a:t>&lt;Hero[]&gt;{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/>
              <a:t>import { HttpClient, HttpErrorHandling } from </a:t>
            </a:r>
            <a:r>
              <a:rPr lang="en-US" sz="2400" dirty="0"/>
              <a:t>'</a:t>
            </a:r>
            <a:r>
              <a:rPr lang="pl-PL" sz="2400" dirty="0">
                <a:solidFill>
                  <a:srgbClr val="C00000"/>
                </a:solidFill>
              </a:rPr>
              <a:t>@angular/common/http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pl-PL" sz="2400" dirty="0"/>
              <a:t>import { Observable } from </a:t>
            </a:r>
            <a:r>
              <a:rPr lang="en-US" sz="2400" dirty="0"/>
              <a:t>'</a:t>
            </a:r>
            <a:r>
              <a:rPr lang="pl-PL" sz="2400" dirty="0" err="1">
                <a:solidFill>
                  <a:srgbClr val="C00000"/>
                </a:solidFill>
              </a:rPr>
              <a:t>rxjs</a:t>
            </a:r>
            <a:r>
              <a:rPr lang="pl-PL" sz="2400" dirty="0">
                <a:solidFill>
                  <a:srgbClr val="C00000"/>
                </a:solidFill>
              </a:rPr>
              <a:t>/</a:t>
            </a:r>
            <a:r>
              <a:rPr lang="pl-PL" sz="2400" dirty="0" err="1">
                <a:solidFill>
                  <a:srgbClr val="C00000"/>
                </a:solidFill>
              </a:rPr>
              <a:t>Observable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import { tap, </a:t>
            </a:r>
            <a:r>
              <a:rPr lang="en-US" sz="2400" b="0" dirty="0" err="1">
                <a:effectLst/>
              </a:rPr>
              <a:t>catchError</a:t>
            </a:r>
            <a:r>
              <a:rPr lang="en-US" sz="2400" b="0" dirty="0">
                <a:effectLst/>
              </a:rPr>
              <a:t> } from '</a:t>
            </a:r>
            <a:r>
              <a:rPr lang="en-US" sz="2400" b="0" dirty="0" err="1">
                <a:solidFill>
                  <a:srgbClr val="C00000"/>
                </a:solidFill>
                <a:effectLst/>
              </a:rPr>
              <a:t>rxjs</a:t>
            </a:r>
            <a:r>
              <a:rPr lang="en-US" sz="2400" b="0" dirty="0">
                <a:solidFill>
                  <a:srgbClr val="C00000"/>
                </a:solidFill>
                <a:effectLst/>
              </a:rPr>
              <a:t>/operators</a:t>
            </a:r>
            <a:r>
              <a:rPr lang="en-US" sz="2400" b="0" dirty="0">
                <a:effectLst/>
              </a:rPr>
              <a:t>';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...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err="1"/>
              <a:t>getHeroes</a:t>
            </a:r>
            <a:r>
              <a:rPr lang="pl-PL" sz="2400" dirty="0"/>
              <a:t>() :</a:t>
            </a:r>
            <a:r>
              <a:rPr lang="pl-PL" sz="2400" dirty="0" err="1">
                <a:solidFill>
                  <a:srgbClr val="0070C0"/>
                </a:solidFill>
              </a:rPr>
              <a:t>Observables</a:t>
            </a:r>
            <a:r>
              <a:rPr lang="pl-PL" sz="2400" dirty="0">
                <a:solidFill>
                  <a:srgbClr val="0070C0"/>
                </a:solidFill>
              </a:rPr>
              <a:t>&lt;Hero[]&gt;</a:t>
            </a:r>
            <a:r>
              <a:rPr lang="pl-PL" sz="2400" dirty="0"/>
              <a:t>{</a:t>
            </a:r>
          </a:p>
          <a:p>
            <a:pPr marL="0" indent="0">
              <a:buNone/>
            </a:pPr>
            <a:r>
              <a:rPr lang="pl-PL" sz="2400" dirty="0"/>
              <a:t>		</a:t>
            </a:r>
            <a:r>
              <a:rPr lang="pl-PL" sz="2400" dirty="0">
                <a:solidFill>
                  <a:srgbClr val="0070C0"/>
                </a:solidFill>
              </a:rPr>
              <a:t>return this</a:t>
            </a:r>
            <a:r>
              <a:rPr lang="pl-PL" sz="2400" dirty="0"/>
              <a:t>._</a:t>
            </a:r>
            <a:r>
              <a:rPr lang="pl-PL" sz="2400" dirty="0" err="1"/>
              <a:t>http.get</a:t>
            </a:r>
            <a:r>
              <a:rPr lang="pl-PL" sz="2400" dirty="0"/>
              <a:t>&lt;Hero[]&gt;(</a:t>
            </a:r>
            <a:r>
              <a:rPr lang="pl-PL" sz="2400" dirty="0" err="1">
                <a:solidFill>
                  <a:srgbClr val="0070C0"/>
                </a:solidFill>
              </a:rPr>
              <a:t>this</a:t>
            </a:r>
            <a:r>
              <a:rPr lang="pl-PL" sz="2400" dirty="0" err="1"/>
              <a:t>.heroUrl</a:t>
            </a:r>
            <a:r>
              <a:rPr lang="pl-PL" sz="2400" dirty="0"/>
              <a:t>) .pipe(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tap</a:t>
            </a:r>
            <a:r>
              <a:rPr lang="pl-PL" sz="2400" dirty="0"/>
              <a:t>(data=&gt;console.log(</a:t>
            </a:r>
            <a:r>
              <a:rPr lang="pl-PL" sz="2400" dirty="0">
                <a:solidFill>
                  <a:srgbClr val="C00000"/>
                </a:solidFill>
              </a:rPr>
              <a:t>’All:’</a:t>
            </a:r>
            <a:r>
              <a:rPr lang="pl-PL" sz="2400" dirty="0"/>
              <a:t> + JSON.stringify(data))).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catchError</a:t>
            </a:r>
            <a:r>
              <a:rPr lang="pl-PL" sz="2400" dirty="0"/>
              <a:t>(</a:t>
            </a:r>
            <a:r>
              <a:rPr lang="pl-PL" sz="2400" dirty="0">
                <a:solidFill>
                  <a:srgbClr val="0070C0"/>
                </a:solidFill>
              </a:rPr>
              <a:t>this.</a:t>
            </a:r>
            <a:r>
              <a:rPr lang="pl-PL" sz="2400" dirty="0"/>
              <a:t>handleError));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  <a:p>
            <a:pPr marL="914400" lvl="2" indent="0">
              <a:buNone/>
            </a:pPr>
            <a:r>
              <a:rPr lang="pl-PL" sz="2400" dirty="0">
                <a:solidFill>
                  <a:srgbClr val="0070C0"/>
                </a:solidFill>
              </a:rPr>
              <a:t>private</a:t>
            </a:r>
            <a:r>
              <a:rPr lang="pl-PL" sz="2400" dirty="0"/>
              <a:t> handleError(err:</a:t>
            </a:r>
            <a:r>
              <a:rPr lang="pl-PL" sz="2400" dirty="0">
                <a:solidFill>
                  <a:srgbClr val="0070C0"/>
                </a:solidFill>
              </a:rPr>
              <a:t>HttpErrorResponse</a:t>
            </a:r>
            <a:r>
              <a:rPr lang="pl-PL" sz="2400" dirty="0"/>
              <a:t>){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6DE8-DDB5-455A-8D3C-471760F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Subskrybowanie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2367C-4F91-4F6B-B2AD-DBC58451A445}"/>
              </a:ext>
            </a:extLst>
          </p:cNvPr>
          <p:cNvSpPr txBox="1"/>
          <p:nvPr/>
        </p:nvSpPr>
        <p:spPr>
          <a:xfrm>
            <a:off x="838200" y="145366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errorFn);</a:t>
            </a:r>
          </a:p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errorFn, completeFn);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AF967-84E6-48EB-BE45-D1E6163AD532}"/>
              </a:ext>
            </a:extLst>
          </p:cNvPr>
          <p:cNvGrpSpPr/>
          <p:nvPr/>
        </p:nvGrpSpPr>
        <p:grpSpPr>
          <a:xfrm>
            <a:off x="838200" y="2555631"/>
            <a:ext cx="9747738" cy="3228640"/>
            <a:chOff x="838200" y="2555631"/>
            <a:chExt cx="9747738" cy="3228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549DE-1D73-4E1D-B575-79740693468A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2A0176-F5B3-4320-8FC6-31E624762382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67765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ngOnInit() :void{</a:t>
              </a:r>
            </a:p>
            <a:p>
              <a:r>
                <a:rPr lang="pl-PL" sz="2800" dirty="0"/>
                <a:t>	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.heroService.getHeroes</a:t>
              </a:r>
              <a:r>
                <a:rPr lang="pl-PL" sz="2800" dirty="0"/>
                <a:t>()</a:t>
              </a:r>
            </a:p>
            <a:p>
              <a:r>
                <a:rPr lang="pl-PL" sz="2800" dirty="0"/>
                <a:t>		.subscribe(</a:t>
              </a:r>
            </a:p>
            <a:p>
              <a:r>
                <a:rPr lang="pl-PL" sz="2800" dirty="0"/>
                <a:t>			</a:t>
              </a:r>
              <a:r>
                <a:rPr lang="pl-PL" sz="2800" dirty="0" err="1"/>
                <a:t>heroes</a:t>
              </a:r>
              <a:r>
                <a:rPr lang="pl-PL" sz="2800" dirty="0"/>
                <a:t> =&gt; 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.heroes</a:t>
              </a:r>
              <a:r>
                <a:rPr lang="pl-PL" sz="2800" dirty="0"/>
                <a:t> = </a:t>
              </a:r>
              <a:r>
                <a:rPr lang="pl-PL" sz="2800" dirty="0" err="1"/>
                <a:t>heroes</a:t>
              </a:r>
              <a:endParaRPr lang="pl-PL" sz="2800" dirty="0"/>
            </a:p>
            <a:p>
              <a:r>
                <a:rPr lang="pl-PL" sz="2800" dirty="0"/>
                <a:t>			error =&gt; </a:t>
              </a:r>
              <a:r>
                <a:rPr lang="pl-PL" sz="2800" dirty="0">
                  <a:solidFill>
                    <a:srgbClr val="0070C0"/>
                  </a:solidFill>
                </a:rPr>
                <a:t>this</a:t>
              </a:r>
              <a:r>
                <a:rPr lang="pl-PL" sz="2800" dirty="0"/>
                <a:t>.errorMessage = &lt;any&gt;error);</a:t>
              </a:r>
            </a:p>
            <a:p>
              <a:r>
                <a:rPr lang="pl-PL" sz="28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2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3AB-8F81-4704-AE3B-99B26CA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Finite</a:t>
            </a:r>
            <a:r>
              <a:rPr lang="pl-PL" dirty="0"/>
              <a:t> vs. </a:t>
            </a:r>
            <a:r>
              <a:rPr lang="pl-PL" dirty="0" err="1"/>
              <a:t>infinite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</p:txBody>
      </p:sp>
      <p:pic>
        <p:nvPicPr>
          <p:cNvPr id="3074" name="Picture 2" descr="Smaller Is Better: Why Finite Number Systems Pack More Punch | Quanta  Magazine">
            <a:extLst>
              <a:ext uri="{FF2B5EF4-FFF2-40B4-BE49-F238E27FC236}">
                <a16:creationId xmlns:a16="http://schemas.microsoft.com/office/drawing/2014/main" id="{CFF1789C-2BC0-4DCF-A1F2-F493D4670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35" y="1825625"/>
            <a:ext cx="72869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7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4F-65AD-4A3A-BFA3-CA7872B8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5354E-238F-4F7E-A417-FCB1CD74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23023"/>
              </p:ext>
            </p:extLst>
          </p:nvPr>
        </p:nvGraphicFramePr>
        <p:xfrm>
          <a:off x="2032000" y="1550035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070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66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5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GET method requests a representation of the specified resource. Requests using GET should only retrieve data.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2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POST method is used to submit an entity to the specified resource, often causing a change in state or side effects on the server.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 PUT method replaces all current representations of the target resource with the request payload.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DELETE method deletes the specified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PATCH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PATCH method is used to apply partial modifications to a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0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0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F18-791C-423D-95C2-6ACA82A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Interceptors</a:t>
            </a:r>
            <a:endParaRPr lang="pl-PL" dirty="0"/>
          </a:p>
        </p:txBody>
      </p:sp>
      <p:pic>
        <p:nvPicPr>
          <p:cNvPr id="4098" name="Picture 2" descr="Top 10 ways to use Interceptors in Angular | by Michael Karén | Angular In  Depth | Medium">
            <a:extLst>
              <a:ext uri="{FF2B5EF4-FFF2-40B4-BE49-F238E27FC236}">
                <a16:creationId xmlns:a16="http://schemas.microsoft.com/office/drawing/2014/main" id="{0283F971-AF24-4EEF-BB1D-757CDF6DB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0" y="2200275"/>
            <a:ext cx="939834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7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1DB-44A8-40D8-843B-45FB948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6CCE-6247-4E6D-AC6D-547F2D2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@</a:t>
            </a:r>
            <a:r>
              <a:rPr lang="pl-PL" dirty="0">
                <a:solidFill>
                  <a:schemeClr val="accent2"/>
                </a:solidFill>
              </a:rPr>
              <a:t>Injectable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HeadersInterceptor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6"/>
                </a:solidFill>
              </a:rPr>
              <a:t>implements</a:t>
            </a:r>
            <a:r>
              <a:rPr lang="pl-PL" dirty="0"/>
              <a:t> </a:t>
            </a:r>
            <a:r>
              <a:rPr lang="pl-PL" dirty="0" err="1"/>
              <a:t>HttpInterceptor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>
                <a:solidFill>
                  <a:schemeClr val="accent6"/>
                </a:solidFill>
              </a:rPr>
              <a:t>intercept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HttpRequest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</a:t>
            </a:r>
            <a:r>
              <a:rPr lang="pl-PL" dirty="0"/>
              <a:t>,</a:t>
            </a:r>
            <a:r>
              <a:rPr lang="pl-PL" dirty="0" err="1"/>
              <a:t>next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HttpHandler</a:t>
            </a:r>
            <a:r>
              <a:rPr lang="pl-PL" dirty="0"/>
              <a:t>) : </a:t>
            </a:r>
            <a:r>
              <a:rPr lang="pl-PL" dirty="0" err="1">
                <a:solidFill>
                  <a:schemeClr val="accent1"/>
                </a:solidFill>
              </a:rPr>
              <a:t>Observable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HttpEvent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&gt;&gt; </a:t>
            </a:r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console.log('Hello, from </a:t>
            </a:r>
            <a:r>
              <a:rPr lang="pl-PL" dirty="0" err="1"/>
              <a:t>interceptor</a:t>
            </a:r>
            <a:r>
              <a:rPr lang="pl-PL" dirty="0"/>
              <a:t>!');</a:t>
            </a:r>
          </a:p>
          <a:p>
            <a:pPr marL="0" indent="0">
              <a:buNone/>
            </a:pPr>
            <a:r>
              <a:rPr lang="pl-PL" dirty="0"/>
              <a:t>    return </a:t>
            </a:r>
            <a:r>
              <a:rPr lang="pl-PL" dirty="0" err="1"/>
              <a:t>next.handle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601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934-F58B-46B5-936F-6F39C605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308C1-3DA0-4B9E-906C-98D02F8E7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00" y="1825625"/>
            <a:ext cx="494780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19CC3-64A5-4B6A-8552-C6BDB0F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Konfiguracja ścieżki dla każdego komponentu</a:t>
            </a:r>
          </a:p>
          <a:p>
            <a:r>
              <a:rPr lang="pl-PL" dirty="0"/>
              <a:t>Zdefiniowanie opcji/akcji</a:t>
            </a:r>
          </a:p>
          <a:p>
            <a:r>
              <a:rPr lang="pl-PL" dirty="0"/>
              <a:t>Powiązanie ścieżki z opcją/akcją</a:t>
            </a:r>
          </a:p>
          <a:p>
            <a:r>
              <a:rPr lang="pl-PL" dirty="0"/>
              <a:t>Aktywowanie ścieżki na podstawie akcji użytkownika</a:t>
            </a:r>
          </a:p>
          <a:p>
            <a:r>
              <a:rPr lang="pl-PL" dirty="0"/>
              <a:t>Wyświetlenie powiązanego widoku komponentu</a:t>
            </a:r>
          </a:p>
        </p:txBody>
      </p:sp>
    </p:spTree>
    <p:extLst>
      <p:ext uri="{BB962C8B-B14F-4D97-AF65-F5344CB8AC3E}">
        <p14:creationId xmlns:p14="http://schemas.microsoft.com/office/powerpoint/2010/main" val="345905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889E7E-745D-43B1-BBBA-343502D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3340"/>
            <a:ext cx="10115550" cy="2710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6674-4214-40BB-9BE8-E2425F8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BF5B-4E3D-41F3-9421-B169D1E4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10115550" cy="47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1D9A-C122-4B27-9929-0088D45D75B9}"/>
              </a:ext>
            </a:extLst>
          </p:cNvPr>
          <p:cNvSpPr txBox="1"/>
          <p:nvPr/>
        </p:nvSpPr>
        <p:spPr>
          <a:xfrm>
            <a:off x="3131820" y="2610959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&lt;a[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]="['/heroes']"&gt;Lista 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Herosów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&lt;/a&gt;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39F06-EA6E-4A56-BB4E-4F5729EF3D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75164" y="2036618"/>
            <a:ext cx="956656" cy="8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86DC0A-A8AE-4169-BD7C-2EAAF625D110}"/>
              </a:ext>
            </a:extLst>
          </p:cNvPr>
          <p:cNvSpPr txBox="1"/>
          <p:nvPr/>
        </p:nvSpPr>
        <p:spPr>
          <a:xfrm>
            <a:off x="3131820" y="3429000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', component: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C399-8F07-42C4-8D4C-A8151BBB103D}"/>
              </a:ext>
            </a:extLst>
          </p:cNvPr>
          <p:cNvGrpSpPr/>
          <p:nvPr/>
        </p:nvGrpSpPr>
        <p:grpSpPr>
          <a:xfrm>
            <a:off x="3131820" y="3992894"/>
            <a:ext cx="8561416" cy="2484805"/>
            <a:chOff x="3131820" y="3992894"/>
            <a:chExt cx="8561416" cy="2484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DFDEE4-FD8E-493A-B2C8-9502D3599B4D}"/>
                </a:ext>
              </a:extLst>
            </p:cNvPr>
            <p:cNvSpPr/>
            <p:nvPr/>
          </p:nvSpPr>
          <p:spPr>
            <a:xfrm>
              <a:off x="3131820" y="3992894"/>
              <a:ext cx="2603962" cy="45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D00E5-2476-4443-9DC6-5CE42E886AE5}"/>
                </a:ext>
              </a:extLst>
            </p:cNvPr>
            <p:cNvSpPr txBox="1"/>
            <p:nvPr/>
          </p:nvSpPr>
          <p:spPr>
            <a:xfrm>
              <a:off x="3131820" y="4446374"/>
              <a:ext cx="8561416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effectLst/>
                </a:rPr>
                <a:t>@Component({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selector</a:t>
              </a:r>
              <a:r>
                <a:rPr lang="pl-PL" b="0" dirty="0">
                  <a:effectLst/>
                </a:rPr>
                <a:t>: '</a:t>
              </a:r>
              <a:r>
                <a:rPr lang="pl-PL" b="0" dirty="0" err="1">
                  <a:effectLst/>
                </a:rPr>
                <a:t>app</a:t>
              </a:r>
              <a:r>
                <a:rPr lang="pl-PL" b="0" dirty="0">
                  <a:effectLst/>
                </a:rPr>
                <a:t>-hero-list',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templateUrl</a:t>
              </a:r>
              <a:r>
                <a:rPr lang="pl-PL" b="0" dirty="0">
                  <a:effectLst/>
                </a:rPr>
                <a:t>: './hero-list.component.html',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styleUrls</a:t>
              </a:r>
              <a:r>
                <a:rPr lang="pl-PL" b="0" dirty="0">
                  <a:effectLst/>
                </a:rPr>
                <a:t>: ['./hero-</a:t>
              </a:r>
              <a:r>
                <a:rPr lang="pl-PL" b="0" dirty="0" err="1">
                  <a:effectLst/>
                </a:rPr>
                <a:t>list.component.scss</a:t>
              </a:r>
              <a:r>
                <a:rPr lang="pl-PL" b="0" dirty="0">
                  <a:effectLst/>
                </a:rPr>
                <a:t>'],</a:t>
              </a:r>
            </a:p>
            <a:p>
              <a:r>
                <a:rPr lang="pl-PL" b="0" dirty="0">
                  <a:effectLst/>
                </a:rPr>
                <a:t>})</a:t>
              </a:r>
            </a:p>
            <a:p>
              <a:r>
                <a:rPr lang="pl-PL" b="0" dirty="0">
                  <a:effectLst/>
                </a:rPr>
                <a:t>export </a:t>
              </a:r>
              <a:r>
                <a:rPr lang="pl-PL" b="0" dirty="0" err="1">
                  <a:effectLst/>
                </a:rPr>
                <a:t>class</a:t>
              </a:r>
              <a:r>
                <a:rPr lang="pl-PL" b="0" dirty="0">
                  <a:effectLst/>
                </a:rPr>
                <a:t> </a:t>
              </a:r>
              <a:r>
                <a:rPr lang="pl-PL" b="0" dirty="0" err="1">
                  <a:effectLst/>
                </a:rPr>
                <a:t>HeroListComponent</a:t>
              </a:r>
              <a:r>
                <a:rPr lang="pl-PL" b="0" dirty="0">
                  <a:effectLst/>
                </a:rPr>
                <a:t> {</a:t>
              </a:r>
              <a:endParaRPr lang="pl-PL" dirty="0"/>
            </a:p>
            <a:p>
              <a:r>
                <a:rPr lang="pl-PL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27E-6FCD-4BB7-925B-28D1F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routing’u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EB5610-190A-4696-AB6A-2E7C6507A359}"/>
              </a:ext>
            </a:extLst>
          </p:cNvPr>
          <p:cNvGrpSpPr/>
          <p:nvPr/>
        </p:nvGrpSpPr>
        <p:grpSpPr>
          <a:xfrm>
            <a:off x="838200" y="1406768"/>
            <a:ext cx="9747738" cy="5081569"/>
            <a:chOff x="838200" y="2555631"/>
            <a:chExt cx="9747738" cy="3356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A9E40-4B81-426B-8BE4-FB12EA7EBDE0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app.module.ts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8601F9-E0FE-4EED-B1AF-F6C9D942670A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8051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dirty="0"/>
                <a:t>import { RouterModule } from </a:t>
              </a:r>
              <a:r>
                <a:rPr lang="pl-PL" dirty="0">
                  <a:solidFill>
                    <a:srgbClr val="C00000"/>
                  </a:solidFill>
                </a:rPr>
                <a:t>'@angular/router'</a:t>
              </a:r>
              <a:r>
                <a:rPr lang="pl-PL" dirty="0"/>
                <a:t>;</a:t>
              </a:r>
            </a:p>
            <a:p>
              <a:br>
                <a:rPr lang="pl-PL" dirty="0"/>
              </a:br>
              <a:r>
                <a:rPr lang="pl-PL" dirty="0"/>
                <a:t>@NgModule({</a:t>
              </a:r>
            </a:p>
            <a:p>
              <a:r>
                <a:rPr lang="pl-PL" dirty="0"/>
                <a:t>declarations: [...],</a:t>
              </a:r>
            </a:p>
            <a:p>
              <a:r>
                <a:rPr lang="pl-PL" dirty="0"/>
                <a:t>imports: [</a:t>
              </a:r>
            </a:p>
            <a:p>
              <a:r>
                <a:rPr lang="pl-PL" dirty="0"/>
                <a:t>BrowserModule,</a:t>
              </a:r>
            </a:p>
            <a:p>
              <a:r>
                <a:rPr lang="pl-PL" dirty="0"/>
                <a:t>FormsModule,</a:t>
              </a:r>
            </a:p>
            <a:p>
              <a:r>
                <a:rPr lang="pl-PL" dirty="0"/>
                <a:t>HttpClientModule,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RouterModule.forRoot([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     </a:t>
              </a:r>
              <a:r>
                <a:rPr lang="pl-PL" dirty="0"/>
                <a:t> {path:</a:t>
              </a:r>
              <a:r>
                <a:rPr lang="pl-PL" dirty="0">
                  <a:solidFill>
                    <a:srgbClr val="C00000"/>
                  </a:solidFill>
                </a:rPr>
                <a:t>’products’</a:t>
              </a:r>
              <a:r>
                <a:rPr lang="pl-PL" dirty="0"/>
                <a:t>, component: </a:t>
              </a:r>
              <a:r>
                <a:rPr lang="pl-PL" dirty="0">
                  <a:solidFill>
                    <a:srgbClr val="C00000"/>
                  </a:solidFill>
                </a:rPr>
                <a:t>ProductListComponent</a:t>
              </a:r>
              <a:r>
                <a:rPr lang="pl-PL" dirty="0"/>
                <a:t>}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], {useHash:true})</a:t>
              </a:r>
            </a:p>
            <a:p>
              <a:r>
                <a:rPr lang="pl-PL" dirty="0"/>
                <a:t>],</a:t>
              </a:r>
            </a:p>
            <a:p>
              <a:r>
                <a:rPr lang="pl-PL" dirty="0"/>
                <a:t>bootstrap: [AppComponent]</a:t>
              </a:r>
            </a:p>
            <a:p>
              <a:r>
                <a:rPr lang="pl-PL" dirty="0"/>
                <a:t>})</a:t>
              </a:r>
            </a:p>
            <a:p>
              <a:r>
                <a:rPr lang="pl-PL" dirty="0"/>
                <a:t>export class AppModule { }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C0CF69-4373-4060-9871-23E357658117}"/>
              </a:ext>
            </a:extLst>
          </p:cNvPr>
          <p:cNvSpPr/>
          <p:nvPr/>
        </p:nvSpPr>
        <p:spPr>
          <a:xfrm>
            <a:off x="4835769" y="2732331"/>
            <a:ext cx="3833446" cy="168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l-PL" dirty="0"/>
              <a:t>Rejestracja serwisu router’a</a:t>
            </a:r>
          </a:p>
          <a:p>
            <a:pPr marL="342900" indent="-342900">
              <a:buAutoNum type="arabicPeriod"/>
            </a:pPr>
            <a:r>
              <a:rPr lang="pl-PL" dirty="0"/>
              <a:t>Deklaracja dyrektyw router’a</a:t>
            </a:r>
          </a:p>
          <a:p>
            <a:pPr marL="342900" indent="-342900">
              <a:buAutoNum type="arabicPeriod"/>
            </a:pPr>
            <a:r>
              <a:rPr lang="pl-PL" dirty="0"/>
              <a:t>Dodanie route’ów</a:t>
            </a:r>
          </a:p>
        </p:txBody>
      </p:sp>
    </p:spTree>
    <p:extLst>
      <p:ext uri="{BB962C8B-B14F-4D97-AF65-F5344CB8AC3E}">
        <p14:creationId xmlns:p14="http://schemas.microsoft.com/office/powerpoint/2010/main" val="1214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415-193C-45D3-A459-EE91C2EF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Upgrade do nowej wersji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8D402-BBF1-461C-A3BB-957744E0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218" y="1825625"/>
            <a:ext cx="88595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1F552-FDA3-487C-A41D-D420D77B9E4A}"/>
              </a:ext>
            </a:extLst>
          </p:cNvPr>
          <p:cNvSpPr txBox="1"/>
          <p:nvPr/>
        </p:nvSpPr>
        <p:spPr>
          <a:xfrm>
            <a:off x="883848" y="5866497"/>
            <a:ext cx="104274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3600" dirty="0"/>
              <a:t>https://update.angular.io/</a:t>
            </a:r>
          </a:p>
        </p:txBody>
      </p:sp>
    </p:spTree>
    <p:extLst>
      <p:ext uri="{BB962C8B-B14F-4D97-AF65-F5344CB8AC3E}">
        <p14:creationId xmlns:p14="http://schemas.microsoft.com/office/powerpoint/2010/main" val="33458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EBEF-947D-4A48-9343-6E7CA94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58"/>
            <a:ext cx="10515600" cy="1325563"/>
          </a:xfrm>
        </p:spPr>
        <p:txBody>
          <a:bodyPr/>
          <a:lstStyle/>
          <a:p>
            <a:r>
              <a:rPr lang="pl-PL" dirty="0" err="1"/>
              <a:t>Route</a:t>
            </a:r>
            <a:r>
              <a:rPr lang="pl-PL" dirty="0"/>
              <a:t> z parametrem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4EDF0-E5CB-44F2-9B15-C266CF046F99}"/>
              </a:ext>
            </a:extLst>
          </p:cNvPr>
          <p:cNvGrpSpPr/>
          <p:nvPr/>
        </p:nvGrpSpPr>
        <p:grpSpPr>
          <a:xfrm>
            <a:off x="838199" y="1654786"/>
            <a:ext cx="9747739" cy="951094"/>
            <a:chOff x="838199" y="1435495"/>
            <a:chExt cx="9747739" cy="9510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E17433-A648-4BA1-8D3D-76A3509467F6}"/>
                </a:ext>
              </a:extLst>
            </p:cNvPr>
            <p:cNvSpPr/>
            <p:nvPr/>
          </p:nvSpPr>
          <p:spPr>
            <a:xfrm>
              <a:off x="838199" y="1435495"/>
              <a:ext cx="2860965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D08B3-ED5C-4AB6-91BF-069067773BAE}"/>
                </a:ext>
              </a:extLst>
            </p:cNvPr>
            <p:cNvSpPr txBox="1"/>
            <p:nvPr/>
          </p:nvSpPr>
          <p:spPr>
            <a:xfrm>
              <a:off x="838200" y="1986479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&lt;a [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routerLink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]="['/heroes’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, hero.id 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]"&gt;Lista 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Herosów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&lt;/a&gt;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ACDAD-3598-4B97-B05B-CD82A3B7D7D8}"/>
              </a:ext>
            </a:extLst>
          </p:cNvPr>
          <p:cNvGrpSpPr/>
          <p:nvPr/>
        </p:nvGrpSpPr>
        <p:grpSpPr>
          <a:xfrm>
            <a:off x="838200" y="2843777"/>
            <a:ext cx="9747738" cy="951094"/>
            <a:chOff x="838200" y="2843777"/>
            <a:chExt cx="9747738" cy="951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83533-6DEC-4F0C-B3A2-DEE8F7E264D0}"/>
                </a:ext>
              </a:extLst>
            </p:cNvPr>
            <p:cNvSpPr/>
            <p:nvPr/>
          </p:nvSpPr>
          <p:spPr>
            <a:xfrm>
              <a:off x="838200" y="2843777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app.module.ts</a:t>
              </a:r>
              <a:endParaRPr lang="pl-P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49848-BAE5-4FC8-A468-F8169190BB05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{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path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'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heroes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/:id', component: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ADC60-2906-4894-92DA-FC66CACCD9B5}"/>
              </a:ext>
            </a:extLst>
          </p:cNvPr>
          <p:cNvGrpSpPr/>
          <p:nvPr/>
        </p:nvGrpSpPr>
        <p:grpSpPr>
          <a:xfrm>
            <a:off x="838200" y="4108205"/>
            <a:ext cx="9747738" cy="2489976"/>
            <a:chOff x="838200" y="2555631"/>
            <a:chExt cx="9747738" cy="24899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F30715-4C1D-4175-AEEC-3D6BED3F9EE6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hero-</a:t>
              </a:r>
              <a:r>
                <a:rPr lang="pl-PL" dirty="0" err="1"/>
                <a:t>detail.component.ts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E3838-5A23-4B75-B771-C3A9DE7E591B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93899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export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class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implements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constructor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private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) {}</a:t>
              </a:r>
              <a:br>
                <a:rPr lang="pl-PL" sz="2000" b="0" dirty="0">
                  <a:effectLst/>
                  <a:latin typeface="Consolas" panose="020B0609020204030204" pitchFamily="49" charset="0"/>
                </a:rPr>
              </a:br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ngOnInit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():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void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id = +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this.activatedRoute.snapshot.paramMap.get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('id');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}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669-261C-4808-8BCD-F05C54E1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Ograniczanie dostępu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EA78-F762-4B37-B26E-5A9BC33B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CanActivate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pl-PL" sz="2000" dirty="0"/>
          </a:p>
          <a:p>
            <a:r>
              <a:rPr lang="pl-PL" sz="2000" dirty="0" err="1"/>
              <a:t>CanActivateChild</a:t>
            </a:r>
            <a:r>
              <a:rPr lang="pl-PL" sz="2000" dirty="0"/>
              <a:t> – ochrona przed przejściem na </a:t>
            </a:r>
            <a:r>
              <a:rPr lang="pl-PL" sz="2000" dirty="0" err="1"/>
              <a:t>child</a:t>
            </a:r>
            <a:r>
              <a:rPr lang="pl-PL" sz="2000" dirty="0"/>
              <a:t> </a:t>
            </a:r>
            <a:r>
              <a:rPr lang="pl-PL" sz="2000" dirty="0" err="1"/>
              <a:t>route</a:t>
            </a:r>
            <a:endParaRPr lang="en-US" sz="2000" dirty="0"/>
          </a:p>
          <a:p>
            <a:r>
              <a:rPr lang="en-US" sz="2000" dirty="0" err="1"/>
              <a:t>CanDeactivate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następną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en-US" sz="2000" dirty="0"/>
          </a:p>
          <a:p>
            <a:r>
              <a:rPr lang="en-US" sz="2000" dirty="0"/>
              <a:t>Resolve – </a:t>
            </a:r>
            <a:r>
              <a:rPr lang="en-US" sz="2000" dirty="0" err="1"/>
              <a:t>zebranie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aktywacją</a:t>
            </a:r>
            <a:r>
              <a:rPr lang="en-US" sz="2000" dirty="0"/>
              <a:t> </a:t>
            </a:r>
            <a:r>
              <a:rPr lang="en-US" sz="2000" dirty="0" err="1"/>
              <a:t>ścieżki</a:t>
            </a:r>
            <a:endParaRPr lang="en-US" sz="2000" dirty="0"/>
          </a:p>
          <a:p>
            <a:r>
              <a:rPr lang="en-US" sz="2000" dirty="0" err="1"/>
              <a:t>CanLoad</a:t>
            </a:r>
            <a:r>
              <a:rPr lang="en-US" sz="2000" dirty="0"/>
              <a:t> – </a:t>
            </a:r>
            <a:r>
              <a:rPr lang="en-US" sz="2000" dirty="0" err="1"/>
              <a:t>zablokowanie</a:t>
            </a:r>
            <a:r>
              <a:rPr lang="en-US" sz="2000" dirty="0"/>
              <a:t> </a:t>
            </a:r>
            <a:r>
              <a:rPr lang="en-US" sz="2000" dirty="0" err="1"/>
              <a:t>asynchronicznego</a:t>
            </a:r>
            <a:r>
              <a:rPr lang="en-US" sz="2000" dirty="0"/>
              <a:t> </a:t>
            </a:r>
            <a:r>
              <a:rPr lang="en-US" sz="2000" dirty="0" err="1"/>
              <a:t>routingu</a:t>
            </a:r>
            <a:endParaRPr lang="en-US" sz="2000" dirty="0"/>
          </a:p>
        </p:txBody>
      </p:sp>
      <p:pic>
        <p:nvPicPr>
          <p:cNvPr id="1026" name="Picture 2" descr="Znalezione obrazy dla zapytania guard image">
            <a:extLst>
              <a:ext uri="{FF2B5EF4-FFF2-40B4-BE49-F238E27FC236}">
                <a16:creationId xmlns:a16="http://schemas.microsoft.com/office/drawing/2014/main" id="{48F46840-3088-4421-8566-6D9E7F3970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1248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4742F-FCDA-461E-8841-2484A0F8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Guard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436D5-35AF-4288-B107-7543C6A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@Injectable({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providedIn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export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HeroDetailGuard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route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state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…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49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HeroDetail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Input </a:t>
            </a:r>
            <a:r>
              <a:rPr lang="pl-PL" dirty="0" err="1"/>
              <a:t>binding</a:t>
            </a:r>
            <a:r>
              <a:rPr lang="pl-PL" dirty="0"/>
              <a:t> do przekazania modelu</a:t>
            </a:r>
          </a:p>
          <a:p>
            <a:pPr lvl="1"/>
            <a:r>
              <a:rPr lang="pl-PL" dirty="0"/>
              <a:t>Interpolacja do wyświetlenia wartości</a:t>
            </a:r>
          </a:p>
          <a:p>
            <a:pPr lvl="1"/>
            <a:r>
              <a:rPr lang="pl-PL" dirty="0"/>
              <a:t>Użycie </a:t>
            </a:r>
            <a:r>
              <a:rPr lang="pl-PL" dirty="0" err="1"/>
              <a:t>FistComponent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FEF05-E9E3-4856-8A0B-4A733B68F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Update</a:t>
            </a:r>
            <a:endParaRPr lang="pl-PL" dirty="0"/>
          </a:p>
          <a:p>
            <a:r>
              <a:rPr lang="pl-PL" dirty="0" err="1">
                <a:hlinkClick r:id="rId4"/>
              </a:rPr>
              <a:t>RxJS</a:t>
            </a:r>
            <a:endParaRPr lang="pl-PL" dirty="0"/>
          </a:p>
          <a:p>
            <a:r>
              <a:rPr lang="pl-PL" dirty="0" err="1">
                <a:hlinkClick r:id="rId5"/>
              </a:rPr>
              <a:t>Types</a:t>
            </a:r>
            <a:r>
              <a:rPr lang="pl-PL" dirty="0">
                <a:hlinkClick r:id="rId5"/>
              </a:rPr>
              <a:t> of </a:t>
            </a:r>
            <a:r>
              <a:rPr lang="pl-PL" dirty="0" err="1">
                <a:hlinkClick r:id="rId5"/>
              </a:rPr>
              <a:t>observable</a:t>
            </a:r>
            <a:endParaRPr lang="pl-PL" dirty="0"/>
          </a:p>
          <a:p>
            <a:r>
              <a:rPr lang="pl-PL" dirty="0">
                <a:hlinkClick r:id="rId6"/>
              </a:rPr>
              <a:t>6 </a:t>
            </a:r>
            <a:r>
              <a:rPr lang="pl-PL" dirty="0" err="1">
                <a:hlinkClick r:id="rId6"/>
              </a:rPr>
              <a:t>ways</a:t>
            </a:r>
            <a:r>
              <a:rPr lang="pl-PL" dirty="0">
                <a:hlinkClick r:id="rId6"/>
              </a:rPr>
              <a:t> to </a:t>
            </a:r>
            <a:r>
              <a:rPr lang="pl-PL" dirty="0" err="1">
                <a:hlinkClick r:id="rId6"/>
              </a:rPr>
              <a:t>unsubscribe</a:t>
            </a:r>
            <a:endParaRPr lang="pl-PL" dirty="0"/>
          </a:p>
          <a:p>
            <a:r>
              <a:rPr lang="pl-PL" dirty="0">
                <a:hlinkClick r:id="rId7"/>
              </a:rPr>
              <a:t>HTTP </a:t>
            </a:r>
            <a:r>
              <a:rPr lang="pl-PL" dirty="0" err="1">
                <a:hlinkClick r:id="rId7"/>
              </a:rPr>
              <a:t>Verbs</a:t>
            </a:r>
            <a:endParaRPr lang="pl-PL" dirty="0"/>
          </a:p>
          <a:p>
            <a:r>
              <a:rPr lang="pl-PL" dirty="0" err="1">
                <a:hlinkClick r:id="rId8"/>
              </a:rPr>
              <a:t>WebAPI</a:t>
            </a:r>
            <a:r>
              <a:rPr lang="pl-PL" dirty="0">
                <a:hlinkClick r:id="rId8"/>
              </a:rPr>
              <a:t> in </a:t>
            </a:r>
            <a:r>
              <a:rPr lang="pl-PL" dirty="0" err="1">
                <a:hlinkClick r:id="rId8"/>
              </a:rPr>
              <a:t>memory</a:t>
            </a:r>
            <a:endParaRPr lang="pl-PL" dirty="0"/>
          </a:p>
          <a:p>
            <a:r>
              <a:rPr lang="pl-PL" dirty="0">
                <a:hlinkClick r:id="rId9"/>
              </a:rPr>
              <a:t>HTTP </a:t>
            </a:r>
            <a:r>
              <a:rPr lang="pl-PL" dirty="0" err="1">
                <a:hlinkClick r:id="rId9"/>
              </a:rPr>
              <a:t>communication</a:t>
            </a:r>
            <a:endParaRPr lang="pl-PL" dirty="0"/>
          </a:p>
          <a:p>
            <a:r>
              <a:rPr lang="pl-PL" dirty="0">
                <a:hlinkClick r:id="rId10"/>
              </a:rPr>
              <a:t>Router &amp; </a:t>
            </a:r>
            <a:r>
              <a:rPr lang="pl-PL" dirty="0" err="1">
                <a:hlinkClick r:id="rId10"/>
              </a:rPr>
              <a:t>Guard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driven</a:t>
            </a:r>
            <a:endParaRPr lang="pl-PL" dirty="0"/>
          </a:p>
          <a:p>
            <a:pPr lvl="1"/>
            <a:r>
              <a:rPr lang="pl-PL" dirty="0" err="1"/>
              <a:t>Reactive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0174-8DC1-46DF-B5EA-618DE1F0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requesta HTTP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F5DEC-E822-4D2D-8BDC-BAA298FA9310}"/>
              </a:ext>
            </a:extLst>
          </p:cNvPr>
          <p:cNvSpPr/>
          <p:nvPr/>
        </p:nvSpPr>
        <p:spPr>
          <a:xfrm>
            <a:off x="1582616" y="1820008"/>
            <a:ext cx="1811215" cy="4703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Przeglądarka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ACAE0-4830-4702-847C-AC4181048D15}"/>
              </a:ext>
            </a:extLst>
          </p:cNvPr>
          <p:cNvSpPr/>
          <p:nvPr/>
        </p:nvSpPr>
        <p:spPr>
          <a:xfrm>
            <a:off x="8039101" y="1820008"/>
            <a:ext cx="1811215" cy="4703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4101818B-2A4F-45F4-825D-4855E241D1DB}"/>
              </a:ext>
            </a:extLst>
          </p:cNvPr>
          <p:cNvSpPr/>
          <p:nvPr/>
        </p:nvSpPr>
        <p:spPr>
          <a:xfrm>
            <a:off x="202224" y="2268415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B9EA60DC-6556-4F10-B381-C74DCE2EB8A7}"/>
              </a:ext>
            </a:extLst>
          </p:cNvPr>
          <p:cNvSpPr/>
          <p:nvPr/>
        </p:nvSpPr>
        <p:spPr>
          <a:xfrm>
            <a:off x="202223" y="3215418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E6429-9C4F-4E0D-90BE-E12799530C02}"/>
              </a:ext>
            </a:extLst>
          </p:cNvPr>
          <p:cNvGrpSpPr/>
          <p:nvPr/>
        </p:nvGrpSpPr>
        <p:grpSpPr>
          <a:xfrm>
            <a:off x="3393831" y="2757642"/>
            <a:ext cx="4645270" cy="498652"/>
            <a:chOff x="3393831" y="5066879"/>
            <a:chExt cx="4645270" cy="49865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5A23CA-90C2-46F8-A142-ABE1738CBBAA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D4DEB-571C-44C7-A24B-69601439678D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http://mojastrona.com/products/5</a:t>
              </a:r>
            </a:p>
          </p:txBody>
        </p:sp>
      </p:grp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E4BD2D3F-E6F3-4333-BE12-DEE7854F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3255" y="541496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C3777-82D7-49C0-B6DC-D94F2AB2BD19}"/>
              </a:ext>
            </a:extLst>
          </p:cNvPr>
          <p:cNvSpPr txBox="1"/>
          <p:nvPr/>
        </p:nvSpPr>
        <p:spPr>
          <a:xfrm>
            <a:off x="10172700" y="6172200"/>
            <a:ext cx="9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Baza danych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EB729-7520-4789-AA16-369C6109BFC0}"/>
              </a:ext>
            </a:extLst>
          </p:cNvPr>
          <p:cNvGrpSpPr/>
          <p:nvPr/>
        </p:nvGrpSpPr>
        <p:grpSpPr>
          <a:xfrm>
            <a:off x="3393831" y="4391441"/>
            <a:ext cx="4645270" cy="498652"/>
            <a:chOff x="3393831" y="5066879"/>
            <a:chExt cx="4645270" cy="4986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25712C-C7C0-48F6-96E4-A087880E0760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402CA-F8BE-4CC2-AFF3-9280EA411BD5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Response</a:t>
              </a:r>
            </a:p>
          </p:txBody>
        </p:sp>
      </p:grp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754F92E-F4E4-4E4A-9BC7-66389680BB3A}"/>
              </a:ext>
            </a:extLst>
          </p:cNvPr>
          <p:cNvSpPr/>
          <p:nvPr/>
        </p:nvSpPr>
        <p:spPr>
          <a:xfrm>
            <a:off x="10051808" y="2350113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70ADA50-9902-49E7-89C7-12B3DDCB65C6}"/>
              </a:ext>
            </a:extLst>
          </p:cNvPr>
          <p:cNvSpPr/>
          <p:nvPr/>
        </p:nvSpPr>
        <p:spPr>
          <a:xfrm>
            <a:off x="10051807" y="3297116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B1CBD6-4D85-46CB-8FC2-386FE8B360CB}"/>
              </a:ext>
            </a:extLst>
          </p:cNvPr>
          <p:cNvSpPr/>
          <p:nvPr/>
        </p:nvSpPr>
        <p:spPr>
          <a:xfrm>
            <a:off x="10051806" y="4266469"/>
            <a:ext cx="1257299" cy="819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BF1E7-60DB-44D1-A37E-75932FB1FC81}"/>
              </a:ext>
            </a:extLst>
          </p:cNvPr>
          <p:cNvCxnSpPr>
            <a:cxnSpLocks/>
          </p:cNvCxnSpPr>
          <p:nvPr/>
        </p:nvCxnSpPr>
        <p:spPr>
          <a:xfrm flipH="1">
            <a:off x="10680454" y="5151747"/>
            <a:ext cx="1" cy="329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85EE893C-BB5E-41D9-89A6-007E22B2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830" y="5387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4.58333E-6 -0.1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6759 L -0.80964 -0.168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245-DE09-49F9-AD88-1F2AF6C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and 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1F97-CA3C-4774-9563-3EC4263F9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Pomagają zarządzać danymi przetwarzanymi asynchronicznie</a:t>
            </a:r>
          </a:p>
          <a:p>
            <a:r>
              <a:rPr lang="pl-PL" dirty="0"/>
              <a:t>Eventy jako kolekcje</a:t>
            </a:r>
          </a:p>
          <a:p>
            <a:pPr lvl="1"/>
            <a:r>
              <a:rPr lang="pl-PL" dirty="0"/>
              <a:t>Tablica, której elementy pojawiają się asynchronicznie w czasie</a:t>
            </a:r>
          </a:p>
          <a:p>
            <a:r>
              <a:rPr lang="pl-PL" dirty="0"/>
              <a:t>Można się do nich zasubskrybować</a:t>
            </a:r>
          </a:p>
          <a:p>
            <a:r>
              <a:rPr lang="pl-PL" dirty="0"/>
              <a:t>Są podstawowym mechanizmem </a:t>
            </a:r>
            <a:r>
              <a:rPr lang="pl-PL" dirty="0" err="1"/>
              <a:t>Angulara</a:t>
            </a:r>
            <a:endParaRPr lang="pl-P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527545-7989-4278-9126-8A476B7E6E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56" y="1539833"/>
            <a:ext cx="3778334" cy="377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637E-BD29-4352-AD3F-DDB672EC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2657-EB19-4C0F-B355-99BBDDD82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Metody, które tworzą nowe kolekcje observables</a:t>
            </a:r>
          </a:p>
          <a:p>
            <a:r>
              <a:rPr lang="pl-PL" dirty="0"/>
              <a:t>Zmieniają w pewien sposób źródłowe kolekcje observables</a:t>
            </a:r>
          </a:p>
          <a:p>
            <a:r>
              <a:rPr lang="pl-PL" dirty="0"/>
              <a:t>Przetwarzają każdy element po tym jak się pojawi w kolekcji</a:t>
            </a:r>
          </a:p>
          <a:p>
            <a:r>
              <a:rPr lang="pl-PL" dirty="0"/>
              <a:t>Przykłady: map, filter, merge,take...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A73763-626B-4D29-AA03-5F46C4638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5703570" y="1609804"/>
            <a:ext cx="5880228" cy="36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FAD-7A40-4005-A5CD-745E7AF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5DACD-217E-4D1D-B432-88C80085CBA1}"/>
              </a:ext>
            </a:extLst>
          </p:cNvPr>
          <p:cNvGrpSpPr/>
          <p:nvPr/>
        </p:nvGrpSpPr>
        <p:grpSpPr>
          <a:xfrm>
            <a:off x="949569" y="1858108"/>
            <a:ext cx="9847385" cy="668216"/>
            <a:chOff x="949569" y="2549769"/>
            <a:chExt cx="9847385" cy="6682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79FE87-8808-41DE-97CD-DAAFF976C669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6B40FD-DAE5-4515-ACE6-BC804E54C61F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83DD9F-74E4-4938-A583-31E1BE62C7A0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9728E-8601-4119-AAD7-6FC485745FF7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7EC5CB-F320-416E-98CD-A5A9DAB4FF61}"/>
              </a:ext>
            </a:extLst>
          </p:cNvPr>
          <p:cNvGrpSpPr/>
          <p:nvPr/>
        </p:nvGrpSpPr>
        <p:grpSpPr>
          <a:xfrm>
            <a:off x="949569" y="5128846"/>
            <a:ext cx="9847385" cy="668216"/>
            <a:chOff x="949569" y="2549769"/>
            <a:chExt cx="9847385" cy="6682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00D069-1592-409D-8765-FAC0FEFC5D58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07050B-89C4-45EC-89A4-393D0CB5B855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E23D3-B65E-478F-8BE2-4FCBD9B92F4F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B4AF37-48E6-4264-B0B5-9E8D13D7A22F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808EB0-2100-4825-AF2B-6421DFF905A8}"/>
              </a:ext>
            </a:extLst>
          </p:cNvPr>
          <p:cNvSpPr txBox="1"/>
          <p:nvPr/>
        </p:nvSpPr>
        <p:spPr>
          <a:xfrm>
            <a:off x="838201" y="3915508"/>
            <a:ext cx="995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map(x =&gt; x*10)</a:t>
            </a:r>
          </a:p>
        </p:txBody>
      </p:sp>
    </p:spTree>
    <p:extLst>
      <p:ext uri="{BB962C8B-B14F-4D97-AF65-F5344CB8AC3E}">
        <p14:creationId xmlns:p14="http://schemas.microsoft.com/office/powerpoint/2010/main" val="31312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8139-876E-4C8D-92B5-8A1A2919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8F933C-511D-47FA-B568-5D0926CB0B6E}"/>
              </a:ext>
            </a:extLst>
          </p:cNvPr>
          <p:cNvSpPr/>
          <p:nvPr/>
        </p:nvSpPr>
        <p:spPr>
          <a:xfrm>
            <a:off x="838200" y="1690688"/>
            <a:ext cx="2198077" cy="46632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 Data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5CB0F3-4AE5-42DA-8D69-5B110CD6AD2D}"/>
              </a:ext>
            </a:extLst>
          </p:cNvPr>
          <p:cNvSpPr/>
          <p:nvPr/>
        </p:nvSpPr>
        <p:spPr>
          <a:xfrm>
            <a:off x="5257800" y="1690688"/>
            <a:ext cx="2198077" cy="46632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F0F8B-756F-4606-B2F9-2C6BD485B4EF}"/>
              </a:ext>
            </a:extLst>
          </p:cNvPr>
          <p:cNvSpPr/>
          <p:nvPr/>
        </p:nvSpPr>
        <p:spPr>
          <a:xfrm>
            <a:off x="9677400" y="1690688"/>
            <a:ext cx="2198077" cy="46632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606A8-A440-4EF8-978D-FEA019DE7539}"/>
              </a:ext>
            </a:extLst>
          </p:cNvPr>
          <p:cNvCxnSpPr/>
          <p:nvPr/>
        </p:nvCxnSpPr>
        <p:spPr>
          <a:xfrm>
            <a:off x="30362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7DE08-15D7-4F51-851D-D1A1C923351B}"/>
              </a:ext>
            </a:extLst>
          </p:cNvPr>
          <p:cNvCxnSpPr/>
          <p:nvPr/>
        </p:nvCxnSpPr>
        <p:spPr>
          <a:xfrm>
            <a:off x="74558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A5F39-4F73-44F0-B9F4-F4FE2C300C61}"/>
              </a:ext>
            </a:extLst>
          </p:cNvPr>
          <p:cNvCxnSpPr/>
          <p:nvPr/>
        </p:nvCxnSpPr>
        <p:spPr>
          <a:xfrm>
            <a:off x="30362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64C68-221A-44F4-9D71-36575A528E05}"/>
              </a:ext>
            </a:extLst>
          </p:cNvPr>
          <p:cNvCxnSpPr/>
          <p:nvPr/>
        </p:nvCxnSpPr>
        <p:spPr>
          <a:xfrm>
            <a:off x="74558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286F4E-4E05-4D82-B082-C0F5FC06DB72}"/>
              </a:ext>
            </a:extLst>
          </p:cNvPr>
          <p:cNvSpPr txBox="1"/>
          <p:nvPr/>
        </p:nvSpPr>
        <p:spPr>
          <a:xfrm>
            <a:off x="3036277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D7255-7035-4198-91C0-A798867A9383}"/>
              </a:ext>
            </a:extLst>
          </p:cNvPr>
          <p:cNvSpPr txBox="1"/>
          <p:nvPr/>
        </p:nvSpPr>
        <p:spPr>
          <a:xfrm>
            <a:off x="7467600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E2A4F-8BE1-4CB6-AE24-2B0B28A0837F}"/>
              </a:ext>
            </a:extLst>
          </p:cNvPr>
          <p:cNvSpPr txBox="1"/>
          <p:nvPr/>
        </p:nvSpPr>
        <p:spPr>
          <a:xfrm>
            <a:off x="7479323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10E16-D61B-4E69-996C-1A001BD3288E}"/>
              </a:ext>
            </a:extLst>
          </p:cNvPr>
          <p:cNvSpPr txBox="1"/>
          <p:nvPr/>
        </p:nvSpPr>
        <p:spPr>
          <a:xfrm>
            <a:off x="3036276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045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._http.get(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0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18482</TotalTime>
  <Words>1165</Words>
  <Application>Microsoft Office PowerPoint</Application>
  <PresentationFormat>Widescreen</PresentationFormat>
  <Paragraphs>221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Angular</vt:lpstr>
      <vt:lpstr>Upgrade do nowej wersji</vt:lpstr>
      <vt:lpstr>Wysyłanie requesta HTTP</vt:lpstr>
      <vt:lpstr>Observables and Reactive extensions</vt:lpstr>
      <vt:lpstr>Observables Operators</vt:lpstr>
      <vt:lpstr>Observables</vt:lpstr>
      <vt:lpstr>Http Request</vt:lpstr>
      <vt:lpstr>Http Request</vt:lpstr>
      <vt:lpstr>Http Request</vt:lpstr>
      <vt:lpstr>Http Request</vt:lpstr>
      <vt:lpstr>Obsługa błędów</vt:lpstr>
      <vt:lpstr>Subskrybowanie</vt:lpstr>
      <vt:lpstr>Finite vs. infinite observable</vt:lpstr>
      <vt:lpstr>HTTP Verbs</vt:lpstr>
      <vt:lpstr>Interceptors</vt:lpstr>
      <vt:lpstr>Interceptor</vt:lpstr>
      <vt:lpstr>Routing</vt:lpstr>
      <vt:lpstr>Routing</vt:lpstr>
      <vt:lpstr>Konfiguracja routing’u</vt:lpstr>
      <vt:lpstr>Route z parametrem</vt:lpstr>
      <vt:lpstr>Ograniczanie dostępu</vt:lpstr>
      <vt:lpstr>Guard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</cp:lastModifiedBy>
  <cp:revision>165</cp:revision>
  <dcterms:created xsi:type="dcterms:W3CDTF">2017-09-24T12:08:46Z</dcterms:created>
  <dcterms:modified xsi:type="dcterms:W3CDTF">2020-11-19T17:06:11Z</dcterms:modified>
</cp:coreProperties>
</file>