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3" r:id="rId2"/>
    <p:sldId id="349" r:id="rId3"/>
    <p:sldId id="337" r:id="rId4"/>
    <p:sldId id="350" r:id="rId5"/>
    <p:sldId id="351" r:id="rId6"/>
    <p:sldId id="340" r:id="rId7"/>
    <p:sldId id="352" r:id="rId8"/>
    <p:sldId id="344" r:id="rId9"/>
    <p:sldId id="345" r:id="rId10"/>
    <p:sldId id="346" r:id="rId11"/>
    <p:sldId id="348" r:id="rId12"/>
    <p:sldId id="347" r:id="rId13"/>
    <p:sldId id="287" r:id="rId14"/>
    <p:sldId id="288" r:id="rId15"/>
    <p:sldId id="31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8234" autoAdjust="0"/>
  </p:normalViewPr>
  <p:slideViewPr>
    <p:cSldViewPr snapToGrid="0">
      <p:cViewPr varScale="1">
        <p:scale>
          <a:sx n="89" d="100"/>
          <a:sy n="89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2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 być dostarczony na poziomie modułu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7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Odczytanie obiektu </a:t>
            </a:r>
            <a:r>
              <a:rPr lang="pl-PL" dirty="0" err="1"/>
              <a:t>ngForm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9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11.03.2021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shortcuts/keyboard-shortcuts-windows.pdf" TargetMode="External"/><Relationship Id="rId3" Type="http://schemas.openxmlformats.org/officeDocument/2006/relationships/hyperlink" Target="https://angular.io/guide/router" TargetMode="External"/><Relationship Id="rId7" Type="http://schemas.openxmlformats.org/officeDocument/2006/relationships/hyperlink" Target="https://developer.mozilla.org/en-US/docs/Learn/Forms/Form_valid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dynamic-form" TargetMode="External"/><Relationship Id="rId5" Type="http://schemas.openxmlformats.org/officeDocument/2006/relationships/hyperlink" Target="https://angular.io/guide/reactive-forms" TargetMode="External"/><Relationship Id="rId4" Type="http://schemas.openxmlformats.org/officeDocument/2006/relationships/hyperlink" Target="https://angular.io/guide/forms-overview" TargetMode="Externa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POST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DELETE" TargetMode="External"/><Relationship Id="rId4" Type="http://schemas.openxmlformats.org/officeDocument/2006/relationships/hyperlink" Target="https://developer.mozilla.org/en-US/docs/Web/HTTP/Methods/P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AD8A-3759-4870-92AC-A28D917F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Template-driven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314355-2412-4C1A-A73E-1D1D407ED73F}"/>
              </a:ext>
            </a:extLst>
          </p:cNvPr>
          <p:cNvGrpSpPr/>
          <p:nvPr/>
        </p:nvGrpSpPr>
        <p:grpSpPr>
          <a:xfrm>
            <a:off x="838199" y="1471960"/>
            <a:ext cx="4648201" cy="4429237"/>
            <a:chOff x="838200" y="2555631"/>
            <a:chExt cx="9747738" cy="33161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43977C-7D78-4662-AC9C-374A2D716987}"/>
                </a:ext>
              </a:extLst>
            </p:cNvPr>
            <p:cNvSpPr/>
            <p:nvPr/>
          </p:nvSpPr>
          <p:spPr>
            <a:xfrm>
              <a:off x="838200" y="2555631"/>
              <a:ext cx="4205443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app.module.ts</a:t>
              </a:r>
              <a:endParaRPr lang="pl-P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F4CC91-C4A3-437B-A5BA-642C704ACC6E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7652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 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FormsModule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'@</a:t>
              </a:r>
              <a:r>
                <a:rPr lang="pl-PL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angular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pl-PL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forms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’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b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pl-PL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NgModule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({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b="0" dirty="0" err="1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imports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[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…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FormsModule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…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AppModule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{}</a:t>
              </a:r>
            </a:p>
            <a:p>
              <a:endParaRPr lang="pl-PL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36392-0324-4934-95C1-D98AEDCE9EA1}"/>
              </a:ext>
            </a:extLst>
          </p:cNvPr>
          <p:cNvGrpSpPr/>
          <p:nvPr/>
        </p:nvGrpSpPr>
        <p:grpSpPr>
          <a:xfrm>
            <a:off x="5863681" y="1471959"/>
            <a:ext cx="4648202" cy="2213245"/>
            <a:chOff x="838198" y="2555631"/>
            <a:chExt cx="9747740" cy="1657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162095-6B08-4DD0-B5B1-37642AC8EF70}"/>
                </a:ext>
              </a:extLst>
            </p:cNvPr>
            <p:cNvSpPr/>
            <p:nvPr/>
          </p:nvSpPr>
          <p:spPr>
            <a:xfrm>
              <a:off x="838198" y="2555631"/>
              <a:ext cx="5663122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hero-edit.component.html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A80B6-294F-400B-87DB-2F5EB6D71B5D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106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#form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"ngForm"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4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3845C-A114-4646-B92C-2D57BA4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AB06-7016-4E8C-9FFD-FE5A1526758C}"/>
              </a:ext>
            </a:extLst>
          </p:cNvPr>
          <p:cNvSpPr txBox="1"/>
          <p:nvPr/>
        </p:nvSpPr>
        <p:spPr>
          <a:xfrm>
            <a:off x="680225" y="1697538"/>
            <a:ext cx="3412274" cy="3931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ng-untouched</a:t>
            </a:r>
            <a:endParaRPr lang="pl-PL" sz="4000" dirty="0"/>
          </a:p>
          <a:p>
            <a:pPr algn="ctr"/>
            <a:r>
              <a:rPr lang="pl-PL" sz="4000" dirty="0" err="1"/>
              <a:t>ng-touched</a:t>
            </a:r>
            <a:endParaRPr lang="pl-P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B85A8-65E0-45D8-9627-96DF43A5969F}"/>
              </a:ext>
            </a:extLst>
          </p:cNvPr>
          <p:cNvSpPr txBox="1"/>
          <p:nvPr/>
        </p:nvSpPr>
        <p:spPr>
          <a:xfrm>
            <a:off x="4241181" y="1697538"/>
            <a:ext cx="3412274" cy="3931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ng-pristine</a:t>
            </a:r>
            <a:endParaRPr lang="pl-PL" sz="4000" dirty="0"/>
          </a:p>
          <a:p>
            <a:pPr algn="ctr"/>
            <a:r>
              <a:rPr lang="pl-PL" sz="4000" dirty="0" err="1"/>
              <a:t>ng-dirty</a:t>
            </a:r>
            <a:endParaRPr lang="pl-PL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5D239-57AC-4FF1-AEE9-37F44BB67687}"/>
              </a:ext>
            </a:extLst>
          </p:cNvPr>
          <p:cNvSpPr txBox="1"/>
          <p:nvPr/>
        </p:nvSpPr>
        <p:spPr>
          <a:xfrm>
            <a:off x="7802137" y="1690688"/>
            <a:ext cx="3412274" cy="39319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ng-valid</a:t>
            </a:r>
            <a:endParaRPr lang="pl-PL" sz="4000" dirty="0"/>
          </a:p>
          <a:p>
            <a:pPr algn="ctr"/>
            <a:r>
              <a:rPr lang="pl-PL" sz="4000" dirty="0" err="1"/>
              <a:t>ng-invalid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963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5FDE-6990-4D5E-A398-7FB0FEEC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HTML5 </a:t>
            </a:r>
            <a:r>
              <a:rPr lang="pl-PL" dirty="0" err="1"/>
              <a:t>Validation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0C29-FFCD-4341-9066-5533B55D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1170" y="1825625"/>
            <a:ext cx="4993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err="1">
                <a:solidFill>
                  <a:srgbClr val="00B050"/>
                </a:solidFill>
              </a:rPr>
              <a:t>required</a:t>
            </a:r>
            <a:endParaRPr lang="pl-PL" sz="4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sz="4400" dirty="0" err="1">
                <a:solidFill>
                  <a:srgbClr val="00B050"/>
                </a:solidFill>
              </a:rPr>
              <a:t>pattern</a:t>
            </a:r>
            <a:endParaRPr lang="pl-PL" sz="4400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100036-B648-4FAC-8EC9-24E3DA8C1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err="1">
                <a:solidFill>
                  <a:srgbClr val="00B0F0"/>
                </a:solidFill>
              </a:rPr>
              <a:t>minlength</a:t>
            </a:r>
            <a:endParaRPr lang="pl-PL" sz="4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4400" dirty="0" err="1">
                <a:solidFill>
                  <a:srgbClr val="00B0F0"/>
                </a:solidFill>
              </a:rPr>
              <a:t>maxlength</a:t>
            </a:r>
            <a:endParaRPr lang="pl-PL" sz="4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00B0F0"/>
                </a:solidFill>
              </a:rPr>
              <a:t>min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00B0F0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067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HeroEdit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Edycja już istniejących bohaterów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Router &amp; </a:t>
            </a:r>
            <a:r>
              <a:rPr lang="pl-PL" dirty="0" err="1">
                <a:hlinkClick r:id="rId3"/>
              </a:rPr>
              <a:t>Guard</a:t>
            </a:r>
            <a:endParaRPr lang="pl-PL" dirty="0">
              <a:hlinkClick r:id="rId4"/>
            </a:endParaRPr>
          </a:p>
          <a:p>
            <a:r>
              <a:rPr lang="pl-PL" dirty="0" err="1">
                <a:hlinkClick r:id="rId4"/>
              </a:rPr>
              <a:t>Angular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Forms</a:t>
            </a:r>
            <a:endParaRPr lang="pl-PL" dirty="0"/>
          </a:p>
          <a:p>
            <a:r>
              <a:rPr lang="pl-PL" dirty="0" err="1">
                <a:hlinkClick r:id="rId5"/>
              </a:rPr>
              <a:t>Reactive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Forms</a:t>
            </a:r>
            <a:endParaRPr lang="pl-PL" dirty="0"/>
          </a:p>
          <a:p>
            <a:r>
              <a:rPr lang="pl-PL" dirty="0" err="1">
                <a:hlinkClick r:id="rId6"/>
              </a:rPr>
              <a:t>Dynamic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Forms</a:t>
            </a:r>
            <a:endParaRPr lang="pl-PL" dirty="0"/>
          </a:p>
          <a:p>
            <a:r>
              <a:rPr lang="pl-PL" dirty="0">
                <a:hlinkClick r:id="rId7"/>
              </a:rPr>
              <a:t>HTML 5 </a:t>
            </a:r>
            <a:r>
              <a:rPr lang="pl-PL" dirty="0" err="1">
                <a:hlinkClick r:id="rId7"/>
              </a:rPr>
              <a:t>Validation</a:t>
            </a:r>
            <a:endParaRPr lang="pl-PL" dirty="0"/>
          </a:p>
          <a:p>
            <a:r>
              <a:rPr lang="pl-PL" dirty="0">
                <a:hlinkClick r:id="rId8"/>
              </a:rPr>
              <a:t>VS </a:t>
            </a:r>
            <a:r>
              <a:rPr lang="pl-PL" dirty="0" err="1">
                <a:hlinkClick r:id="rId8"/>
              </a:rPr>
              <a:t>Code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Shortcuts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 err="1"/>
              <a:t>Reactive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  <a:p>
            <a:pPr lvl="1"/>
            <a:r>
              <a:rPr lang="pl-PL" dirty="0" err="1"/>
              <a:t>Deploy</a:t>
            </a:r>
            <a:r>
              <a:rPr lang="pl-PL" dirty="0"/>
              <a:t> aplikacji</a:t>
            </a:r>
          </a:p>
          <a:p>
            <a:pPr lvl="1"/>
            <a:r>
              <a:rPr lang="pl-PL" dirty="0"/>
              <a:t>Testowanie</a:t>
            </a:r>
          </a:p>
          <a:p>
            <a:pPr lvl="1"/>
            <a:r>
              <a:rPr lang="pl-PL" dirty="0"/>
              <a:t>Lokalizacja</a:t>
            </a:r>
          </a:p>
          <a:p>
            <a:pPr lvl="1"/>
            <a:r>
              <a:rPr lang="pl-PL" dirty="0" err="1"/>
              <a:t>Shared</a:t>
            </a:r>
            <a:r>
              <a:rPr lang="pl-PL" dirty="0"/>
              <a:t>/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4F-65AD-4A3A-BFA3-CA7872B8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5354E-238F-4F7E-A417-FCB1CD74808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50035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070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66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5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GET method requests a representation of the specified resource. Requests using GET should only retrieve data.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2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POST method is used to submit an entity to the specified resource, often causing a change in state or side effects on the server.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 PUT method replaces all current representations of the target resource with the request payload.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DELETE method deletes the specified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PATCH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PATCH method is used to apply partial modifications to a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0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/>
              <a:t>import { HttpClient, HttpErrorHandling } from </a:t>
            </a:r>
            <a:r>
              <a:rPr lang="en-US" sz="2400" dirty="0"/>
              <a:t>'</a:t>
            </a:r>
            <a:r>
              <a:rPr lang="pl-PL" sz="2400" dirty="0">
                <a:solidFill>
                  <a:srgbClr val="C00000"/>
                </a:solidFill>
              </a:rPr>
              <a:t>@angular/common/http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pl-PL" sz="2400" dirty="0"/>
              <a:t>import { Observable } from </a:t>
            </a:r>
            <a:r>
              <a:rPr lang="en-US" sz="2400" dirty="0"/>
              <a:t>'</a:t>
            </a:r>
            <a:r>
              <a:rPr lang="pl-PL" sz="2400" dirty="0" err="1">
                <a:solidFill>
                  <a:srgbClr val="C00000"/>
                </a:solidFill>
              </a:rPr>
              <a:t>rxjs</a:t>
            </a:r>
            <a:r>
              <a:rPr lang="pl-PL" sz="2400" dirty="0">
                <a:solidFill>
                  <a:srgbClr val="C00000"/>
                </a:solidFill>
              </a:rPr>
              <a:t>/</a:t>
            </a:r>
            <a:r>
              <a:rPr lang="pl-PL" sz="2400" dirty="0" err="1">
                <a:solidFill>
                  <a:srgbClr val="C00000"/>
                </a:solidFill>
              </a:rPr>
              <a:t>Observable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import { tap, </a:t>
            </a:r>
            <a:r>
              <a:rPr lang="en-US" sz="2400" b="0" dirty="0" err="1">
                <a:effectLst/>
              </a:rPr>
              <a:t>catchError</a:t>
            </a:r>
            <a:r>
              <a:rPr lang="en-US" sz="2400" b="0" dirty="0">
                <a:effectLst/>
              </a:rPr>
              <a:t> } from '</a:t>
            </a:r>
            <a:r>
              <a:rPr lang="en-US" sz="2400" b="0" dirty="0" err="1">
                <a:solidFill>
                  <a:srgbClr val="C00000"/>
                </a:solidFill>
                <a:effectLst/>
              </a:rPr>
              <a:t>rxjs</a:t>
            </a:r>
            <a:r>
              <a:rPr lang="en-US" sz="2400" b="0" dirty="0">
                <a:solidFill>
                  <a:srgbClr val="C00000"/>
                </a:solidFill>
                <a:effectLst/>
              </a:rPr>
              <a:t>/operators</a:t>
            </a:r>
            <a:r>
              <a:rPr lang="en-US" sz="2400" b="0" dirty="0">
                <a:effectLst/>
              </a:rPr>
              <a:t>';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...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err="1"/>
              <a:t>getHeroes</a:t>
            </a:r>
            <a:r>
              <a:rPr lang="pl-PL" sz="2400" dirty="0"/>
              <a:t>() :</a:t>
            </a:r>
            <a:r>
              <a:rPr lang="pl-PL" sz="2400" dirty="0" err="1">
                <a:solidFill>
                  <a:srgbClr val="0070C0"/>
                </a:solidFill>
              </a:rPr>
              <a:t>Observables</a:t>
            </a:r>
            <a:r>
              <a:rPr lang="pl-PL" sz="2400" dirty="0">
                <a:solidFill>
                  <a:srgbClr val="0070C0"/>
                </a:solidFill>
              </a:rPr>
              <a:t>&lt;Hero[]&gt;</a:t>
            </a:r>
            <a:r>
              <a:rPr lang="pl-PL" sz="2400" dirty="0"/>
              <a:t>{</a:t>
            </a:r>
          </a:p>
          <a:p>
            <a:pPr marL="0" indent="0">
              <a:buNone/>
            </a:pPr>
            <a:r>
              <a:rPr lang="pl-PL" sz="2400" dirty="0"/>
              <a:t>		</a:t>
            </a:r>
            <a:r>
              <a:rPr lang="pl-PL" sz="2400" dirty="0">
                <a:solidFill>
                  <a:srgbClr val="0070C0"/>
                </a:solidFill>
              </a:rPr>
              <a:t>return this</a:t>
            </a:r>
            <a:r>
              <a:rPr lang="pl-PL" sz="2400" dirty="0"/>
              <a:t>._</a:t>
            </a:r>
            <a:r>
              <a:rPr lang="pl-PL" sz="2400" dirty="0" err="1"/>
              <a:t>http.get</a:t>
            </a:r>
            <a:r>
              <a:rPr lang="pl-PL" sz="2400" dirty="0"/>
              <a:t>&lt;Hero[]&gt;(</a:t>
            </a:r>
            <a:r>
              <a:rPr lang="pl-PL" sz="2400" dirty="0" err="1">
                <a:solidFill>
                  <a:srgbClr val="0070C0"/>
                </a:solidFill>
              </a:rPr>
              <a:t>this</a:t>
            </a:r>
            <a:r>
              <a:rPr lang="pl-PL" sz="2400" dirty="0" err="1"/>
              <a:t>.heroUrl</a:t>
            </a:r>
            <a:r>
              <a:rPr lang="pl-PL" sz="2400" dirty="0"/>
              <a:t>) .pipe(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tap</a:t>
            </a:r>
            <a:r>
              <a:rPr lang="pl-PL" sz="2400" dirty="0"/>
              <a:t>(data=&gt;console.log(</a:t>
            </a:r>
            <a:r>
              <a:rPr lang="pl-PL" sz="2400" dirty="0">
                <a:solidFill>
                  <a:srgbClr val="C00000"/>
                </a:solidFill>
              </a:rPr>
              <a:t>’All:’</a:t>
            </a:r>
            <a:r>
              <a:rPr lang="pl-PL" sz="2400" dirty="0"/>
              <a:t> + JSON.stringify(data))).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catchError</a:t>
            </a:r>
            <a:r>
              <a:rPr lang="pl-PL" sz="2400" dirty="0"/>
              <a:t>(</a:t>
            </a:r>
            <a:r>
              <a:rPr lang="pl-PL" sz="2400" dirty="0">
                <a:solidFill>
                  <a:srgbClr val="0070C0"/>
                </a:solidFill>
              </a:rPr>
              <a:t>this.</a:t>
            </a:r>
            <a:r>
              <a:rPr lang="pl-PL" sz="2400" dirty="0"/>
              <a:t>handleError));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  <a:p>
            <a:pPr marL="914400" lvl="2" indent="0">
              <a:buNone/>
            </a:pPr>
            <a:r>
              <a:rPr lang="pl-PL" sz="2400" dirty="0">
                <a:solidFill>
                  <a:srgbClr val="0070C0"/>
                </a:solidFill>
              </a:rPr>
              <a:t>private</a:t>
            </a:r>
            <a:r>
              <a:rPr lang="pl-PL" sz="2400" dirty="0"/>
              <a:t> handleError(err:</a:t>
            </a:r>
            <a:r>
              <a:rPr lang="pl-PL" sz="2400" dirty="0">
                <a:solidFill>
                  <a:srgbClr val="0070C0"/>
                </a:solidFill>
              </a:rPr>
              <a:t>HttpErrorResponse</a:t>
            </a:r>
            <a:r>
              <a:rPr lang="pl-PL" sz="2400" dirty="0"/>
              <a:t>){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F18-791C-423D-95C2-6ACA82A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Interceptors</a:t>
            </a:r>
            <a:endParaRPr lang="pl-PL" dirty="0"/>
          </a:p>
        </p:txBody>
      </p:sp>
      <p:pic>
        <p:nvPicPr>
          <p:cNvPr id="4098" name="Picture 2" descr="Top 10 ways to use Interceptors in Angular | by Michael Karén | Angular In  Depth | Medium">
            <a:extLst>
              <a:ext uri="{FF2B5EF4-FFF2-40B4-BE49-F238E27FC236}">
                <a16:creationId xmlns:a16="http://schemas.microsoft.com/office/drawing/2014/main" id="{0283F971-AF24-4EEF-BB1D-757CDF6DB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0" y="2200275"/>
            <a:ext cx="939834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7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1DB-44A8-40D8-843B-45FB948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6CCE-6247-4E6D-AC6D-547F2D2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@</a:t>
            </a:r>
            <a:r>
              <a:rPr lang="pl-PL" dirty="0">
                <a:solidFill>
                  <a:schemeClr val="accent2"/>
                </a:solidFill>
              </a:rPr>
              <a:t>Injectable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HeadersInterceptor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6"/>
                </a:solidFill>
              </a:rPr>
              <a:t>implements</a:t>
            </a:r>
            <a:r>
              <a:rPr lang="pl-PL" dirty="0"/>
              <a:t> </a:t>
            </a:r>
            <a:r>
              <a:rPr lang="pl-PL" dirty="0" err="1"/>
              <a:t>HttpInterceptor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>
                <a:solidFill>
                  <a:schemeClr val="accent6"/>
                </a:solidFill>
              </a:rPr>
              <a:t>intercept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HttpRequest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</a:t>
            </a:r>
            <a:r>
              <a:rPr lang="pl-PL" dirty="0"/>
              <a:t>,</a:t>
            </a:r>
            <a:r>
              <a:rPr lang="pl-PL" dirty="0" err="1"/>
              <a:t>next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HttpHandler</a:t>
            </a:r>
            <a:r>
              <a:rPr lang="pl-PL" dirty="0"/>
              <a:t>) : </a:t>
            </a:r>
            <a:r>
              <a:rPr lang="pl-PL" dirty="0" err="1">
                <a:solidFill>
                  <a:schemeClr val="accent1"/>
                </a:solidFill>
              </a:rPr>
              <a:t>Observable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HttpEvent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&gt;&gt; </a:t>
            </a:r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console.log('Hello, from </a:t>
            </a:r>
            <a:r>
              <a:rPr lang="pl-PL" dirty="0" err="1"/>
              <a:t>interceptor</a:t>
            </a:r>
            <a:r>
              <a:rPr lang="pl-PL" dirty="0"/>
              <a:t>!');</a:t>
            </a:r>
          </a:p>
          <a:p>
            <a:pPr marL="0" indent="0">
              <a:buNone/>
            </a:pPr>
            <a:r>
              <a:rPr lang="pl-PL" dirty="0"/>
              <a:t>    return </a:t>
            </a:r>
            <a:r>
              <a:rPr lang="pl-PL" dirty="0" err="1"/>
              <a:t>next.handle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60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669-261C-4808-8BCD-F05C54E1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Ograniczanie dostępu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EA78-F762-4B37-B26E-5A9BC33B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CanActivate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pl-PL" sz="2000" dirty="0"/>
          </a:p>
          <a:p>
            <a:r>
              <a:rPr lang="pl-PL" sz="2000" dirty="0" err="1"/>
              <a:t>CanActivateChild</a:t>
            </a:r>
            <a:r>
              <a:rPr lang="pl-PL" sz="2000" dirty="0"/>
              <a:t> – ochrona przed przejściem na </a:t>
            </a:r>
            <a:r>
              <a:rPr lang="pl-PL" sz="2000" dirty="0" err="1"/>
              <a:t>child</a:t>
            </a:r>
            <a:r>
              <a:rPr lang="pl-PL" sz="2000" dirty="0"/>
              <a:t> </a:t>
            </a:r>
            <a:r>
              <a:rPr lang="pl-PL" sz="2000" dirty="0" err="1"/>
              <a:t>route</a:t>
            </a:r>
            <a:endParaRPr lang="en-US" sz="2000" dirty="0"/>
          </a:p>
          <a:p>
            <a:r>
              <a:rPr lang="en-US" sz="2000" dirty="0" err="1"/>
              <a:t>CanDeactivate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następną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en-US" sz="2000" dirty="0"/>
          </a:p>
          <a:p>
            <a:r>
              <a:rPr lang="en-US" sz="2000" dirty="0"/>
              <a:t>Resolve – </a:t>
            </a:r>
            <a:r>
              <a:rPr lang="en-US" sz="2000" dirty="0" err="1"/>
              <a:t>zebranie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aktywacją</a:t>
            </a:r>
            <a:r>
              <a:rPr lang="en-US" sz="2000" dirty="0"/>
              <a:t> </a:t>
            </a:r>
            <a:r>
              <a:rPr lang="en-US" sz="2000" dirty="0" err="1"/>
              <a:t>ścieżki</a:t>
            </a:r>
            <a:endParaRPr lang="en-US" sz="2000" dirty="0"/>
          </a:p>
          <a:p>
            <a:r>
              <a:rPr lang="en-US" sz="2000" dirty="0" err="1"/>
              <a:t>CanLoad</a:t>
            </a:r>
            <a:r>
              <a:rPr lang="en-US" sz="2000" dirty="0"/>
              <a:t> – </a:t>
            </a:r>
            <a:r>
              <a:rPr lang="en-US" sz="2000" dirty="0" err="1"/>
              <a:t>zablokowanie</a:t>
            </a:r>
            <a:r>
              <a:rPr lang="en-US" sz="2000" dirty="0"/>
              <a:t> </a:t>
            </a:r>
            <a:r>
              <a:rPr lang="en-US" sz="2000" dirty="0" err="1"/>
              <a:t>asynchronicznego</a:t>
            </a:r>
            <a:r>
              <a:rPr lang="en-US" sz="2000" dirty="0"/>
              <a:t> </a:t>
            </a:r>
            <a:r>
              <a:rPr lang="en-US" sz="2000" dirty="0" err="1"/>
              <a:t>routingu</a:t>
            </a:r>
            <a:endParaRPr lang="en-US" sz="2000" dirty="0"/>
          </a:p>
        </p:txBody>
      </p:sp>
      <p:pic>
        <p:nvPicPr>
          <p:cNvPr id="1026" name="Picture 2" descr="Znalezione obrazy dla zapytania guard image">
            <a:extLst>
              <a:ext uri="{FF2B5EF4-FFF2-40B4-BE49-F238E27FC236}">
                <a16:creationId xmlns:a16="http://schemas.microsoft.com/office/drawing/2014/main" id="{48F46840-3088-4421-8566-6D9E7F3970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1248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4742F-FCDA-461E-8841-2484A0F8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Guard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436D5-35AF-4288-B107-7543C6A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@Injectable({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providedIn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export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HeroDetailGuard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route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state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…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4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F75-8B90-4E30-B319-D498343F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05A6-F1C8-4989-B588-9824D46F9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Template-driven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97D35-60EF-4BD8-9DC7-53032CF26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Testy jednostkowe DOM</a:t>
            </a:r>
          </a:p>
          <a:p>
            <a:r>
              <a:rPr lang="pl-PL" dirty="0"/>
              <a:t>Używa </a:t>
            </a:r>
            <a:r>
              <a:rPr lang="pl-PL" dirty="0" err="1"/>
              <a:t>two-way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/>
              <a:t>Proste formularze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622243-FF53-4D6B-B45D-5B02FD2E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Reactive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B549E-198F-4D34-830B-13A2FB02C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Tworzy Form Model (musi odzwierciedlać </a:t>
            </a:r>
            <a:r>
              <a:rPr lang="pl-PL" dirty="0" err="1"/>
              <a:t>template</a:t>
            </a:r>
            <a:r>
              <a:rPr lang="pl-PL" dirty="0"/>
              <a:t>)</a:t>
            </a:r>
          </a:p>
          <a:p>
            <a:r>
              <a:rPr lang="pl-PL" dirty="0"/>
              <a:t>Testy jednostkowe Form Model</a:t>
            </a:r>
          </a:p>
          <a:p>
            <a:r>
              <a:rPr lang="pl-PL" dirty="0"/>
              <a:t>Walidacja w Form Model</a:t>
            </a:r>
          </a:p>
          <a:p>
            <a:r>
              <a:rPr lang="pl-PL" dirty="0"/>
              <a:t>Skalowalne</a:t>
            </a:r>
          </a:p>
          <a:p>
            <a:r>
              <a:rPr lang="pl-PL" dirty="0"/>
              <a:t>Bardziej skomplikowane formularze</a:t>
            </a:r>
          </a:p>
        </p:txBody>
      </p:sp>
    </p:spTree>
    <p:extLst>
      <p:ext uri="{BB962C8B-B14F-4D97-AF65-F5344CB8AC3E}">
        <p14:creationId xmlns:p14="http://schemas.microsoft.com/office/powerpoint/2010/main" val="29465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/>
      <p:bldP spid="6" grpId="0" build="p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A29BEA-D075-4AD1-B873-8F51916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Template-driven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DE6D9A8-08FC-4ACF-8AEC-65B825B93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18785"/>
            <a:ext cx="10843259" cy="336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Używa dyrektyw z 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FormsModule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NgModel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utrzymuje zgodność wartości w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template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i komponencie (walidacja, błędy)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NgForm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łączy się z elementem &lt;form&gt;, aby śledzić stan formularza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NgModelGroup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łączy instancję FormGroup z elementem 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19419</TotalTime>
  <Words>568</Words>
  <Application>Microsoft Office PowerPoint</Application>
  <PresentationFormat>Widescreen</PresentationFormat>
  <Paragraphs>126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Angular</vt:lpstr>
      <vt:lpstr>HTTP Verbs</vt:lpstr>
      <vt:lpstr>Obsługa błędów</vt:lpstr>
      <vt:lpstr>Interceptors</vt:lpstr>
      <vt:lpstr>Interceptor</vt:lpstr>
      <vt:lpstr>Ograniczanie dostępu</vt:lpstr>
      <vt:lpstr>Guard</vt:lpstr>
      <vt:lpstr>Angular Forms</vt:lpstr>
      <vt:lpstr>Template-driven Forms</vt:lpstr>
      <vt:lpstr>Template-driven Forms</vt:lpstr>
      <vt:lpstr>Validation Classes</vt:lpstr>
      <vt:lpstr>HTML5 Validation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</cp:lastModifiedBy>
  <cp:revision>159</cp:revision>
  <dcterms:created xsi:type="dcterms:W3CDTF">2017-09-24T12:08:46Z</dcterms:created>
  <dcterms:modified xsi:type="dcterms:W3CDTF">2021-03-12T08:17:24Z</dcterms:modified>
</cp:coreProperties>
</file>