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7"/>
  </p:notesMasterIdLst>
  <p:sldIdLst>
    <p:sldId id="257" r:id="rId5"/>
    <p:sldId id="260" r:id="rId6"/>
    <p:sldId id="268" r:id="rId7"/>
    <p:sldId id="259" r:id="rId8"/>
    <p:sldId id="289" r:id="rId9"/>
    <p:sldId id="288" r:id="rId10"/>
    <p:sldId id="290" r:id="rId11"/>
    <p:sldId id="291" r:id="rId12"/>
    <p:sldId id="261" r:id="rId13"/>
    <p:sldId id="267" r:id="rId14"/>
    <p:sldId id="284" r:id="rId15"/>
    <p:sldId id="315" r:id="rId16"/>
    <p:sldId id="262" r:id="rId17"/>
    <p:sldId id="285" r:id="rId18"/>
    <p:sldId id="286" r:id="rId19"/>
    <p:sldId id="287" r:id="rId20"/>
    <p:sldId id="269" r:id="rId21"/>
    <p:sldId id="270" r:id="rId22"/>
    <p:sldId id="271" r:id="rId23"/>
    <p:sldId id="292" r:id="rId24"/>
    <p:sldId id="314" r:id="rId25"/>
    <p:sldId id="293" r:id="rId26"/>
    <p:sldId id="294" r:id="rId27"/>
    <p:sldId id="295" r:id="rId28"/>
    <p:sldId id="297" r:id="rId29"/>
    <p:sldId id="298" r:id="rId30"/>
    <p:sldId id="273" r:id="rId31"/>
    <p:sldId id="274" r:id="rId32"/>
    <p:sldId id="272" r:id="rId33"/>
    <p:sldId id="299" r:id="rId34"/>
    <p:sldId id="300" r:id="rId35"/>
    <p:sldId id="3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1214-B825-46D1-9142-1FABE862C7C8}" type="datetimeFigureOut">
              <a:rPr lang="pl-PL" smtClean="0"/>
              <a:t>07.06.2021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8A3E-CB80-4593-9330-4E61EEEE69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35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D1C26-421B-4DE2-8E11-93CC1C2D7D9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20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D1C26-421B-4DE2-8E11-93CC1C2D7D9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20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D1C26-421B-4DE2-8E11-93CC1C2D7D9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22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D1C26-421B-4DE2-8E11-93CC1C2D7D9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8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pl-pl/azure/azure-sql/database/features-compari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zure.microsoft.com/pl-pl/pricing/details/storage/blob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pl-PL" sz="4400" dirty="0" err="1">
                <a:solidFill>
                  <a:schemeClr val="tx1"/>
                </a:solidFill>
              </a:rPr>
              <a:t>Azure</a:t>
            </a:r>
            <a:r>
              <a:rPr lang="pl-PL" sz="4400" dirty="0">
                <a:solidFill>
                  <a:schemeClr val="tx1"/>
                </a:solidFill>
              </a:rPr>
              <a:t> Security &amp; Tools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F43A567-9D5F-4ABA-AE51-C2743E95C977}"/>
              </a:ext>
            </a:extLst>
          </p:cNvPr>
          <p:cNvSpPr/>
          <p:nvPr/>
        </p:nvSpPr>
        <p:spPr>
          <a:xfrm>
            <a:off x="822121" y="1761688"/>
            <a:ext cx="10368793" cy="4453718"/>
          </a:xfrm>
          <a:prstGeom prst="roundRect">
            <a:avLst>
              <a:gd name="adj" fmla="val 191"/>
            </a:avLst>
          </a:prstGeom>
          <a:solidFill>
            <a:schemeClr val="bg1"/>
          </a:solidFill>
          <a:ln>
            <a:noFill/>
          </a:ln>
          <a:effectLst>
            <a:outerShdw blurRad="254000" dir="3900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Ins="180000" rtlCol="0" anchor="t"/>
          <a:lstStyle/>
          <a:p>
            <a:pPr marL="266700">
              <a:spcBef>
                <a:spcPts val="600"/>
              </a:spcBef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7CD5-85EF-4F00-AE68-315731A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936-6A48-4A8F-99FD-BE7A565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r>
              <a:rPr lang="pl-PL" b="1" dirty="0"/>
              <a:t> </a:t>
            </a:r>
            <a:r>
              <a:rPr lang="pl-PL" b="1" dirty="0" err="1"/>
              <a:t>Azure</a:t>
            </a:r>
            <a:r>
              <a:rPr lang="pl-PL" b="1" dirty="0"/>
              <a:t> Services (15-20%)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Describe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</a:t>
            </a:r>
            <a:r>
              <a:rPr lang="pl-PL" dirty="0" err="1"/>
              <a:t>Azure</a:t>
            </a:r>
            <a:endParaRPr lang="pl-PL" dirty="0"/>
          </a:p>
          <a:p>
            <a:pPr lvl="2"/>
            <a:r>
              <a:rPr lang="pl-PL" dirty="0" err="1"/>
              <a:t>describe</a:t>
            </a:r>
            <a:r>
              <a:rPr lang="pl-PL" dirty="0"/>
              <a:t> the </a:t>
            </a:r>
            <a:r>
              <a:rPr lang="pl-PL" dirty="0" err="1"/>
              <a:t>benefits</a:t>
            </a:r>
            <a:r>
              <a:rPr lang="pl-PL" dirty="0"/>
              <a:t> and </a:t>
            </a:r>
            <a:r>
              <a:rPr lang="pl-PL" dirty="0" err="1"/>
              <a:t>usage</a:t>
            </a:r>
            <a:r>
              <a:rPr lang="pl-PL" dirty="0"/>
              <a:t> of:</a:t>
            </a:r>
          </a:p>
          <a:p>
            <a:pPr lvl="3"/>
            <a:r>
              <a:rPr lang="pl-PL" dirty="0" err="1"/>
              <a:t>Cosmos</a:t>
            </a:r>
            <a:r>
              <a:rPr lang="pl-PL" dirty="0"/>
              <a:t> DB, </a:t>
            </a:r>
          </a:p>
          <a:p>
            <a:pPr lvl="3"/>
            <a:r>
              <a:rPr lang="pl-PL" dirty="0" err="1"/>
              <a:t>Azure</a:t>
            </a:r>
            <a:r>
              <a:rPr lang="pl-PL" dirty="0"/>
              <a:t> SQL Database, </a:t>
            </a:r>
          </a:p>
          <a:p>
            <a:pPr lvl="3"/>
            <a:r>
              <a:rPr lang="pl-PL" dirty="0" err="1"/>
              <a:t>Azure</a:t>
            </a:r>
            <a:r>
              <a:rPr lang="pl-PL" dirty="0"/>
              <a:t> Database for MySQL, </a:t>
            </a:r>
          </a:p>
          <a:p>
            <a:pPr lvl="3"/>
            <a:r>
              <a:rPr lang="pl-PL" dirty="0" err="1"/>
              <a:t>Azure</a:t>
            </a:r>
            <a:r>
              <a:rPr lang="pl-PL" dirty="0"/>
              <a:t> Database for </a:t>
            </a:r>
            <a:r>
              <a:rPr lang="pl-PL" dirty="0" err="1"/>
              <a:t>PostgreSQL</a:t>
            </a:r>
            <a:r>
              <a:rPr lang="pl-PL" dirty="0"/>
              <a:t>, </a:t>
            </a:r>
          </a:p>
          <a:p>
            <a:pPr lvl="3"/>
            <a:r>
              <a:rPr lang="pl-PL" dirty="0"/>
              <a:t>SQL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928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D398-FB97-47B4-88B8-466DAC8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Cosmos</a:t>
            </a:r>
            <a:r>
              <a:rPr lang="pl-PL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7182-2535-40BB-AC6E-350D7FDC7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92500"/>
          </a:bodyPr>
          <a:lstStyle/>
          <a:p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Cosmos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DB to usługa globalnie dystrybuowanej, wielomodelowej bazy danych. Możliwe jest elastyczne i niezależne skalowanie przepływności, a także magazynu w dowolnej liczbie regionów świadczenia platformy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na całym świecie. Można korzystać z szybkiego dostępu do danych (na poziomie kilku milisekund) przy użyciu jednego z kilku popularnych interfejsów API: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</a:rPr>
              <a:t>SQL, </a:t>
            </a:r>
          </a:p>
          <a:p>
            <a:pPr lvl="1"/>
            <a:r>
              <a:rPr lang="pl-PL" b="0" i="0" dirty="0" err="1">
                <a:solidFill>
                  <a:srgbClr val="171717"/>
                </a:solidFill>
                <a:effectLst/>
              </a:rPr>
              <a:t>MongoDB</a:t>
            </a:r>
            <a:r>
              <a:rPr lang="pl-PL" b="0" i="0" dirty="0">
                <a:solidFill>
                  <a:srgbClr val="171717"/>
                </a:solidFill>
                <a:effectLst/>
              </a:rPr>
              <a:t>, </a:t>
            </a:r>
          </a:p>
          <a:p>
            <a:pPr lvl="1"/>
            <a:r>
              <a:rPr lang="pl-PL" b="0" i="0" dirty="0" err="1">
                <a:solidFill>
                  <a:srgbClr val="171717"/>
                </a:solidFill>
                <a:effectLst/>
              </a:rPr>
              <a:t>Cassandra</a:t>
            </a:r>
            <a:r>
              <a:rPr lang="pl-PL" b="0" i="0" dirty="0">
                <a:solidFill>
                  <a:srgbClr val="171717"/>
                </a:solidFill>
                <a:effectLst/>
              </a:rPr>
              <a:t>, </a:t>
            </a:r>
          </a:p>
          <a:p>
            <a:pPr lvl="1"/>
            <a:r>
              <a:rPr lang="pl-PL" b="0" i="0" dirty="0" err="1">
                <a:solidFill>
                  <a:srgbClr val="171717"/>
                </a:solidFill>
                <a:effectLst/>
              </a:rPr>
              <a:t>Tables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endParaRPr lang="pl-PL" dirty="0">
              <a:solidFill>
                <a:srgbClr val="171717"/>
              </a:solidFill>
            </a:endParaRPr>
          </a:p>
          <a:p>
            <a:pPr lvl="1"/>
            <a:r>
              <a:rPr lang="pl-PL" b="0" i="0" dirty="0" err="1">
                <a:solidFill>
                  <a:srgbClr val="171717"/>
                </a:solidFill>
                <a:effectLst/>
              </a:rPr>
              <a:t>Gremlin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przechowuje dane w formacie ARS (atom-rekord-sekwencja)</a:t>
            </a:r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0A53E8B-FEC4-4CF0-89B8-BB75A91F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15" y="2177723"/>
            <a:ext cx="2303214" cy="23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8181-E42D-4E0B-9369-A3087A3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SQL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4BA24-EB85-4A19-95CF-2077EA0F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PaaS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0669-B68C-449F-A734-5B0999551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Nie trzeba zarządzać infrastrukturą</a:t>
            </a:r>
          </a:p>
          <a:p>
            <a:r>
              <a:rPr lang="pl-PL" dirty="0"/>
              <a:t>Wysoka dostępność usługi</a:t>
            </a:r>
          </a:p>
          <a:p>
            <a:r>
              <a:rPr lang="pl-PL" dirty="0"/>
              <a:t>Zautomatyzowany backup</a:t>
            </a:r>
          </a:p>
          <a:p>
            <a:pPr marL="0" indent="0">
              <a:buNone/>
            </a:pPr>
            <a:r>
              <a:rPr lang="pl-PL" dirty="0"/>
              <a:t>Ale:</a:t>
            </a:r>
          </a:p>
          <a:p>
            <a:r>
              <a:rPr lang="pl-PL" dirty="0"/>
              <a:t>Nie masz możliwości zarządzania bezpieczeństwem infrastruktury</a:t>
            </a:r>
          </a:p>
          <a:p>
            <a:r>
              <a:rPr lang="pl-PL" dirty="0"/>
              <a:t>Migracja z określonej wersji silnika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E1EE25-25EE-4E80-8844-430E3BC43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IaaS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DA222F-FA11-4711-AEA8-08B42C241D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Całkowita kontrola nad serwerem bazy danych</a:t>
            </a:r>
          </a:p>
          <a:p>
            <a:r>
              <a:rPr lang="pl-PL" dirty="0"/>
              <a:t>Sam robisz </a:t>
            </a:r>
            <a:r>
              <a:rPr lang="pl-PL" dirty="0" err="1"/>
              <a:t>backup’y</a:t>
            </a:r>
            <a:endParaRPr lang="pl-PL" dirty="0"/>
          </a:p>
          <a:p>
            <a:r>
              <a:rPr lang="pl-PL" dirty="0"/>
              <a:t>Łatwa migracja</a:t>
            </a:r>
          </a:p>
          <a:p>
            <a:pPr marL="0" indent="0">
              <a:buNone/>
            </a:pPr>
            <a:r>
              <a:rPr lang="pl-PL" dirty="0"/>
              <a:t>Ale:</a:t>
            </a:r>
          </a:p>
          <a:p>
            <a:r>
              <a:rPr lang="pl-PL" dirty="0"/>
              <a:t>Zabezpieczenie środowiska</a:t>
            </a:r>
          </a:p>
          <a:p>
            <a:r>
              <a:rPr lang="pl-PL" dirty="0"/>
              <a:t>Sam musisz zapewnić wysoką dostępność i skalowalność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B0841D-97AE-4B88-9005-C6FA4564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18" y="2165207"/>
            <a:ext cx="476250" cy="4762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071C5FA-F66F-4350-8B42-4EEAEEDDB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3909" y="2152889"/>
            <a:ext cx="476250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41FB1E-B75C-4C94-AE7E-0DDBDB311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032" y="2070973"/>
            <a:ext cx="640081" cy="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3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A2-344A-4107-95BE-738E351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BFB3-2958-4876-ABDA-27AAA1E7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SQL Database to relacyjna baza danych oparta na najnowszej stabilnej wersji silnika bazy danych programu Microsoft SQL Server. SQL Database to wydajna, niezawodna, w pełni zarządzana i bezpieczna baza danych:</a:t>
            </a:r>
          </a:p>
          <a:p>
            <a:r>
              <a:rPr lang="pl-PL" dirty="0">
                <a:solidFill>
                  <a:srgbClr val="171717"/>
                </a:solidFill>
              </a:rPr>
              <a:t>SLA 99.99%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uaktualnianie, stosowanie poprawek, tworzenie kopii zapasowych i monitorowanie, bez zaangażowania ze strony użytkownika (PaaS)</a:t>
            </a:r>
          </a:p>
          <a:p>
            <a:r>
              <a:rPr lang="pl-PL" dirty="0">
                <a:solidFill>
                  <a:srgbClr val="171717"/>
                </a:solidFill>
              </a:rPr>
              <a:t>Używa tylko domyślnego sortowania: </a:t>
            </a:r>
            <a:r>
              <a:rPr lang="it-IT" b="0" i="0" dirty="0">
                <a:solidFill>
                  <a:srgbClr val="171717"/>
                </a:solidFill>
                <a:effectLst/>
              </a:rPr>
              <a:t>SQL_Latin1_General_CP1_CI_AS</a:t>
            </a:r>
            <a:endParaRPr lang="pl-P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06B40F-43B4-4BF4-B7A2-9C22F9CB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240" y="2258867"/>
            <a:ext cx="2340266" cy="23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EE52-0E1A-4620-B0FD-864E87AD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Database for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087B-5CFC-47E1-B464-3A01B9D5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</a:rPr>
              <a:t>oparta na silniku bazy danych MySQL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Community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Edition w wersji 5.6, 5.7 i 8.0</a:t>
            </a:r>
          </a:p>
          <a:p>
            <a:r>
              <a:rPr lang="pl-PL" dirty="0">
                <a:solidFill>
                  <a:srgbClr val="171717"/>
                </a:solidFill>
              </a:rPr>
              <a:t>SLA 99,99%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przywracania do punktu w czasie, aby odzyskać serwer do wcześniejszego stanu, nawet do 35 dni</a:t>
            </a:r>
          </a:p>
          <a:p>
            <a:r>
              <a:rPr lang="pl-PL" dirty="0">
                <a:solidFill>
                  <a:srgbClr val="171717"/>
                </a:solidFill>
              </a:rPr>
              <a:t>Migracja bazy danych przy użyciu </a:t>
            </a:r>
            <a:r>
              <a:rPr lang="pl-PL" b="0" i="0" dirty="0">
                <a:solidFill>
                  <a:srgbClr val="171717"/>
                </a:solidFill>
                <a:effectLst/>
              </a:rPr>
              <a:t>usługi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Database Migration Service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oferuje kilka poziomów usługi (w zależności od potrzeb)</a:t>
            </a:r>
            <a:endParaRPr lang="pl-PL" dirty="0"/>
          </a:p>
        </p:txBody>
      </p:sp>
      <p:pic>
        <p:nvPicPr>
          <p:cNvPr id="6146" name="Picture 2" descr="Diagram usługi Azure Database for MySQL.">
            <a:extLst>
              <a:ext uri="{FF2B5EF4-FFF2-40B4-BE49-F238E27FC236}">
                <a16:creationId xmlns:a16="http://schemas.microsoft.com/office/drawing/2014/main" id="{345A63DF-AAC8-4821-9AFD-14C6B084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91" y="3292710"/>
            <a:ext cx="4430610" cy="25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3BD62BB-21CA-483B-A7FA-7541865C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4640" y="1060291"/>
            <a:ext cx="2079202" cy="207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00EB-8138-43C2-A7DF-DBCE95E1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Database for </a:t>
            </a:r>
            <a:r>
              <a:rPr lang="pl-PL" dirty="0" err="1"/>
              <a:t>PostgreSQL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2CC5-3F6B-4C29-BC41-1B91C6C8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Database for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PostgreSQL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jest usługą relacyjnej bazy danych w chmurze. Oprogramowanie serwera jest oparte na wersji społecznościowej silnika bazy danych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PostgreSQL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typu open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source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r>
              <a:rPr lang="pl-PL" dirty="0">
                <a:solidFill>
                  <a:srgbClr val="171717"/>
                </a:solidFill>
              </a:rPr>
              <a:t>SLA 99,99%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przywracania do punktu w czasie, aby odzyskać serwer do wcześniejszego stanu, nawet do 35 dni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oferuje kilka poziomów usługi (Podstawowa, Ogólnego przeznaczenia lub Zoptymalizowana pod kątem pamięci)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dostępna w dwóch opcjach wdrożenia: </a:t>
            </a:r>
            <a:r>
              <a:rPr lang="pl-PL" b="1" i="0" dirty="0">
                <a:solidFill>
                  <a:srgbClr val="171717"/>
                </a:solidFill>
                <a:effectLst/>
              </a:rPr>
              <a:t>Pojedynczy serwer</a:t>
            </a:r>
            <a:r>
              <a:rPr lang="pl-PL" b="0" i="0" dirty="0">
                <a:solidFill>
                  <a:srgbClr val="171717"/>
                </a:solidFill>
                <a:effectLst/>
              </a:rPr>
              <a:t> i </a:t>
            </a:r>
            <a:r>
              <a:rPr lang="pl-PL" b="1" i="0" dirty="0" err="1">
                <a:solidFill>
                  <a:srgbClr val="171717"/>
                </a:solidFill>
                <a:effectLst/>
              </a:rPr>
              <a:t>Hiperskala</a:t>
            </a:r>
            <a:r>
              <a:rPr lang="pl-PL" b="1" i="0" dirty="0">
                <a:solidFill>
                  <a:srgbClr val="171717"/>
                </a:solidFill>
                <a:effectLst/>
              </a:rPr>
              <a:t> (</a:t>
            </a:r>
            <a:r>
              <a:rPr lang="pl-PL" b="1" i="0" dirty="0" err="1">
                <a:solidFill>
                  <a:srgbClr val="171717"/>
                </a:solidFill>
                <a:effectLst/>
              </a:rPr>
              <a:t>Citus</a:t>
            </a:r>
            <a:r>
              <a:rPr lang="pl-PL" b="1" i="0" dirty="0">
                <a:solidFill>
                  <a:srgbClr val="171717"/>
                </a:solidFill>
                <a:effectLst/>
              </a:rPr>
              <a:t>)</a:t>
            </a:r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726EA9-4D54-4CFE-A980-DA275D020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127" y="2103120"/>
            <a:ext cx="2420660" cy="2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2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4C33-C935-49FE-ACC6-903B7470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Instance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83DF-DA0F-437E-88D1-3A1D057A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SQL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Managed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Instance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to skalowalna usługa danych w chmurze, która zapewnia największą zgodność z silnikiem bazy danych programu SQL Server ze wszystkimi zaletami w pełni zarządzanej platformy jako usługi. W zależności od scenariusza usługa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SQL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Managed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Instance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może oferować więcej opcji dla potrzeb związanych z bazą danych.</a:t>
            </a:r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Porównanie</a:t>
            </a:r>
            <a:endParaRPr lang="pl-PL" dirty="0"/>
          </a:p>
          <a:p>
            <a:r>
              <a:rPr lang="pl-PL" b="0" i="0" dirty="0">
                <a:solidFill>
                  <a:srgbClr val="171717"/>
                </a:solidFill>
                <a:effectLst/>
              </a:rPr>
              <a:t>Migracja za pomocą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Database Migration Service (DMS)</a:t>
            </a:r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92F4E58-9B7B-487C-B019-1F4ECAC00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3298" y="1620736"/>
            <a:ext cx="1808264" cy="1808264"/>
          </a:xfrm>
          <a:prstGeom prst="rect">
            <a:avLst/>
          </a:prstGeom>
        </p:spPr>
      </p:pic>
      <p:pic>
        <p:nvPicPr>
          <p:cNvPr id="7170" name="Picture 2" descr="Przepływ procesu migracji danych do usługi Azure SQL Managed Instance.">
            <a:extLst>
              <a:ext uri="{FF2B5EF4-FFF2-40B4-BE49-F238E27FC236}">
                <a16:creationId xmlns:a16="http://schemas.microsoft.com/office/drawing/2014/main" id="{936F55B6-0280-4AE9-BFE9-7AFD7042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521279"/>
            <a:ext cx="4657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0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D71D-C98A-41A3-A510-705F202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AE80-FEF0-4862-94F2-882F826C1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1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F43A567-9D5F-4ABA-AE51-C2743E95C977}"/>
              </a:ext>
            </a:extLst>
          </p:cNvPr>
          <p:cNvSpPr/>
          <p:nvPr/>
        </p:nvSpPr>
        <p:spPr>
          <a:xfrm>
            <a:off x="822121" y="1761688"/>
            <a:ext cx="10368793" cy="4453718"/>
          </a:xfrm>
          <a:prstGeom prst="roundRect">
            <a:avLst>
              <a:gd name="adj" fmla="val 191"/>
            </a:avLst>
          </a:prstGeom>
          <a:solidFill>
            <a:schemeClr val="bg1"/>
          </a:solidFill>
          <a:ln>
            <a:noFill/>
          </a:ln>
          <a:effectLst>
            <a:outerShdw blurRad="254000" dir="3900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Ins="180000" rtlCol="0" anchor="t"/>
          <a:lstStyle/>
          <a:p>
            <a:pPr marL="266700">
              <a:spcBef>
                <a:spcPts val="600"/>
              </a:spcBef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7CD5-85EF-4F00-AE68-315731A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936-6A48-4A8F-99FD-BE7A565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Describe core solutions and management tools on Azure (10-15%)</a:t>
            </a:r>
            <a:r>
              <a:rPr lang="pl-PL" b="1" dirty="0"/>
              <a:t> </a:t>
            </a:r>
          </a:p>
          <a:p>
            <a:pPr lvl="1"/>
            <a:r>
              <a:rPr lang="en-US" dirty="0"/>
              <a:t>Describe Azure management tools </a:t>
            </a:r>
            <a:endParaRPr lang="pl-PL" dirty="0"/>
          </a:p>
          <a:p>
            <a:pPr lvl="2"/>
            <a:r>
              <a:rPr lang="en-US" dirty="0"/>
              <a:t>describe the functionality and usage of</a:t>
            </a:r>
            <a:r>
              <a:rPr lang="pl-PL" dirty="0"/>
              <a:t>:</a:t>
            </a:r>
          </a:p>
          <a:p>
            <a:pPr lvl="3"/>
            <a:r>
              <a:rPr lang="en-US" dirty="0"/>
              <a:t> the Azure Portal, </a:t>
            </a:r>
            <a:endParaRPr lang="pl-PL" dirty="0"/>
          </a:p>
          <a:p>
            <a:pPr lvl="3"/>
            <a:r>
              <a:rPr lang="en-US" dirty="0"/>
              <a:t>Azure PowerShell, </a:t>
            </a:r>
            <a:endParaRPr lang="pl-PL" dirty="0"/>
          </a:p>
          <a:p>
            <a:pPr lvl="3"/>
            <a:r>
              <a:rPr lang="en-US" dirty="0"/>
              <a:t>Azure CLI, </a:t>
            </a:r>
            <a:endParaRPr lang="pl-PL" dirty="0"/>
          </a:p>
          <a:p>
            <a:pPr lvl="3"/>
            <a:r>
              <a:rPr lang="en-US" dirty="0"/>
              <a:t>Cloud Shell, </a:t>
            </a:r>
            <a:endParaRPr lang="pl-PL" dirty="0"/>
          </a:p>
          <a:p>
            <a:pPr lvl="3"/>
            <a:r>
              <a:rPr lang="en-US" dirty="0"/>
              <a:t>Azure Mobile App </a:t>
            </a:r>
            <a:endParaRPr lang="pl-PL" dirty="0"/>
          </a:p>
          <a:p>
            <a:pPr lvl="2"/>
            <a:r>
              <a:rPr lang="en-US" dirty="0"/>
              <a:t>describe the functionality and usage of Azure Advisor </a:t>
            </a:r>
            <a:endParaRPr lang="pl-PL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describe the functionality and usage of Azure Resource Manager (ARM) templates</a:t>
            </a:r>
            <a:r>
              <a:rPr lang="en-US" dirty="0"/>
              <a:t> </a:t>
            </a:r>
            <a:endParaRPr lang="pl-PL" dirty="0"/>
          </a:p>
          <a:p>
            <a:pPr lvl="2"/>
            <a:r>
              <a:rPr lang="en-US" dirty="0"/>
              <a:t>describe the functionality and usage of Azure Monitor </a:t>
            </a:r>
            <a:endParaRPr lang="pl-PL" dirty="0"/>
          </a:p>
          <a:p>
            <a:pPr lvl="2"/>
            <a:r>
              <a:rPr lang="en-US" dirty="0"/>
              <a:t>describe the functionality and usage of Azure Service Health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04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DA4-6AFC-4303-9D7B-7CD486B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D959-50AF-49D8-92D6-A536BA03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Przy użyciu internetowego interfejsu użytkownika witryny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Portal można uzyskać dostęp do praktycznie każdej funkcji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Witryna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Portal oferuje przyjazny graficzny interfejs użytkownika, który umożliwia wyświetlanie wszystkich usług, których używasz, tworzenie nowych usług, konfigurowanie usług i wyświetlanie raportów..</a:t>
            </a:r>
            <a:endParaRPr lang="pl-PL" dirty="0"/>
          </a:p>
        </p:txBody>
      </p:sp>
      <p:pic>
        <p:nvPicPr>
          <p:cNvPr id="9218" name="Picture 2" descr="Odpowiedzialne uczenie maszynowe | Microsoft Azure">
            <a:extLst>
              <a:ext uri="{FF2B5EF4-FFF2-40B4-BE49-F238E27FC236}">
                <a16:creationId xmlns:a16="http://schemas.microsoft.com/office/drawing/2014/main" id="{55D9F5FF-3282-4C80-BF81-F5787B84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4" y="1328394"/>
            <a:ext cx="3739349" cy="19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Korzystanie z niestandardowego kafelka promocji na pulpitach nawigacyjnych  platformy Azure - Azure portal | Microsoft Docs">
            <a:extLst>
              <a:ext uri="{FF2B5EF4-FFF2-40B4-BE49-F238E27FC236}">
                <a16:creationId xmlns:a16="http://schemas.microsoft.com/office/drawing/2014/main" id="{365680F0-5122-4A8C-9252-9F752110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28" y="3743771"/>
            <a:ext cx="4860709" cy="237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7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D71D-C98A-41A3-A510-705F202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Storage </a:t>
            </a:r>
            <a:r>
              <a:rPr lang="pl-PL" dirty="0" err="1"/>
              <a:t>Account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AE80-FEF0-4862-94F2-882F826C1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06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DA4-6AFC-4303-9D7B-7CD486B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D959-50AF-49D8-92D6-A536BA03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Program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PowerShell to powłoka, która umożliwia deweloperom, zespołom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DevOps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 specjalistom IT wykonywanie poleceń określanych jako polecenia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cmdlet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(co wymawia się </a:t>
            </a:r>
            <a:r>
              <a:rPr lang="pl-PL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command-let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). Te polecenia wywołują interfejs API Rest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aby wykonywać każde możliwe zadanie zarządzania na platformie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Polecenia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cmdlet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mogą być wykonywane niezależnie lub łączone w pliku skryptu i wykonywane razem, co pozwala zorganizować: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Rutynowe procedury konfiguracji, konserwacji i usuwania pojedynczego zasobu lub wielu połączonych zasobów.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Wdrożenie całej infrastruktury, zawierającej dziesiątki czy setki zasobów, przy użyciu kodu imperatywnego.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60C62F1-EB14-420F-BC01-6F52D4A8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959" y="2424200"/>
            <a:ext cx="2009600" cy="20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5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B6EB-F44A-4751-B551-A2C923F7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BBA1-E8CA-4F5A-A881-FC088821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Interfejs wiersza polecenia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to program wykonywalny, który umożliwia deweloperom, zespołom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DevOps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 specjalistom IT wykonywanie poleceń przy użyciu powłoki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Bash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Te polecenia wywołują interfejs API Rest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aby wykonywać każde możliwe zadanie zarządzania na platformie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Polecenia można uruchamiać niezależnie lub połączyć w skrypt i wykonywać razem w celu przeprowadzenia rutynowej konfiguracji, konserwacji, czy usunięcia pojedynczego zasobu lub całego środowiska.</a:t>
            </a:r>
            <a:endParaRPr lang="pl-PL" dirty="0"/>
          </a:p>
        </p:txBody>
      </p:sp>
      <p:pic>
        <p:nvPicPr>
          <p:cNvPr id="10244" name="Picture 4" descr="Checklist of Azure tools for enterprise admin: PowerShell, AzCopy, Azure CLI,  Docker, Git, Azure Providers – AzureDays">
            <a:extLst>
              <a:ext uri="{FF2B5EF4-FFF2-40B4-BE49-F238E27FC236}">
                <a16:creationId xmlns:a16="http://schemas.microsoft.com/office/drawing/2014/main" id="{C61EC270-31BC-4503-91B6-FF9F5913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608" y="1837577"/>
            <a:ext cx="3507835" cy="23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4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DA4-6AFC-4303-9D7B-7CD486B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en-US" dirty="0"/>
              <a:t>Cloud Shell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D959-50AF-49D8-92D6-A536BA03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dirty="0"/>
              <a:t>Udostępnia konsolę poleceń dla PowerShell lub </a:t>
            </a:r>
            <a:r>
              <a:rPr lang="pl-PL" dirty="0" err="1"/>
              <a:t>Azure</a:t>
            </a:r>
            <a:r>
              <a:rPr lang="pl-PL" dirty="0"/>
              <a:t> CLI (</a:t>
            </a:r>
            <a:r>
              <a:rPr lang="pl-PL" dirty="0" err="1"/>
              <a:t>Bash</a:t>
            </a:r>
            <a:r>
              <a:rPr lang="pl-PL" dirty="0"/>
              <a:t>) z poziomu </a:t>
            </a:r>
            <a:r>
              <a:rPr lang="pl-PL" dirty="0" err="1"/>
              <a:t>Azure</a:t>
            </a:r>
            <a:r>
              <a:rPr lang="pl-PL" dirty="0"/>
              <a:t> Portal</a:t>
            </a:r>
          </a:p>
          <a:p>
            <a:r>
              <a:rPr lang="pl-PL" dirty="0"/>
              <a:t>Do działania wymaga: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Azure subscription, </a:t>
            </a:r>
            <a:endParaRPr lang="pl-PL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region, </a:t>
            </a:r>
            <a:endParaRPr lang="pl-PL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resource group, </a:t>
            </a:r>
            <a:endParaRPr lang="pl-PL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storage account</a:t>
            </a:r>
            <a:endParaRPr lang="pl-PL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</a:rPr>
              <a:t>file share</a:t>
            </a:r>
            <a:endParaRPr lang="pl-PL" dirty="0"/>
          </a:p>
        </p:txBody>
      </p:sp>
      <p:pic>
        <p:nvPicPr>
          <p:cNvPr id="11266" name="Picture 2" descr="Pricing - Cloud Shell | Microsoft Azure">
            <a:extLst>
              <a:ext uri="{FF2B5EF4-FFF2-40B4-BE49-F238E27FC236}">
                <a16:creationId xmlns:a16="http://schemas.microsoft.com/office/drawing/2014/main" id="{F07BEB71-E8F6-44DE-8083-A6CE06E3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11" y="2477716"/>
            <a:ext cx="3623939" cy="19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944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DA4-6AFC-4303-9D7B-7CD486B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D959-50AF-49D8-92D6-A536BA03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Aplikacja mobilna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zapewnia dostęp do zasobów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z poziomu systemów iOS i Android, gdy jesteś z dala od komputera. Umożliwia: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Monitorowanie kondycji i stanu zasobów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Sprawdzanie alertów, szybkie diagnozowanie i rozwiązywanie problemów oraz ponowne uruchamianie aplikacji internetowej lub maszyny wirtualnej.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Uruchamianie poleceń interfejsu wiersza polecenia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lub poleceń programu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PowerShell w celu zarządzania zasobami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336DFC-8444-46EB-84FF-48D33B2A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13" y="2168335"/>
            <a:ext cx="2521329" cy="25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B725-A5A9-4504-89D0-826EBE4D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Advisor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9E79-DD59-4C59-A458-709C2102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92500"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 witrynie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Portal pulpit nawigacyjny Advisor wyświetla spersonalizowane zalecenia dotyczące wszystkich subskrypcji, a za pomocą filtrów można wybrać rekomendacje dotyczące określonych subskrypcji, grup zasobów lub usług. Zalecenia są podzielone na pięć kategorii: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Niezawodność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służące do zapewniania i poprawy ciągłości działania aplikacji o krytycznym znaczeniu dla firmy.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Zabezpieczenia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służące do wykrywania zagrożeń i luk w zabezpieczeniach, które mogą prowadzić do naruszeń zabezpieczeń.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Wydajność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pozwalające zwiększyć szybkość działania aplikacji.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Koszty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w celu zoptymalizowania i zredukowania ogólnych wydatków związanych z platformą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Doskonałość operacyjna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wykorzystywane do osiągania efektywności procesów i przepływu pracy, zarządzania zasobami i wdrażania najlepszych rozwiązań.</a:t>
            </a:r>
          </a:p>
          <a:p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5814FD-D419-4429-A3FD-638B9526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403" y="1954613"/>
            <a:ext cx="2948774" cy="29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42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0295-C701-45E0-A0A8-A7A6555B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pl-PL" dirty="0"/>
          </a:p>
        </p:txBody>
      </p:sp>
      <p:pic>
        <p:nvPicPr>
          <p:cNvPr id="8194" name="Picture 2" descr="Diagram przedstawiający relacje między źródłami danych dzienników i metryk oraz sposób wykorzystania tych danych w usłudze Azure Monitor.">
            <a:extLst>
              <a:ext uri="{FF2B5EF4-FFF2-40B4-BE49-F238E27FC236}">
                <a16:creationId xmlns:a16="http://schemas.microsoft.com/office/drawing/2014/main" id="{C23907F4-7EE1-401E-8FCA-503D4A4C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22" y="1797740"/>
            <a:ext cx="7701094" cy="42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7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80EE-11D5-4528-B8CB-2BF5497A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Health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CF73-A2B1-41C9-8F70-7BF10328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Service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Health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ułatwia kontrolowanie kilku typów zdarzeń: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Problemy z usługą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to problemy z platformą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takie jak przestoje, które w danym momencie mają wpływ na Twoją pracę.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Zdarzenia dotyczące planowanej konserwacji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mogą mieć wpływ na dostępność. Możesz przechodzić do szczegółów odpowiednich usług, regionów i szczegółów, aby pokazać, w jaki sposób zdarzenie wpłynie na Ciebie i co musisz zrobić.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Porady dotyczące kondycji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to problemy, które wymagają podjęcia działania w celu uniknięcia przerw w świadczeniu usług, w tym dotyczące wycofania usług i zmian. Porady dotyczące kondycji są ogłaszane z dużym wyprzedzeniem, aby umożliwić planowanie.</a:t>
            </a:r>
          </a:p>
          <a:p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7282E8C-DA58-4AEA-BE47-536F17C4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710" y="514350"/>
            <a:ext cx="7543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3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D71D-C98A-41A3-A510-705F202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General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AE80-FEF0-4862-94F2-882F826C1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665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F43A567-9D5F-4ABA-AE51-C2743E95C977}"/>
              </a:ext>
            </a:extLst>
          </p:cNvPr>
          <p:cNvSpPr/>
          <p:nvPr/>
        </p:nvSpPr>
        <p:spPr>
          <a:xfrm>
            <a:off x="822121" y="1761688"/>
            <a:ext cx="10368793" cy="4453718"/>
          </a:xfrm>
          <a:prstGeom prst="roundRect">
            <a:avLst>
              <a:gd name="adj" fmla="val 191"/>
            </a:avLst>
          </a:prstGeom>
          <a:solidFill>
            <a:schemeClr val="bg1"/>
          </a:solidFill>
          <a:ln>
            <a:noFill/>
          </a:ln>
          <a:effectLst>
            <a:outerShdw blurRad="254000" dir="3900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Ins="180000" rtlCol="0" anchor="t"/>
          <a:lstStyle/>
          <a:p>
            <a:pPr marL="266700">
              <a:spcBef>
                <a:spcPts val="600"/>
              </a:spcBef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7CD5-85EF-4F00-AE68-315731A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936-6A48-4A8F-99FD-BE7A565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Describe general security and network security features (10-15%)</a:t>
            </a:r>
            <a:r>
              <a:rPr lang="en-US" dirty="0"/>
              <a:t> </a:t>
            </a:r>
            <a:endParaRPr lang="pl-PL" dirty="0"/>
          </a:p>
          <a:p>
            <a:pPr lvl="1"/>
            <a:r>
              <a:rPr lang="en-US" dirty="0"/>
              <a:t>Describe Azure security features </a:t>
            </a:r>
            <a:endParaRPr lang="pl-PL" dirty="0"/>
          </a:p>
          <a:p>
            <a:pPr lvl="2"/>
            <a:r>
              <a:rPr lang="en-US" dirty="0"/>
              <a:t>describe basic features of Azure Security Center, including</a:t>
            </a:r>
            <a:r>
              <a:rPr lang="pl-PL" dirty="0"/>
              <a:t>:</a:t>
            </a:r>
          </a:p>
          <a:p>
            <a:pPr lvl="3"/>
            <a:r>
              <a:rPr lang="en-US" dirty="0"/>
              <a:t>policy compliance, </a:t>
            </a:r>
            <a:endParaRPr lang="pl-PL" dirty="0"/>
          </a:p>
          <a:p>
            <a:pPr lvl="3"/>
            <a:r>
              <a:rPr lang="en-US" dirty="0"/>
              <a:t>security alerts, </a:t>
            </a:r>
            <a:endParaRPr lang="pl-PL" dirty="0"/>
          </a:p>
          <a:p>
            <a:pPr lvl="3"/>
            <a:r>
              <a:rPr lang="en-US" dirty="0"/>
              <a:t>secure score, </a:t>
            </a:r>
            <a:endParaRPr lang="pl-PL" dirty="0"/>
          </a:p>
          <a:p>
            <a:pPr lvl="3"/>
            <a:r>
              <a:rPr lang="en-US" dirty="0"/>
              <a:t>resource hygiene </a:t>
            </a:r>
            <a:endParaRPr lang="pl-PL" dirty="0"/>
          </a:p>
          <a:p>
            <a:pPr lvl="2"/>
            <a:r>
              <a:rPr lang="en-US" dirty="0"/>
              <a:t>describe the functionality and usage of Key Vault </a:t>
            </a:r>
            <a:endParaRPr lang="pl-PL" dirty="0"/>
          </a:p>
          <a:p>
            <a:pPr lvl="2"/>
            <a:r>
              <a:rPr lang="en-US" dirty="0"/>
              <a:t>describe the functionality and usage of Azure Sentinel </a:t>
            </a:r>
            <a:endParaRPr lang="pl-PL" dirty="0"/>
          </a:p>
          <a:p>
            <a:pPr lvl="2"/>
            <a:r>
              <a:rPr lang="en-US" dirty="0"/>
              <a:t>describe the functionality and usage of Azure Dedicated Hosts 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936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C983-A9D9-4E1A-AAB0-1E39A0F7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80E6-3716-494A-9C16-86A1C8F1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</a:rPr>
              <a:t>Usługa Security Center może wykonywać następujące czynności: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Monitorowanie ustawień zabezpieczeń w obciążeniach lokalnych i w chmurze.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Automatyczne stosowanie wymaganych zabezpieczeń wobec nowych zasobów, gdy przechodzą w tryb online.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Przekazywanie rekomendacji dotyczących zabezpieczeń w oparciu o bieżące konfiguracje, zasoby i sieci.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Ciągłe monitorowanie zasobów oraz wykonywanie automatycznych ocen zabezpieczeń w celu identyfikowania potencjalnych luk w zabezpieczeniach, zanim zostaną one wykorzystane.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Używanie uczenia maszynowego do wykrywania złośliwego oprogramowania i blokowania jego instalowania na maszynach wirtualnych i w innych zasobach.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Wykrywanie i analizowanie potencjalnych ataków dla ruchu przychodzącego oraz badanie zagrożeń i podejmowanie działań po naruszeniu zabezpieczeń, do którego mogło dojść.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</a:rPr>
              <a:t>Zapewnianie kontroli dostępu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just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in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time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dla portów sieciowych.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14E55-C4B0-4522-A6FB-01E2D73B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398" y="1526218"/>
            <a:ext cx="4257583" cy="42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9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F43A567-9D5F-4ABA-AE51-C2743E95C977}"/>
              </a:ext>
            </a:extLst>
          </p:cNvPr>
          <p:cNvSpPr/>
          <p:nvPr/>
        </p:nvSpPr>
        <p:spPr>
          <a:xfrm>
            <a:off x="822121" y="1761688"/>
            <a:ext cx="10368793" cy="4453718"/>
          </a:xfrm>
          <a:prstGeom prst="roundRect">
            <a:avLst>
              <a:gd name="adj" fmla="val 191"/>
            </a:avLst>
          </a:prstGeom>
          <a:solidFill>
            <a:schemeClr val="bg1"/>
          </a:solidFill>
          <a:ln>
            <a:noFill/>
          </a:ln>
          <a:effectLst>
            <a:outerShdw blurRad="254000" dir="3900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Ins="180000" rtlCol="0" anchor="t"/>
          <a:lstStyle/>
          <a:p>
            <a:pPr marL="266700">
              <a:spcBef>
                <a:spcPts val="600"/>
              </a:spcBef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17CD5-85EF-4F00-AE68-315731A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3936-6A48-4A8F-99FD-BE7A5656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r>
              <a:rPr lang="pl-PL" b="1" dirty="0"/>
              <a:t> </a:t>
            </a:r>
            <a:r>
              <a:rPr lang="pl-PL" b="1" dirty="0" err="1"/>
              <a:t>Azure</a:t>
            </a:r>
            <a:r>
              <a:rPr lang="pl-PL" b="1" dirty="0"/>
              <a:t> Services (15-20%)</a:t>
            </a:r>
          </a:p>
          <a:p>
            <a:pPr lvl="1"/>
            <a:r>
              <a:rPr lang="pl-PL" dirty="0" err="1"/>
              <a:t>Describe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</a:t>
            </a:r>
            <a:r>
              <a:rPr lang="pl-PL" dirty="0" err="1"/>
              <a:t>Azure</a:t>
            </a:r>
            <a:r>
              <a:rPr lang="pl-PL" dirty="0"/>
              <a:t> </a:t>
            </a:r>
          </a:p>
          <a:p>
            <a:pPr lvl="2"/>
            <a:r>
              <a:rPr lang="en-US" dirty="0"/>
              <a:t>describe the benefits and usage of</a:t>
            </a:r>
            <a:r>
              <a:rPr lang="pl-PL" dirty="0"/>
              <a:t>:</a:t>
            </a:r>
          </a:p>
          <a:p>
            <a:pPr lvl="3"/>
            <a:r>
              <a:rPr lang="en-US" dirty="0"/>
              <a:t>Container (Blob) Storage, </a:t>
            </a:r>
            <a:endParaRPr lang="pl-PL" dirty="0"/>
          </a:p>
          <a:p>
            <a:pPr lvl="3"/>
            <a:r>
              <a:rPr lang="en-US" dirty="0"/>
              <a:t>Disk Storage, </a:t>
            </a:r>
            <a:endParaRPr lang="pl-PL" dirty="0"/>
          </a:p>
          <a:p>
            <a:pPr lvl="3"/>
            <a:r>
              <a:rPr lang="en-US" dirty="0"/>
              <a:t>File Storage</a:t>
            </a:r>
            <a:endParaRPr lang="pl-PL" dirty="0"/>
          </a:p>
          <a:p>
            <a:pPr lvl="3"/>
            <a:r>
              <a:rPr lang="pl-PL" dirty="0"/>
              <a:t>S</a:t>
            </a:r>
            <a:r>
              <a:rPr lang="en-US" dirty="0" err="1"/>
              <a:t>torage</a:t>
            </a:r>
            <a:r>
              <a:rPr lang="en-US" dirty="0"/>
              <a:t> tiers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661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7D22-F626-4B42-AE66-5536CBC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6B2A-FFA7-42FF-8B6D-1A41F003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</a:rPr>
              <a:t>Usługa </a:t>
            </a:r>
            <a:r>
              <a:rPr lang="pl-PL" b="0" i="0" u="none" strike="noStrike" dirty="0" err="1">
                <a:effectLst/>
              </a:rPr>
              <a:t>Azure</a:t>
            </a:r>
            <a:r>
              <a:rPr lang="pl-PL" b="0" i="0" u="none" strike="noStrike" dirty="0">
                <a:effectLst/>
              </a:rPr>
              <a:t> </a:t>
            </a:r>
            <a:r>
              <a:rPr lang="pl-PL" b="0" i="0" u="none" strike="noStrike" dirty="0" err="1">
                <a:effectLst/>
              </a:rPr>
              <a:t>Key</a:t>
            </a:r>
            <a:r>
              <a:rPr lang="pl-PL" b="0" i="0" u="none" strike="noStrike" dirty="0">
                <a:effectLst/>
              </a:rPr>
              <a:t> Vault</a:t>
            </a:r>
            <a:r>
              <a:rPr lang="pl-PL" b="0" i="0" dirty="0">
                <a:solidFill>
                  <a:srgbClr val="171717"/>
                </a:solidFill>
                <a:effectLst/>
              </a:rPr>
              <a:t> jest scentralizowaną usługą w chmurze do przechowywania wpisów tajnych aplikacji w jednej centralnej lokalizacji. Oferuje bezpieczny dostęp do poufnych informacji przez zapewnienie możliwości kontroli dostępu i rejestrowania.</a:t>
            </a:r>
          </a:p>
          <a:p>
            <a:pPr algn="l"/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Key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Vault może pomóc w następujących kwestiach: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Zarządzanie wpisami tajnymi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Zarządzanie kluczami szyfrowania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Zarządzanie certyfikatami SSL/TLS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Przechowywanie wpisów tajnych wspieranych przez moduły HSM (Hardware Security Module)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2AB7D-46F9-4FCF-A7AF-DCCB874C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160" y="2014194"/>
            <a:ext cx="2994262" cy="29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6CAF-A768-4DB3-8DB8-1ECE765F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Sentinel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005D-93E9-4C40-A5D1-5F645D5E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lnSpcReduction="10000"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</a:rPr>
              <a:t>Zarządzanie zabezpieczeniami na dużą skalę może skorzystać z dedykowanego systemu zarządzania informacjami i zdarzeniami zabezpieczeń (SIEM). System SIEM agreguje dane zabezpieczeń z wielu różnych źródeł (pod warunkiem, że te źródła obsługują otwarty standardowy format logowania). Zapewnia to również dodatkowe możliwości wykrywania zagrożeń i reagowania na nie.</a:t>
            </a:r>
          </a:p>
          <a:p>
            <a:pPr algn="l"/>
            <a:r>
              <a:rPr lang="pl-PL" b="0" i="0" dirty="0">
                <a:solidFill>
                  <a:srgbClr val="171717"/>
                </a:solidFill>
                <a:effectLst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</a:rPr>
              <a:t>Sentinel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zapewnia następujące możliwości: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Zbieranie danych w chmurze na dużą skalę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Wykrywanie wcześniej niewykrytych zagrożeń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Badanie zagrożeń przy użyciu sztucznej inteligencji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</a:rPr>
              <a:t>Szybkie reagowanie na zdarzenia</a:t>
            </a:r>
            <a:endParaRPr lang="pl-PL" b="0" i="0" dirty="0">
              <a:solidFill>
                <a:srgbClr val="171717"/>
              </a:solidFill>
              <a:effectLst/>
            </a:endParaRPr>
          </a:p>
          <a:p>
            <a:endParaRPr lang="pl-PL" dirty="0"/>
          </a:p>
        </p:txBody>
      </p:sp>
      <p:pic>
        <p:nvPicPr>
          <p:cNvPr id="12290" name="Picture 2" descr="Azure Sentinel – natywne dla chmury rozwiązanie SIEM | Microsoft Azure">
            <a:extLst>
              <a:ext uri="{FF2B5EF4-FFF2-40B4-BE49-F238E27FC236}">
                <a16:creationId xmlns:a16="http://schemas.microsoft.com/office/drawing/2014/main" id="{9C1422E3-B514-49E1-97B1-B98738589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64" y="2014194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71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97D5-A08B-40B6-83C6-5B2FD24D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Dedicated Hosts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0C24-7D25-435E-86D5-A13409D7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Dedicated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Host: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Zapewnia wgląd w infrastrukturę serwera, na której są uruchomione maszyny wirtualne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i kontrolę nad nią.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Ułatwia spełnianie wymagań dotyczących zgodności przez wdrożenie obciążeń na serwerze izolowanym.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Pozwala na wybranie liczby procesorów, możliwości serwera, serii maszyn wirtualnych i rozmiarów maszyn wirtualnych w ramach tego samego hosta.</a:t>
            </a:r>
          </a:p>
          <a:p>
            <a:endParaRPr lang="pl-PL" b="0" i="0" dirty="0">
              <a:solidFill>
                <a:srgbClr val="171717"/>
              </a:solidFill>
              <a:effectLst/>
            </a:endParaRP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28CBB-BB47-41ED-A6E0-32DB3429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21" y="1340261"/>
            <a:ext cx="2088739" cy="2088739"/>
          </a:xfrm>
          <a:prstGeom prst="rect">
            <a:avLst/>
          </a:prstGeom>
        </p:spPr>
      </p:pic>
      <p:pic>
        <p:nvPicPr>
          <p:cNvPr id="13314" name="Picture 2" descr="Diagram przedstawiający relację między maszynami wirtualnymi, hostami dedykowanymi i grupami hostów.">
            <a:extLst>
              <a:ext uri="{FF2B5EF4-FFF2-40B4-BE49-F238E27FC236}">
                <a16:creationId xmlns:a16="http://schemas.microsoft.com/office/drawing/2014/main" id="{EEE3B287-0A49-45F8-9827-A3BDB0B55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42" y="4372377"/>
            <a:ext cx="7138109" cy="14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A2-344A-4107-95BE-738E351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Storage </a:t>
            </a:r>
            <a:r>
              <a:rPr lang="pl-PL" dirty="0" err="1"/>
              <a:t>Account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BFB3-2958-4876-ABDA-27AAA1E7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Konto magazynu zapewnia unikatową przestrzeń nazw dla danych usługi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Storage, która jest dostępna z dowolnego miejsca na świecie za pośrednictwem protokołu HTTP lub HTTPS. Dane na koncie są: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bezpieczne, 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wysoce dostępne, 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trwałe </a:t>
            </a:r>
          </a:p>
          <a:p>
            <a:pPr lvl="1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skalowalne w szerokim zakresie.</a:t>
            </a:r>
            <a:endParaRPr lang="pl-P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BE41E33-5947-47BC-8285-04F5CF1C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515" y="1328394"/>
            <a:ext cx="2059934" cy="20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3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4D2F-99DC-4E1F-91E4-A6D8E75A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Storage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D446-5177-4669-87DC-E064BEEC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Disk Storage udostępnia dyski dla maszyn wirtualnych platformy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Aplikacje i inne usługi mogą mieć dostęp do tych dysków i używać ich zgodnie z zapotrzebowaniem, podobnie jak w przypadku scenariuszy lokalnych. Usługa Disk Storage umożliwia trwałe przechowywanie danych i dostęp do nich z dołączonego wirtualnego dysku twardego.</a:t>
            </a:r>
            <a:endParaRPr lang="pl-PL" dirty="0"/>
          </a:p>
        </p:txBody>
      </p:sp>
      <p:pic>
        <p:nvPicPr>
          <p:cNvPr id="2050" name="Picture 2" descr="Disk Storage ikona.">
            <a:extLst>
              <a:ext uri="{FF2B5EF4-FFF2-40B4-BE49-F238E27FC236}">
                <a16:creationId xmlns:a16="http://schemas.microsoft.com/office/drawing/2014/main" id="{DB186CB4-B809-4674-9001-871728277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26" y="887485"/>
            <a:ext cx="2477724" cy="20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agram przedstawiający dwa dyski wewnątrz maszyny wirtualnej. Jeden przechowuje system operacyjny, a jeden przechowuje dane.">
            <a:extLst>
              <a:ext uri="{FF2B5EF4-FFF2-40B4-BE49-F238E27FC236}">
                <a16:creationId xmlns:a16="http://schemas.microsoft.com/office/drawing/2014/main" id="{D49BE9A6-0883-4578-968D-D959FF0F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26" y="3172855"/>
            <a:ext cx="2488150" cy="21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F1229B-1A40-4F0B-9B29-B8770E1E9057}"/>
              </a:ext>
            </a:extLst>
          </p:cNvPr>
          <p:cNvSpPr/>
          <p:nvPr/>
        </p:nvSpPr>
        <p:spPr>
          <a:xfrm>
            <a:off x="1182848" y="4027932"/>
            <a:ext cx="4605556" cy="182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Graphic 5" descr="Exclamation mark">
            <a:extLst>
              <a:ext uri="{FF2B5EF4-FFF2-40B4-BE49-F238E27FC236}">
                <a16:creationId xmlns:a16="http://schemas.microsoft.com/office/drawing/2014/main" id="{5A257F7B-4145-4205-B9C8-6E24D009B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526" y="4484524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B70EAA-C9AB-468A-97FA-AF991384B79E}"/>
              </a:ext>
            </a:extLst>
          </p:cNvPr>
          <p:cNvSpPr/>
          <p:nvPr/>
        </p:nvSpPr>
        <p:spPr>
          <a:xfrm>
            <a:off x="2190926" y="4262216"/>
            <a:ext cx="3439486" cy="13590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Maszyny wirtualne platformy </a:t>
            </a:r>
            <a:r>
              <a:rPr lang="pl-PL" sz="14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używają usługi </a:t>
            </a:r>
            <a:r>
              <a:rPr lang="pl-PL" sz="14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Disk Storage do przechowywania dysków wirtualnych. Nie można jednak używać usługi </a:t>
            </a:r>
            <a:r>
              <a:rPr lang="pl-PL" sz="14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Disk Storage do przechowywania dysku poza maszyną wirtualną</a:t>
            </a:r>
            <a:r>
              <a:rPr lang="pl-PL" sz="14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624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2A29-FB39-40C7-A217-05B21ED3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(Blob) Storage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0A04-9CB1-4404-A676-B7685B36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85000" lnSpcReduction="10000"/>
          </a:bodyPr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Storage to rozwiązanie do magazynowania obiektów w chmurze. Może ona przechowywać duże ilości danych, takich jak dane tekstowe lub binarne.</a:t>
            </a:r>
          </a:p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Storage to idealne rozwiązanie w następujących przypadkach: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Obsługiwanie obrazów i dokumentów bezpośrednio w przeglądarce.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Przechowywanie plików do dostępu rozproszonego.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Przesyłanie strumieniowe audio i wideo.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Zapisywanie danych w celu tworzenia kopii zapasowych, przywracania, odzyskiwania po awarii i archiwizowania.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Przechowywanie danych w celu analizy w usłudze lokalnej lub hostowanej na platformie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Przechowywanie do 8 TB danych na potrzeby maszyn wirtualnych.</a:t>
            </a:r>
          </a:p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Obiekty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przechowuje się w kontenerach, które pomagają organizować obiekty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w zależności od potrzeb firmy.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15B6B-3A58-4EF3-9837-3EFA7D39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001" y="3824295"/>
            <a:ext cx="2548348" cy="1382154"/>
          </a:xfrm>
          <a:prstGeom prst="rect">
            <a:avLst/>
          </a:prstGeom>
        </p:spPr>
      </p:pic>
      <p:pic>
        <p:nvPicPr>
          <p:cNvPr id="3074" name="Picture 2" descr="Ikona magazynu obiektów blob.">
            <a:extLst>
              <a:ext uri="{FF2B5EF4-FFF2-40B4-BE49-F238E27FC236}">
                <a16:creationId xmlns:a16="http://schemas.microsoft.com/office/drawing/2014/main" id="{0A817B32-56E0-48E4-B761-9715C7B5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01" y="1404868"/>
            <a:ext cx="2548348" cy="20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2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6291-CD8C-4C39-B00C-21DE93FD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022A-4994-4E9E-A18F-F68E0FB8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fontScale="92500" lnSpcReduction="20000"/>
          </a:bodyPr>
          <a:lstStyle/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Pliki dostępne za pośrednictwem protokołów Server Message Block i Network File System (wersja zapoznawcza). </a:t>
            </a:r>
          </a:p>
          <a:p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Dostępne dla systemów Windows, Linux i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macOS</a:t>
            </a:r>
            <a:r>
              <a:rPr lang="pl-PL" dirty="0">
                <a:solidFill>
                  <a:srgbClr val="171717"/>
                </a:solidFill>
                <a:latin typeface="Segoe UI" panose="020B0502040204020203" pitchFamily="34" charset="0"/>
              </a:rPr>
              <a:t> (lokalnie i w chmurze)</a:t>
            </a:r>
          </a:p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Używaj usługi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Files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w następujących sytuacjach: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Wiele aplikacji lokalnych korzysta z udziałów plików.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Przechowywanie plików konfiguracji w udziale plików i uzyskiwanie do nich dostępu z wielu maszyn wirtualnych.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 udziale plików można przechowywać narzędzia i programy narzędziowe używane przez wielu deweloperów w grupie, dzięki czemu wszyscy będą mogli je znaleźć oraz będą używać tych samych wersji.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Zapisywanie danych w udziale plików i przetwarzanie lub analizowanie tych danych później. Można tak na przykład zrobić w przypadku dzienników diagnostycznych, metryk i zrzutów awaryjnych.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171717"/>
                </a:solidFill>
                <a:latin typeface="Segoe UI" panose="020B0502040204020203" pitchFamily="34" charset="0"/>
              </a:rPr>
              <a:t>Dostęp do plików na całym świecie:</a:t>
            </a:r>
          </a:p>
          <a:p>
            <a:pPr>
              <a:buFont typeface="Arial" panose="020B0604020202020204" pitchFamily="34" charset="0"/>
              <a:buChar char="•"/>
            </a:pPr>
            <a:endParaRPr lang="pl-PL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pl-PL" dirty="0"/>
          </a:p>
        </p:txBody>
      </p:sp>
      <p:pic>
        <p:nvPicPr>
          <p:cNvPr id="4098" name="Picture 2" descr="Azure Files ikona.">
            <a:extLst>
              <a:ext uri="{FF2B5EF4-FFF2-40B4-BE49-F238E27FC236}">
                <a16:creationId xmlns:a16="http://schemas.microsoft.com/office/drawing/2014/main" id="{3CC7A598-7F63-4994-B0C3-914EFF60F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44" y="1328394"/>
            <a:ext cx="2762950" cy="22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przedstawiający możliwości udostępniania plików w usłudze Azure Files między udziałem plików platformy Azure w regionie Zachodnie stany USA a udziałem plików platformy Azure w Europie, z których każdy ma własnych użytkowników protokołu SMB.">
            <a:extLst>
              <a:ext uri="{FF2B5EF4-FFF2-40B4-BE49-F238E27FC236}">
                <a16:creationId xmlns:a16="http://schemas.microsoft.com/office/drawing/2014/main" id="{118D89D8-C2BE-4CBA-838E-6AC2CDF8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44" y="3751972"/>
            <a:ext cx="2762950" cy="19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4DB2A-C3E8-4F43-AD83-679C8FAC3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969" y="5728843"/>
            <a:ext cx="5029200" cy="6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8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04E5-2B5D-4AD3-8AB1-FBAE7C65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en-US" dirty="0" err="1"/>
              <a:t>torage</a:t>
            </a:r>
            <a:r>
              <a:rPr lang="en-US" dirty="0"/>
              <a:t> tiers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BD9A-8E14-435C-9EDE-BF4A8C5F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 lnSpcReduction="10000"/>
          </a:bodyPr>
          <a:lstStyle/>
          <a:p>
            <a:pPr algn="l"/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Usługa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Storage oferuje różne warstwy dostępu dla magazynu obiektów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blob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dzięki czemu można przechowywać dane obiektów w najbardziej opłacalny sposób. Do wyboru są następujące warstwy dostępu: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Warstwa dostępu Hot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zoptymalizowana pod kątem przechowywania danych, do których często jest uzyskiwany dostęp (na przykład obrazów dla witryny internetowej).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Warstwa dostępu </a:t>
            </a:r>
            <a:r>
              <a:rPr lang="pl-PL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Cold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zoptymalizowana pod kątem magazynowania danych używanych od czasu do czasu, które są przechowywane przez co najmniej 30 dni (np. faktury dla klientów).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Warstwa dostępu Archive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odpowiednia dla rzadko używanych danych, przechowywanych przez co najmniej 180 dni, co do których obowiązują elastyczne wymagania dotyczące opóźnień (na przykład długotrwałe kopie zapasowe).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Cennik</a:t>
            </a:r>
            <a:endParaRPr lang="pl-PL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pl-PL" dirty="0"/>
          </a:p>
        </p:txBody>
      </p:sp>
      <p:pic>
        <p:nvPicPr>
          <p:cNvPr id="5122" name="Picture 2" descr="Ikona warstw magazynowania platformy Azure.">
            <a:extLst>
              <a:ext uri="{FF2B5EF4-FFF2-40B4-BE49-F238E27FC236}">
                <a16:creationId xmlns:a16="http://schemas.microsoft.com/office/drawing/2014/main" id="{63525D54-A2B5-4498-8A91-9AF14EA8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76" y="2214692"/>
            <a:ext cx="2502940" cy="20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D71D-C98A-41A3-A510-705F2025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AE80-FEF0-4862-94F2-882F826C1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371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{C01BFA39-393D-4486-96B3-13C593F7A5BE}tf78438558_win32</Template>
  <TotalTime>741</TotalTime>
  <Words>2011</Words>
  <Application>Microsoft Office PowerPoint</Application>
  <PresentationFormat>Widescreen</PresentationFormat>
  <Paragraphs>190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Garamond</vt:lpstr>
      <vt:lpstr>Segoe UI</vt:lpstr>
      <vt:lpstr>SavonVTI</vt:lpstr>
      <vt:lpstr>Azure Security &amp; Tools</vt:lpstr>
      <vt:lpstr>Storage Account</vt:lpstr>
      <vt:lpstr>Plan</vt:lpstr>
      <vt:lpstr>Storage Account</vt:lpstr>
      <vt:lpstr>Disk Storage</vt:lpstr>
      <vt:lpstr>Container (Blob) Storage</vt:lpstr>
      <vt:lpstr>File Storage</vt:lpstr>
      <vt:lpstr>Storage tiers</vt:lpstr>
      <vt:lpstr>Databases</vt:lpstr>
      <vt:lpstr>Plan</vt:lpstr>
      <vt:lpstr>Cosmos DB</vt:lpstr>
      <vt:lpstr>Azure SQL Database</vt:lpstr>
      <vt:lpstr>SQL Databases</vt:lpstr>
      <vt:lpstr>Azure Database for MySQL</vt:lpstr>
      <vt:lpstr>Azure Database for PostgreSQL</vt:lpstr>
      <vt:lpstr>SQL Managed Instance</vt:lpstr>
      <vt:lpstr>Tools</vt:lpstr>
      <vt:lpstr>Plan</vt:lpstr>
      <vt:lpstr>Azure Portal</vt:lpstr>
      <vt:lpstr>Azure PowerShell</vt:lpstr>
      <vt:lpstr>Azure CLI</vt:lpstr>
      <vt:lpstr>Azure Cloud Shell</vt:lpstr>
      <vt:lpstr>Azure Mobile App</vt:lpstr>
      <vt:lpstr>Azure Advisor</vt:lpstr>
      <vt:lpstr>Azure Monitor</vt:lpstr>
      <vt:lpstr>Azure Service Health</vt:lpstr>
      <vt:lpstr>General Security</vt:lpstr>
      <vt:lpstr>Plan</vt:lpstr>
      <vt:lpstr>Azure Security Center</vt:lpstr>
      <vt:lpstr>Key Vault</vt:lpstr>
      <vt:lpstr>Azure Sentinel</vt:lpstr>
      <vt:lpstr>Azure Dedicated Hosts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Vadim Peczyński</dc:creator>
  <cp:lastModifiedBy>Vadim Peczyński</cp:lastModifiedBy>
  <cp:revision>36</cp:revision>
  <dcterms:created xsi:type="dcterms:W3CDTF">2021-05-24T09:47:09Z</dcterms:created>
  <dcterms:modified xsi:type="dcterms:W3CDTF">2021-06-07T12:35:05Z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