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41"/>
  </p:notesMasterIdLst>
  <p:sldIdLst>
    <p:sldId id="257" r:id="rId5"/>
    <p:sldId id="268" r:id="rId6"/>
    <p:sldId id="267" r:id="rId7"/>
    <p:sldId id="269" r:id="rId8"/>
    <p:sldId id="270" r:id="rId9"/>
    <p:sldId id="271" r:id="rId10"/>
    <p:sldId id="272" r:id="rId11"/>
    <p:sldId id="273" r:id="rId12"/>
    <p:sldId id="274" r:id="rId13"/>
    <p:sldId id="303" r:id="rId14"/>
    <p:sldId id="276" r:id="rId15"/>
    <p:sldId id="275" r:id="rId16"/>
    <p:sldId id="277" r:id="rId17"/>
    <p:sldId id="278" r:id="rId18"/>
    <p:sldId id="280" r:id="rId19"/>
    <p:sldId id="306" r:id="rId20"/>
    <p:sldId id="281" r:id="rId21"/>
    <p:sldId id="282" r:id="rId22"/>
    <p:sldId id="283" r:id="rId23"/>
    <p:sldId id="284" r:id="rId24"/>
    <p:sldId id="285" r:id="rId25"/>
    <p:sldId id="286" r:id="rId26"/>
    <p:sldId id="288" r:id="rId27"/>
    <p:sldId id="289" r:id="rId28"/>
    <p:sldId id="290" r:id="rId29"/>
    <p:sldId id="287" r:id="rId30"/>
    <p:sldId id="291" r:id="rId31"/>
    <p:sldId id="292" r:id="rId32"/>
    <p:sldId id="293" r:id="rId33"/>
    <p:sldId id="294" r:id="rId34"/>
    <p:sldId id="295" r:id="rId35"/>
    <p:sldId id="296" r:id="rId36"/>
    <p:sldId id="297" r:id="rId37"/>
    <p:sldId id="298" r:id="rId38"/>
    <p:sldId id="299" r:id="rId39"/>
    <p:sldId id="30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ED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172" autoAdjust="0"/>
  </p:normalViewPr>
  <p:slideViewPr>
    <p:cSldViewPr snapToGrid="0">
      <p:cViewPr varScale="1">
        <p:scale>
          <a:sx n="71" d="100"/>
          <a:sy n="71" d="100"/>
        </p:scale>
        <p:origin x="21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4C73-2057-46A6-AB4D-D04185F43FC1}" type="datetimeFigureOut">
              <a:rPr lang="pl-PL" smtClean="0"/>
              <a:t>20.05.2021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D1C26-421B-4DE2-8E11-93CC1C2D7D9C}" type="slidenum">
              <a:rPr lang="pl-PL" smtClean="0"/>
              <a:t>‹#›</a:t>
            </a:fld>
            <a:endParaRPr lang="pl-PL"/>
          </a:p>
        </p:txBody>
      </p:sp>
    </p:spTree>
    <p:extLst>
      <p:ext uri="{BB962C8B-B14F-4D97-AF65-F5344CB8AC3E}">
        <p14:creationId xmlns:p14="http://schemas.microsoft.com/office/powerpoint/2010/main" val="360955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kubernetes.io/docs/concepts/services-networking/service/" TargetMode="External"/><Relationship Id="rId13" Type="http://schemas.openxmlformats.org/officeDocument/2006/relationships/hyperlink" Target="https://github.com/kubernetes/community/blob/master/contributors/devel/sig-node/container-runtime-interface.md" TargetMode="External"/><Relationship Id="rId3" Type="http://schemas.openxmlformats.org/officeDocument/2006/relationships/hyperlink" Target="https://kubernetes.io/pl/docs/reference/glossary/?all=true#term-control-plane" TargetMode="External"/><Relationship Id="rId7" Type="http://schemas.openxmlformats.org/officeDocument/2006/relationships/hyperlink" Target="https://kubernetes.io/docs/concepts/containers/" TargetMode="External"/><Relationship Id="rId12" Type="http://schemas.openxmlformats.org/officeDocument/2006/relationships/hyperlink" Target="https://cri-o.io/#what-is-cri-o"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kubernetes.io/docs/concepts/architecture/controller/" TargetMode="External"/><Relationship Id="rId11" Type="http://schemas.openxmlformats.org/officeDocument/2006/relationships/hyperlink" Target="https://containerd.io/docs/" TargetMode="External"/><Relationship Id="rId5" Type="http://schemas.openxmlformats.org/officeDocument/2006/relationships/hyperlink" Target="https://kubernetes.io/docs/concepts/architecture/nodes/" TargetMode="External"/><Relationship Id="rId10" Type="http://schemas.openxmlformats.org/officeDocument/2006/relationships/hyperlink" Target="https://docs.docker.com/engine/" TargetMode="External"/><Relationship Id="rId4" Type="http://schemas.openxmlformats.org/officeDocument/2006/relationships/hyperlink" Target="https://kubernetes.io/docs/concepts/workloads/pods/" TargetMode="External"/><Relationship Id="rId9" Type="http://schemas.openxmlformats.org/officeDocument/2006/relationships/hyperlink" Target="https://kubernetes.io/docs/reference/command-line-tools-reference/kube-proxy/" TargetMode="External"/><Relationship Id="rId14" Type="http://schemas.openxmlformats.org/officeDocument/2006/relationships/hyperlink" Target="https://kubernetes.io/pl/docs/concepts/overview/components/#dodatk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1</a:t>
            </a:fld>
            <a:endParaRPr lang="pl-PL"/>
          </a:p>
        </p:txBody>
      </p:sp>
    </p:spTree>
    <p:extLst>
      <p:ext uri="{BB962C8B-B14F-4D97-AF65-F5344CB8AC3E}">
        <p14:creationId xmlns:p14="http://schemas.microsoft.com/office/powerpoint/2010/main" val="276189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l-PL" b="0" i="0" dirty="0" err="1">
                <a:solidFill>
                  <a:srgbClr val="222222"/>
                </a:solidFill>
                <a:effectLst/>
                <a:latin typeface="open sans" panose="020B0606030504020204" pitchFamily="34" charset="0"/>
              </a:rPr>
              <a:t>kube-apiserver</a:t>
            </a:r>
            <a:endParaRPr lang="pl-PL" b="0" i="0" dirty="0">
              <a:solidFill>
                <a:srgbClr val="222222"/>
              </a:solidFill>
              <a:effectLst/>
              <a:latin typeface="open sans" panose="020B0606030504020204" pitchFamily="34" charset="0"/>
            </a:endParaRPr>
          </a:p>
          <a:p>
            <a:pPr algn="l"/>
            <a:r>
              <a:rPr lang="pl-PL" b="0" i="0" dirty="0">
                <a:solidFill>
                  <a:srgbClr val="222222"/>
                </a:solidFill>
                <a:effectLst/>
                <a:latin typeface="open sans" panose="020B0606030504020204" pitchFamily="34" charset="0"/>
              </a:rPr>
              <a:t>Serwer API jest składnikiem </a:t>
            </a:r>
            <a:r>
              <a:rPr lang="pl-PL" b="0" i="0" u="none" strike="noStrike" dirty="0">
                <a:solidFill>
                  <a:srgbClr val="000000"/>
                </a:solidFill>
                <a:effectLst/>
                <a:latin typeface="open sans" panose="020B0606030504020204" pitchFamily="34" charset="0"/>
                <a:hlinkClick r:id="rId3"/>
              </a:rPr>
              <a:t>warstwy sterowania</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Kubernetesa</a:t>
            </a:r>
            <a:r>
              <a:rPr lang="pl-PL" b="0" i="0" dirty="0">
                <a:solidFill>
                  <a:srgbClr val="222222"/>
                </a:solidFill>
                <a:effectLst/>
                <a:latin typeface="open sans" panose="020B0606030504020204" pitchFamily="34" charset="0"/>
              </a:rPr>
              <a:t>, który udostępnia API. Server API służy jako front-end warstwy sterowania </a:t>
            </a:r>
            <a:r>
              <a:rPr lang="pl-PL" b="0" i="0" dirty="0" err="1">
                <a:solidFill>
                  <a:srgbClr val="222222"/>
                </a:solidFill>
                <a:effectLst/>
                <a:latin typeface="open sans" panose="020B0606030504020204" pitchFamily="34" charset="0"/>
              </a:rPr>
              <a:t>Kubernetes</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etcd</a:t>
            </a:r>
            <a:endParaRPr lang="pl-PL" b="0" i="0" dirty="0">
              <a:solidFill>
                <a:srgbClr val="222222"/>
              </a:solidFill>
              <a:effectLst/>
              <a:latin typeface="open sans" panose="020B0606030504020204" pitchFamily="34" charset="0"/>
            </a:endParaRPr>
          </a:p>
          <a:p>
            <a:pPr algn="l"/>
            <a:r>
              <a:rPr lang="pl-PL" b="0" i="0" dirty="0">
                <a:solidFill>
                  <a:srgbClr val="222222"/>
                </a:solidFill>
                <a:effectLst/>
                <a:latin typeface="open sans" panose="020B0606030504020204" pitchFamily="34" charset="0"/>
              </a:rPr>
              <a:t>Magazyn typu klucz-wartość </a:t>
            </a:r>
            <a:r>
              <a:rPr lang="pl-PL" b="0" i="1" dirty="0">
                <a:solidFill>
                  <a:srgbClr val="222222"/>
                </a:solidFill>
                <a:effectLst/>
                <a:latin typeface="open sans" panose="020B0606030504020204" pitchFamily="34" charset="0"/>
              </a:rPr>
              <a:t>(</a:t>
            </a:r>
            <a:r>
              <a:rPr lang="pl-PL" b="0" i="1" dirty="0" err="1">
                <a:solidFill>
                  <a:srgbClr val="222222"/>
                </a:solidFill>
                <a:effectLst/>
                <a:latin typeface="open sans" panose="020B0606030504020204" pitchFamily="34" charset="0"/>
              </a:rPr>
              <a:t>key</a:t>
            </a:r>
            <a:r>
              <a:rPr lang="pl-PL" b="0" i="1" dirty="0">
                <a:solidFill>
                  <a:srgbClr val="222222"/>
                </a:solidFill>
                <a:effectLst/>
                <a:latin typeface="open sans" panose="020B0606030504020204" pitchFamily="34" charset="0"/>
              </a:rPr>
              <a:t>/</a:t>
            </a:r>
            <a:r>
              <a:rPr lang="pl-PL" b="0" i="1" dirty="0" err="1">
                <a:solidFill>
                  <a:srgbClr val="222222"/>
                </a:solidFill>
                <a:effectLst/>
                <a:latin typeface="open sans" panose="020B0606030504020204" pitchFamily="34" charset="0"/>
              </a:rPr>
              <a:t>value</a:t>
            </a:r>
            <a:r>
              <a:rPr lang="pl-PL" b="0" i="1" dirty="0">
                <a:solidFill>
                  <a:srgbClr val="222222"/>
                </a:solidFill>
                <a:effectLst/>
                <a:latin typeface="open sans" panose="020B0606030504020204" pitchFamily="34" charset="0"/>
              </a:rPr>
              <a:t> </a:t>
            </a:r>
            <a:r>
              <a:rPr lang="pl-PL" b="0" i="1" dirty="0" err="1">
                <a:solidFill>
                  <a:srgbClr val="222222"/>
                </a:solidFill>
                <a:effectLst/>
                <a:latin typeface="open sans" panose="020B0606030504020204" pitchFamily="34" charset="0"/>
              </a:rPr>
              <a:t>store</a:t>
            </a:r>
            <a:r>
              <a:rPr lang="pl-PL" b="0" i="1" dirty="0">
                <a:solidFill>
                  <a:srgbClr val="222222"/>
                </a:solidFill>
                <a:effectLst/>
                <a:latin typeface="open sans" panose="020B0606030504020204" pitchFamily="34" charset="0"/>
              </a:rPr>
              <a:t>)</a:t>
            </a:r>
            <a:r>
              <a:rPr lang="pl-PL" b="0" i="0" dirty="0">
                <a:solidFill>
                  <a:srgbClr val="222222"/>
                </a:solidFill>
                <a:effectLst/>
                <a:latin typeface="open sans" panose="020B0606030504020204" pitchFamily="34" charset="0"/>
              </a:rPr>
              <a:t>, zapewniający spójność i wysoką dostępność, używany do przechowywania wszystkich danych o klastrze </a:t>
            </a:r>
            <a:r>
              <a:rPr lang="pl-PL" b="0" i="0" dirty="0" err="1">
                <a:solidFill>
                  <a:srgbClr val="222222"/>
                </a:solidFill>
                <a:effectLst/>
                <a:latin typeface="open sans" panose="020B0606030504020204" pitchFamily="34" charset="0"/>
              </a:rPr>
              <a:t>Kubernetes</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kube-scheduler</a:t>
            </a:r>
            <a:endParaRPr lang="pl-PL" b="0" i="0" dirty="0">
              <a:solidFill>
                <a:srgbClr val="222222"/>
              </a:solidFill>
              <a:effectLst/>
              <a:latin typeface="open sans" panose="020B0606030504020204" pitchFamily="34" charset="0"/>
            </a:endParaRPr>
          </a:p>
          <a:p>
            <a:pPr algn="l"/>
            <a:r>
              <a:rPr lang="pl-PL" b="0" i="0" dirty="0">
                <a:solidFill>
                  <a:srgbClr val="222222"/>
                </a:solidFill>
                <a:effectLst/>
                <a:latin typeface="open sans" panose="020B0606030504020204" pitchFamily="34" charset="0"/>
              </a:rPr>
              <a:t>Składnik warstwy sterowania, który śledzi tworzenie nowych </a:t>
            </a:r>
            <a:r>
              <a:rPr lang="pl-PL" b="0" i="0" u="none" strike="noStrike" dirty="0" err="1">
                <a:solidFill>
                  <a:srgbClr val="000000"/>
                </a:solidFill>
                <a:effectLst/>
                <a:latin typeface="open sans" panose="020B0606030504020204" pitchFamily="34" charset="0"/>
                <a:hlinkClick r:id="rId4"/>
              </a:rPr>
              <a:t>podów</a:t>
            </a:r>
            <a:r>
              <a:rPr lang="pl-PL" b="0" i="0" dirty="0">
                <a:solidFill>
                  <a:srgbClr val="222222"/>
                </a:solidFill>
                <a:effectLst/>
                <a:latin typeface="open sans" panose="020B0606030504020204" pitchFamily="34" charset="0"/>
              </a:rPr>
              <a:t> i przypisuje im </a:t>
            </a:r>
            <a:r>
              <a:rPr lang="pl-PL" b="0" i="0" u="none" strike="noStrike" dirty="0">
                <a:solidFill>
                  <a:srgbClr val="000000"/>
                </a:solidFill>
                <a:effectLst/>
                <a:latin typeface="open sans" panose="020B0606030504020204" pitchFamily="34" charset="0"/>
                <a:hlinkClick r:id="rId5"/>
              </a:rPr>
              <a:t>węzły</a:t>
            </a:r>
            <a:r>
              <a:rPr lang="pl-PL" b="0" i="0" dirty="0">
                <a:solidFill>
                  <a:srgbClr val="222222"/>
                </a:solidFill>
                <a:effectLst/>
                <a:latin typeface="open sans" panose="020B0606030504020204" pitchFamily="34" charset="0"/>
              </a:rPr>
              <a:t>, na których powinny zostać uruchomione.</a:t>
            </a:r>
          </a:p>
          <a:p>
            <a:pPr algn="l"/>
            <a:r>
              <a:rPr lang="pl-PL" b="0" i="0" dirty="0" err="1">
                <a:solidFill>
                  <a:srgbClr val="222222"/>
                </a:solidFill>
                <a:effectLst/>
                <a:latin typeface="open sans" panose="020B0606030504020204" pitchFamily="34" charset="0"/>
              </a:rPr>
              <a:t>kube</a:t>
            </a:r>
            <a:r>
              <a:rPr lang="pl-PL" b="0" i="0" dirty="0">
                <a:solidFill>
                  <a:srgbClr val="222222"/>
                </a:solidFill>
                <a:effectLst/>
                <a:latin typeface="open sans" panose="020B0606030504020204" pitchFamily="34" charset="0"/>
              </a:rPr>
              <a:t>-</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-manager</a:t>
            </a:r>
          </a:p>
          <a:p>
            <a:pPr algn="l"/>
            <a:r>
              <a:rPr lang="pl-PL" b="0" i="0" dirty="0">
                <a:solidFill>
                  <a:srgbClr val="222222"/>
                </a:solidFill>
                <a:effectLst/>
                <a:latin typeface="open sans" panose="020B0606030504020204" pitchFamily="34" charset="0"/>
              </a:rPr>
              <a:t>Składnik warstwy sterowania odpowiedzialny za uruchamianie </a:t>
            </a:r>
            <a:r>
              <a:rPr lang="pl-PL" b="0" i="0" u="none" strike="noStrike" dirty="0">
                <a:solidFill>
                  <a:srgbClr val="000000"/>
                </a:solidFill>
                <a:effectLst/>
                <a:latin typeface="open sans" panose="020B0606030504020204" pitchFamily="34" charset="0"/>
                <a:hlinkClick r:id="rId6"/>
              </a:rPr>
              <a:t>kontrolerów</a:t>
            </a:r>
            <a:r>
              <a:rPr lang="pl-PL" b="0" i="0" dirty="0">
                <a:solidFill>
                  <a:srgbClr val="222222"/>
                </a:solidFill>
                <a:effectLst/>
                <a:latin typeface="open sans" panose="020B0606030504020204" pitchFamily="34" charset="0"/>
              </a:rPr>
              <a:t>.</a:t>
            </a:r>
          </a:p>
          <a:p>
            <a:pPr algn="l"/>
            <a:r>
              <a:rPr lang="pl-PL" b="0" i="0" dirty="0">
                <a:solidFill>
                  <a:srgbClr val="222222"/>
                </a:solidFill>
                <a:effectLst/>
                <a:latin typeface="open sans" panose="020B0606030504020204" pitchFamily="34" charset="0"/>
              </a:rPr>
              <a:t>Z poziomu podziału logicznego, każdy </a:t>
            </a:r>
            <a:r>
              <a:rPr lang="pl-PL" b="0" i="0" u="none" strike="noStrike" dirty="0">
                <a:solidFill>
                  <a:srgbClr val="000000"/>
                </a:solidFill>
                <a:effectLst/>
                <a:latin typeface="open sans" panose="020B0606030504020204" pitchFamily="34" charset="0"/>
                <a:hlinkClick r:id="rId6"/>
              </a:rPr>
              <a:t>kontroler</a:t>
            </a:r>
            <a:r>
              <a:rPr lang="pl-PL" b="0" i="0" dirty="0">
                <a:solidFill>
                  <a:srgbClr val="222222"/>
                </a:solidFill>
                <a:effectLst/>
                <a:latin typeface="open sans" panose="020B0606030504020204" pitchFamily="34" charset="0"/>
              </a:rPr>
              <a:t> jest oddzielnym procesem, ale w celu zmniejszenia złożoności, wszystkie kontrolery są skompilowane do jednego programu binarnego i uruchamiane jako jeden proces.</a:t>
            </a:r>
          </a:p>
          <a:p>
            <a:pPr algn="l"/>
            <a:r>
              <a:rPr lang="pl-PL" b="0" i="0" dirty="0">
                <a:solidFill>
                  <a:srgbClr val="222222"/>
                </a:solidFill>
                <a:effectLst/>
                <a:latin typeface="open sans" panose="020B0606030504020204" pitchFamily="34" charset="0"/>
              </a:rPr>
              <a:t>Kontrolerami są:</a:t>
            </a:r>
          </a:p>
          <a:p>
            <a:pPr algn="l">
              <a:buFont typeface="Arial" panose="020B0604020202020204" pitchFamily="34" charset="0"/>
              <a:buChar char="•"/>
            </a:pPr>
            <a:r>
              <a:rPr lang="pl-PL" b="0" i="0" dirty="0" err="1">
                <a:solidFill>
                  <a:srgbClr val="222222"/>
                </a:solidFill>
                <a:effectLst/>
                <a:latin typeface="open sans" panose="020B0606030504020204" pitchFamily="34" charset="0"/>
              </a:rPr>
              <a:t>Node</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 Odpowiada za rozpoznawanie i reagowanie na sytuacje, kiedy węzeł staje się z jakiegoś powodu niedostępny.</a:t>
            </a:r>
          </a:p>
          <a:p>
            <a:pPr algn="l">
              <a:buFont typeface="Arial" panose="020B0604020202020204" pitchFamily="34" charset="0"/>
              <a:buChar char="•"/>
            </a:pPr>
            <a:r>
              <a:rPr lang="pl-PL" b="0" i="0" dirty="0">
                <a:solidFill>
                  <a:srgbClr val="222222"/>
                </a:solidFill>
                <a:effectLst/>
                <a:latin typeface="open sans" panose="020B0606030504020204" pitchFamily="34" charset="0"/>
              </a:rPr>
              <a:t>Replication </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 Odpowiada za utrzymanie prawidłowej liczby </a:t>
            </a:r>
            <a:r>
              <a:rPr lang="pl-PL" b="0" i="0" dirty="0" err="1">
                <a:solidFill>
                  <a:srgbClr val="222222"/>
                </a:solidFill>
                <a:effectLst/>
                <a:latin typeface="open sans" panose="020B0606030504020204" pitchFamily="34" charset="0"/>
              </a:rPr>
              <a:t>podów</a:t>
            </a:r>
            <a:r>
              <a:rPr lang="pl-PL" b="0" i="0" dirty="0">
                <a:solidFill>
                  <a:srgbClr val="222222"/>
                </a:solidFill>
                <a:effectLst/>
                <a:latin typeface="open sans" panose="020B0606030504020204" pitchFamily="34" charset="0"/>
              </a:rPr>
              <a:t> dla każdego obiektu typu </a:t>
            </a:r>
            <a:r>
              <a:rPr lang="pl-PL" b="0" i="1" dirty="0" err="1">
                <a:solidFill>
                  <a:srgbClr val="222222"/>
                </a:solidFill>
                <a:effectLst/>
                <a:latin typeface="open sans" panose="020B0606030504020204" pitchFamily="34" charset="0"/>
              </a:rPr>
              <a:t>ReplicationController</a:t>
            </a:r>
            <a:r>
              <a:rPr lang="pl-PL" b="0" i="0" dirty="0">
                <a:solidFill>
                  <a:srgbClr val="222222"/>
                </a:solidFill>
                <a:effectLst/>
                <a:latin typeface="open sans" panose="020B0606030504020204" pitchFamily="34" charset="0"/>
              </a:rPr>
              <a:t> w systemie.</a:t>
            </a:r>
          </a:p>
          <a:p>
            <a:pPr algn="l">
              <a:buFont typeface="Arial" panose="020B0604020202020204" pitchFamily="34" charset="0"/>
              <a:buChar char="•"/>
            </a:pPr>
            <a:r>
              <a:rPr lang="pl-PL" b="0" i="0" dirty="0" err="1">
                <a:solidFill>
                  <a:srgbClr val="222222"/>
                </a:solidFill>
                <a:effectLst/>
                <a:latin typeface="open sans" panose="020B0606030504020204" pitchFamily="34" charset="0"/>
              </a:rPr>
              <a:t>Endpoints</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 Dostarcza informacji do obiektów typu </a:t>
            </a:r>
            <a:r>
              <a:rPr lang="pl-PL" b="0" i="1" dirty="0" err="1">
                <a:solidFill>
                  <a:srgbClr val="222222"/>
                </a:solidFill>
                <a:effectLst/>
                <a:latin typeface="open sans" panose="020B0606030504020204" pitchFamily="34" charset="0"/>
              </a:rPr>
              <a:t>Endpoints</a:t>
            </a:r>
            <a:r>
              <a:rPr lang="pl-PL" b="0" i="0" dirty="0">
                <a:solidFill>
                  <a:srgbClr val="222222"/>
                </a:solidFill>
                <a:effectLst/>
                <a:latin typeface="open sans" panose="020B0606030504020204" pitchFamily="34" charset="0"/>
              </a:rPr>
              <a:t> (tzn. łączy ze sobą Serwisy i </a:t>
            </a:r>
            <a:r>
              <a:rPr lang="pl-PL" b="0" i="0" dirty="0" err="1">
                <a:solidFill>
                  <a:srgbClr val="222222"/>
                </a:solidFill>
                <a:effectLst/>
                <a:latin typeface="open sans" panose="020B0606030504020204" pitchFamily="34" charset="0"/>
              </a:rPr>
              <a:t>Pody</a:t>
            </a:r>
            <a:r>
              <a:rPr lang="pl-PL" b="0" i="0" dirty="0">
                <a:solidFill>
                  <a:srgbClr val="222222"/>
                </a:solidFill>
                <a:effectLst/>
                <a:latin typeface="open sans" panose="020B0606030504020204" pitchFamily="34" charset="0"/>
              </a:rPr>
              <a:t>).</a:t>
            </a:r>
          </a:p>
          <a:p>
            <a:pPr algn="l">
              <a:buFont typeface="Arial" panose="020B0604020202020204" pitchFamily="34" charset="0"/>
              <a:buChar char="•"/>
            </a:pPr>
            <a:r>
              <a:rPr lang="pl-PL" b="0" i="0" dirty="0">
                <a:solidFill>
                  <a:srgbClr val="222222"/>
                </a:solidFill>
                <a:effectLst/>
                <a:latin typeface="open sans" panose="020B0606030504020204" pitchFamily="34" charset="0"/>
              </a:rPr>
              <a:t>Service </a:t>
            </a:r>
            <a:r>
              <a:rPr lang="pl-PL" b="0" i="0" dirty="0" err="1">
                <a:solidFill>
                  <a:srgbClr val="222222"/>
                </a:solidFill>
                <a:effectLst/>
                <a:latin typeface="open sans" panose="020B0606030504020204" pitchFamily="34" charset="0"/>
              </a:rPr>
              <a:t>Account</a:t>
            </a:r>
            <a:r>
              <a:rPr lang="pl-PL" b="0" i="0" dirty="0">
                <a:solidFill>
                  <a:srgbClr val="222222"/>
                </a:solidFill>
                <a:effectLst/>
                <a:latin typeface="open sans" panose="020B0606030504020204" pitchFamily="34" charset="0"/>
              </a:rPr>
              <a:t> &amp; </a:t>
            </a:r>
            <a:r>
              <a:rPr lang="pl-PL" b="0" i="0" dirty="0" err="1">
                <a:solidFill>
                  <a:srgbClr val="222222"/>
                </a:solidFill>
                <a:effectLst/>
                <a:latin typeface="open sans" panose="020B0606030504020204" pitchFamily="34" charset="0"/>
              </a:rPr>
              <a:t>Token</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controllers</a:t>
            </a:r>
            <a:r>
              <a:rPr lang="pl-PL" b="0" i="0" dirty="0">
                <a:solidFill>
                  <a:srgbClr val="222222"/>
                </a:solidFill>
                <a:effectLst/>
                <a:latin typeface="open sans" panose="020B0606030504020204" pitchFamily="34" charset="0"/>
              </a:rPr>
              <a:t>: Tworzy domyślne konta i </a:t>
            </a:r>
            <a:r>
              <a:rPr lang="pl-PL" b="0" i="0" dirty="0" err="1">
                <a:solidFill>
                  <a:srgbClr val="222222"/>
                </a:solidFill>
                <a:effectLst/>
                <a:latin typeface="open sans" panose="020B0606030504020204" pitchFamily="34" charset="0"/>
              </a:rPr>
              <a:t>tokeny</a:t>
            </a:r>
            <a:r>
              <a:rPr lang="pl-PL" b="0" i="0" dirty="0">
                <a:solidFill>
                  <a:srgbClr val="222222"/>
                </a:solidFill>
                <a:effectLst/>
                <a:latin typeface="open sans" panose="020B0606030504020204" pitchFamily="34" charset="0"/>
              </a:rPr>
              <a:t> dostępu API dla nowych przestrzeni nazw (</a:t>
            </a:r>
            <a:r>
              <a:rPr lang="pl-PL" b="0" i="1" dirty="0" err="1">
                <a:solidFill>
                  <a:srgbClr val="222222"/>
                </a:solidFill>
                <a:effectLst/>
                <a:latin typeface="open sans" panose="020B0606030504020204" pitchFamily="34" charset="0"/>
              </a:rPr>
              <a:t>namespaces</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cloud</a:t>
            </a:r>
            <a:r>
              <a:rPr lang="pl-PL" b="0" i="0" dirty="0">
                <a:solidFill>
                  <a:srgbClr val="222222"/>
                </a:solidFill>
                <a:effectLst/>
                <a:latin typeface="open sans" panose="020B0606030504020204" pitchFamily="34" charset="0"/>
              </a:rPr>
              <a:t>-</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-manager</a:t>
            </a:r>
          </a:p>
          <a:p>
            <a:pPr algn="l"/>
            <a:r>
              <a:rPr lang="pl-PL" b="0" i="0" dirty="0">
                <a:solidFill>
                  <a:srgbClr val="222222"/>
                </a:solidFill>
                <a:effectLst/>
                <a:latin typeface="open sans" panose="020B0606030504020204" pitchFamily="34" charset="0"/>
              </a:rPr>
              <a:t>Element składowy </a:t>
            </a:r>
            <a:r>
              <a:rPr lang="pl-PL" b="0" i="0" u="none" strike="noStrike" dirty="0">
                <a:solidFill>
                  <a:srgbClr val="000000"/>
                </a:solidFill>
                <a:effectLst/>
                <a:latin typeface="open sans" panose="020B0606030504020204" pitchFamily="34" charset="0"/>
                <a:hlinkClick r:id="rId3"/>
              </a:rPr>
              <a:t>warstwy sterowania</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Kubernetesa</a:t>
            </a:r>
            <a:r>
              <a:rPr lang="pl-PL" b="0" i="0" dirty="0">
                <a:solidFill>
                  <a:srgbClr val="222222"/>
                </a:solidFill>
                <a:effectLst/>
                <a:latin typeface="open sans" panose="020B0606030504020204" pitchFamily="34" charset="0"/>
              </a:rPr>
              <a:t>, który zarządza usługami realizowanymi po stronie chmur obliczeniowych. </a:t>
            </a:r>
            <a:r>
              <a:rPr lang="pl-PL" b="0" i="0" dirty="0" err="1">
                <a:solidFill>
                  <a:srgbClr val="222222"/>
                </a:solidFill>
                <a:effectLst/>
                <a:latin typeface="open sans" panose="020B0606030504020204" pitchFamily="34" charset="0"/>
              </a:rPr>
              <a:t>Cloud</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controller</a:t>
            </a:r>
            <a:r>
              <a:rPr lang="pl-PL" b="0" i="0" dirty="0">
                <a:solidFill>
                  <a:srgbClr val="222222"/>
                </a:solidFill>
                <a:effectLst/>
                <a:latin typeface="open sans" panose="020B0606030504020204" pitchFamily="34" charset="0"/>
              </a:rPr>
              <a:t> manager umożliwia połączenie Twojego klastra z API operatora usług chmurowych i rozdziela składniki operujące na platformie chmurowej od tych, które dotyczą wyłącznie samego klastra.</a:t>
            </a:r>
          </a:p>
          <a:p>
            <a:pPr algn="l"/>
            <a:r>
              <a:rPr lang="pl-PL" b="0" i="0" dirty="0">
                <a:solidFill>
                  <a:srgbClr val="222222"/>
                </a:solidFill>
                <a:effectLst/>
                <a:latin typeface="open sans" panose="020B0606030504020204" pitchFamily="34" charset="0"/>
              </a:rPr>
              <a:t>Składniki węzłów</a:t>
            </a:r>
          </a:p>
          <a:p>
            <a:pPr algn="l"/>
            <a:r>
              <a:rPr lang="pl-PL" b="0" i="0" dirty="0">
                <a:solidFill>
                  <a:srgbClr val="222222"/>
                </a:solidFill>
                <a:effectLst/>
                <a:latin typeface="open sans" panose="020B0606030504020204" pitchFamily="34" charset="0"/>
              </a:rPr>
              <a:t>Składniki węzłów uruchomiane są na każdym węźle. Utrzymują </a:t>
            </a:r>
            <a:r>
              <a:rPr lang="pl-PL" b="0" i="0" dirty="0" err="1">
                <a:solidFill>
                  <a:srgbClr val="222222"/>
                </a:solidFill>
                <a:effectLst/>
                <a:latin typeface="open sans" panose="020B0606030504020204" pitchFamily="34" charset="0"/>
              </a:rPr>
              <a:t>pody</a:t>
            </a:r>
            <a:r>
              <a:rPr lang="pl-PL" b="0" i="0" dirty="0">
                <a:solidFill>
                  <a:srgbClr val="222222"/>
                </a:solidFill>
                <a:effectLst/>
                <a:latin typeface="open sans" panose="020B0606030504020204" pitchFamily="34" charset="0"/>
              </a:rPr>
              <a:t> w działaniu i ustawiają środowisko uruchomieniowe </a:t>
            </a:r>
            <a:r>
              <a:rPr lang="pl-PL" b="0" i="0" dirty="0" err="1">
                <a:solidFill>
                  <a:srgbClr val="222222"/>
                </a:solidFill>
                <a:effectLst/>
                <a:latin typeface="open sans" panose="020B0606030504020204" pitchFamily="34" charset="0"/>
              </a:rPr>
              <a:t>Kubernetes</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kubelet</a:t>
            </a:r>
            <a:endParaRPr lang="pl-PL" b="0" i="0" dirty="0">
              <a:solidFill>
                <a:srgbClr val="222222"/>
              </a:solidFill>
              <a:effectLst/>
              <a:latin typeface="open sans" panose="020B0606030504020204" pitchFamily="34" charset="0"/>
            </a:endParaRPr>
          </a:p>
          <a:p>
            <a:pPr algn="l"/>
            <a:r>
              <a:rPr lang="pl-PL" b="0" i="0" dirty="0">
                <a:solidFill>
                  <a:srgbClr val="222222"/>
                </a:solidFill>
                <a:effectLst/>
                <a:latin typeface="open sans" panose="020B0606030504020204" pitchFamily="34" charset="0"/>
              </a:rPr>
              <a:t>Agent, który działa na każdym </a:t>
            </a:r>
            <a:r>
              <a:rPr lang="pl-PL" b="0" i="0" u="none" strike="noStrike" dirty="0">
                <a:solidFill>
                  <a:srgbClr val="000000"/>
                </a:solidFill>
                <a:effectLst/>
                <a:latin typeface="open sans" panose="020B0606030504020204" pitchFamily="34" charset="0"/>
                <a:hlinkClick r:id="rId5"/>
              </a:rPr>
              <a:t>węźle</a:t>
            </a:r>
            <a:r>
              <a:rPr lang="pl-PL" b="0" i="0" dirty="0">
                <a:solidFill>
                  <a:srgbClr val="222222"/>
                </a:solidFill>
                <a:effectLst/>
                <a:latin typeface="open sans" panose="020B0606030504020204" pitchFamily="34" charset="0"/>
              </a:rPr>
              <a:t> klastra. Odpowiada za uruchamianie </a:t>
            </a:r>
            <a:r>
              <a:rPr lang="pl-PL" b="0" i="0" u="none" strike="noStrike" dirty="0">
                <a:solidFill>
                  <a:srgbClr val="000000"/>
                </a:solidFill>
                <a:effectLst/>
                <a:latin typeface="open sans" panose="020B0606030504020204" pitchFamily="34" charset="0"/>
                <a:hlinkClick r:id="rId7"/>
              </a:rPr>
              <a:t>kontenerów</a:t>
            </a:r>
            <a:r>
              <a:rPr lang="pl-PL" b="0" i="0" dirty="0">
                <a:solidFill>
                  <a:srgbClr val="222222"/>
                </a:solidFill>
                <a:effectLst/>
                <a:latin typeface="open sans" panose="020B0606030504020204" pitchFamily="34" charset="0"/>
              </a:rPr>
              <a:t> w ramach </a:t>
            </a:r>
            <a:r>
              <a:rPr lang="pl-PL" b="0" i="0" u="none" strike="noStrike" dirty="0">
                <a:solidFill>
                  <a:srgbClr val="000000"/>
                </a:solidFill>
                <a:effectLst/>
                <a:latin typeface="open sans" panose="020B0606030504020204" pitchFamily="34" charset="0"/>
                <a:hlinkClick r:id="rId4"/>
              </a:rPr>
              <a:t>poda</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Kubelet</a:t>
            </a:r>
            <a:r>
              <a:rPr lang="pl-PL" b="0" i="0" dirty="0">
                <a:solidFill>
                  <a:srgbClr val="222222"/>
                </a:solidFill>
                <a:effectLst/>
                <a:latin typeface="open sans" panose="020B0606030504020204" pitchFamily="34" charset="0"/>
              </a:rPr>
              <a:t> korzysta z dostarczanych (różnymi metodami) </a:t>
            </a:r>
            <a:r>
              <a:rPr lang="pl-PL" b="0" i="1" dirty="0" err="1">
                <a:solidFill>
                  <a:srgbClr val="222222"/>
                </a:solidFill>
                <a:effectLst/>
                <a:latin typeface="open sans" panose="020B0606030504020204" pitchFamily="34" charset="0"/>
              </a:rPr>
              <a:t>PodSpecs</a:t>
            </a:r>
            <a:r>
              <a:rPr lang="pl-PL" b="0" i="0" dirty="0">
                <a:solidFill>
                  <a:srgbClr val="222222"/>
                </a:solidFill>
                <a:effectLst/>
                <a:latin typeface="open sans" panose="020B0606030504020204" pitchFamily="34" charset="0"/>
              </a:rPr>
              <a:t> i gwarantuje, że kontenery opisane przez te </a:t>
            </a:r>
            <a:r>
              <a:rPr lang="pl-PL" b="0" i="0" dirty="0" err="1">
                <a:solidFill>
                  <a:srgbClr val="222222"/>
                </a:solidFill>
                <a:effectLst/>
                <a:latin typeface="open sans" panose="020B0606030504020204" pitchFamily="34" charset="0"/>
              </a:rPr>
              <a:t>PodSpecs</a:t>
            </a:r>
            <a:r>
              <a:rPr lang="pl-PL" b="0" i="0" dirty="0">
                <a:solidFill>
                  <a:srgbClr val="222222"/>
                </a:solidFill>
                <a:effectLst/>
                <a:latin typeface="open sans" panose="020B0606030504020204" pitchFamily="34" charset="0"/>
              </a:rPr>
              <a:t> są uruchomione i działają poprawnie. </a:t>
            </a:r>
            <a:r>
              <a:rPr lang="pl-PL" b="0" i="0" dirty="0" err="1">
                <a:solidFill>
                  <a:srgbClr val="222222"/>
                </a:solidFill>
                <a:effectLst/>
                <a:latin typeface="open sans" panose="020B0606030504020204" pitchFamily="34" charset="0"/>
              </a:rPr>
              <a:t>Kubelet</a:t>
            </a:r>
            <a:r>
              <a:rPr lang="pl-PL" b="0" i="0" dirty="0">
                <a:solidFill>
                  <a:srgbClr val="222222"/>
                </a:solidFill>
                <a:effectLst/>
                <a:latin typeface="open sans" panose="020B0606030504020204" pitchFamily="34" charset="0"/>
              </a:rPr>
              <a:t> nie zarządza kontenerami, które nie zostały utworzone przez </a:t>
            </a:r>
            <a:r>
              <a:rPr lang="pl-PL" b="0" i="0" dirty="0" err="1">
                <a:solidFill>
                  <a:srgbClr val="222222"/>
                </a:solidFill>
                <a:effectLst/>
                <a:latin typeface="open sans" panose="020B0606030504020204" pitchFamily="34" charset="0"/>
              </a:rPr>
              <a:t>Kubernetesa</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kube-proxy</a:t>
            </a:r>
            <a:endParaRPr lang="pl-PL" b="0" i="0" dirty="0">
              <a:solidFill>
                <a:srgbClr val="222222"/>
              </a:solidFill>
              <a:effectLst/>
              <a:latin typeface="open sans" panose="020B0606030504020204" pitchFamily="34" charset="0"/>
            </a:endParaRPr>
          </a:p>
          <a:p>
            <a:pPr algn="l"/>
            <a:r>
              <a:rPr lang="pl-PL" b="0" i="0" dirty="0" err="1">
                <a:solidFill>
                  <a:srgbClr val="222222"/>
                </a:solidFill>
                <a:effectLst/>
                <a:latin typeface="open sans" panose="020B0606030504020204" pitchFamily="34" charset="0"/>
              </a:rPr>
              <a:t>kube-proxy</a:t>
            </a:r>
            <a:r>
              <a:rPr lang="pl-PL" b="0" i="0" dirty="0">
                <a:solidFill>
                  <a:srgbClr val="222222"/>
                </a:solidFill>
                <a:effectLst/>
                <a:latin typeface="open sans" panose="020B0606030504020204" pitchFamily="34" charset="0"/>
              </a:rPr>
              <a:t> to </a:t>
            </a:r>
            <a:r>
              <a:rPr lang="pl-PL" b="0" i="1" dirty="0" err="1">
                <a:solidFill>
                  <a:srgbClr val="222222"/>
                </a:solidFill>
                <a:effectLst/>
                <a:latin typeface="open sans" panose="020B0606030504020204" pitchFamily="34" charset="0"/>
              </a:rPr>
              <a:t>proxy</a:t>
            </a:r>
            <a:r>
              <a:rPr lang="pl-PL" b="0" i="0" dirty="0">
                <a:solidFill>
                  <a:srgbClr val="222222"/>
                </a:solidFill>
                <a:effectLst/>
                <a:latin typeface="open sans" panose="020B0606030504020204" pitchFamily="34" charset="0"/>
              </a:rPr>
              <a:t> sieciowe, które uruchomione jest na każdym </a:t>
            </a:r>
            <a:r>
              <a:rPr lang="pl-PL" b="0" i="0" u="none" strike="noStrike" dirty="0">
                <a:solidFill>
                  <a:srgbClr val="000000"/>
                </a:solidFill>
                <a:effectLst/>
                <a:latin typeface="open sans" panose="020B0606030504020204" pitchFamily="34" charset="0"/>
                <a:hlinkClick r:id="rId5"/>
              </a:rPr>
              <a:t>węźle</a:t>
            </a:r>
            <a:r>
              <a:rPr lang="pl-PL" b="0" i="0" dirty="0">
                <a:solidFill>
                  <a:srgbClr val="222222"/>
                </a:solidFill>
                <a:effectLst/>
                <a:latin typeface="open sans" panose="020B0606030504020204" pitchFamily="34" charset="0"/>
              </a:rPr>
              <a:t> klastra i uczestniczy w tworzeniu </a:t>
            </a:r>
            <a:r>
              <a:rPr lang="pl-PL" b="0" i="0" u="none" strike="noStrike" dirty="0">
                <a:solidFill>
                  <a:srgbClr val="000000"/>
                </a:solidFill>
                <a:effectLst/>
                <a:latin typeface="open sans" panose="020B0606030504020204" pitchFamily="34" charset="0"/>
                <a:hlinkClick r:id="rId8"/>
              </a:rPr>
              <a:t>serwisu</a:t>
            </a:r>
            <a:r>
              <a:rPr lang="pl-PL" b="0" i="0" dirty="0">
                <a:solidFill>
                  <a:srgbClr val="222222"/>
                </a:solidFill>
                <a:effectLst/>
                <a:latin typeface="open sans" panose="020B0606030504020204" pitchFamily="34" charset="0"/>
              </a:rPr>
              <a:t>.</a:t>
            </a:r>
          </a:p>
          <a:p>
            <a:pPr algn="l"/>
            <a:r>
              <a:rPr lang="pl-PL" b="0" i="0" u="none" strike="noStrike" dirty="0" err="1">
                <a:solidFill>
                  <a:srgbClr val="3371E3"/>
                </a:solidFill>
                <a:effectLst/>
                <a:latin typeface="open sans" panose="020B0606030504020204" pitchFamily="34" charset="0"/>
                <a:hlinkClick r:id="rId9"/>
              </a:rPr>
              <a:t>kube-proxy</a:t>
            </a:r>
            <a:r>
              <a:rPr lang="pl-PL" b="0" i="0" dirty="0">
                <a:solidFill>
                  <a:srgbClr val="222222"/>
                </a:solidFill>
                <a:effectLst/>
                <a:latin typeface="open sans" panose="020B0606030504020204" pitchFamily="34" charset="0"/>
              </a:rPr>
              <a:t> utrzymuje reguły sieciowe na węźle. Dzięki tym regułom sieci na zewnątrz i wewnątrz klastra mogą komunikować się z </a:t>
            </a:r>
            <a:r>
              <a:rPr lang="pl-PL" b="0" i="0" dirty="0" err="1">
                <a:solidFill>
                  <a:srgbClr val="222222"/>
                </a:solidFill>
                <a:effectLst/>
                <a:latin typeface="open sans" panose="020B0606030504020204" pitchFamily="34" charset="0"/>
              </a:rPr>
              <a:t>podami</a:t>
            </a:r>
            <a:r>
              <a:rPr lang="pl-PL" b="0" i="0" dirty="0">
                <a:solidFill>
                  <a:srgbClr val="222222"/>
                </a:solidFill>
                <a:effectLst/>
                <a:latin typeface="open sans" panose="020B0606030504020204" pitchFamily="34" charset="0"/>
              </a:rPr>
              <a:t>.</a:t>
            </a:r>
          </a:p>
          <a:p>
            <a:pPr algn="l"/>
            <a:r>
              <a:rPr lang="pl-PL" b="0" i="0" dirty="0" err="1">
                <a:solidFill>
                  <a:srgbClr val="222222"/>
                </a:solidFill>
                <a:effectLst/>
                <a:latin typeface="open sans" panose="020B0606030504020204" pitchFamily="34" charset="0"/>
              </a:rPr>
              <a:t>kube-proxy</a:t>
            </a:r>
            <a:r>
              <a:rPr lang="pl-PL" b="0" i="0" dirty="0">
                <a:solidFill>
                  <a:srgbClr val="222222"/>
                </a:solidFill>
                <a:effectLst/>
                <a:latin typeface="open sans" panose="020B0606030504020204" pitchFamily="34" charset="0"/>
              </a:rPr>
              <a:t> używa warstwy filtrowania pakietów dostarczanych przez system operacyjny, o ile taka jest dostępna. W przeciwnym przypadku, </a:t>
            </a:r>
            <a:r>
              <a:rPr lang="pl-PL" b="0" i="0" dirty="0" err="1">
                <a:solidFill>
                  <a:srgbClr val="222222"/>
                </a:solidFill>
                <a:effectLst/>
                <a:latin typeface="open sans" panose="020B0606030504020204" pitchFamily="34" charset="0"/>
              </a:rPr>
              <a:t>kube-proxy</a:t>
            </a:r>
            <a:r>
              <a:rPr lang="pl-PL" b="0" i="0" dirty="0">
                <a:solidFill>
                  <a:srgbClr val="222222"/>
                </a:solidFill>
                <a:effectLst/>
                <a:latin typeface="open sans" panose="020B0606030504020204" pitchFamily="34" charset="0"/>
              </a:rPr>
              <a:t> samo zajmuje </a:t>
            </a:r>
            <a:r>
              <a:rPr lang="pl-PL" b="0" i="0" dirty="0" err="1">
                <a:solidFill>
                  <a:srgbClr val="222222"/>
                </a:solidFill>
                <a:effectLst/>
                <a:latin typeface="open sans" panose="020B0606030504020204" pitchFamily="34" charset="0"/>
              </a:rPr>
              <a:t>sie</a:t>
            </a:r>
            <a:r>
              <a:rPr lang="pl-PL" b="0" i="0" dirty="0">
                <a:solidFill>
                  <a:srgbClr val="222222"/>
                </a:solidFill>
                <a:effectLst/>
                <a:latin typeface="open sans" panose="020B0606030504020204" pitchFamily="34" charset="0"/>
              </a:rPr>
              <a:t> przekazywaniem ruchu sieciowego.</a:t>
            </a:r>
          </a:p>
          <a:p>
            <a:pPr algn="l"/>
            <a:r>
              <a:rPr lang="pl-PL" b="0" i="0" dirty="0" err="1">
                <a:solidFill>
                  <a:srgbClr val="222222"/>
                </a:solidFill>
                <a:effectLst/>
                <a:latin typeface="open sans" panose="020B0606030504020204" pitchFamily="34" charset="0"/>
              </a:rPr>
              <a:t>Container</a:t>
            </a:r>
            <a:r>
              <a:rPr lang="pl-PL" b="0" i="0" dirty="0">
                <a:solidFill>
                  <a:srgbClr val="222222"/>
                </a:solidFill>
                <a:effectLst/>
                <a:latin typeface="open sans" panose="020B0606030504020204" pitchFamily="34" charset="0"/>
              </a:rPr>
              <a:t> </a:t>
            </a:r>
            <a:r>
              <a:rPr lang="pl-PL" b="0" i="0" dirty="0" err="1">
                <a:solidFill>
                  <a:srgbClr val="222222"/>
                </a:solidFill>
                <a:effectLst/>
                <a:latin typeface="open sans" panose="020B0606030504020204" pitchFamily="34" charset="0"/>
              </a:rPr>
              <a:t>runtime</a:t>
            </a:r>
            <a:endParaRPr lang="pl-PL" b="0" i="0" dirty="0">
              <a:solidFill>
                <a:srgbClr val="222222"/>
              </a:solidFill>
              <a:effectLst/>
              <a:latin typeface="open sans" panose="020B0606030504020204" pitchFamily="34" charset="0"/>
            </a:endParaRPr>
          </a:p>
          <a:p>
            <a:pPr algn="l"/>
            <a:r>
              <a:rPr lang="pl-PL" b="0" i="1" dirty="0" err="1">
                <a:solidFill>
                  <a:srgbClr val="222222"/>
                </a:solidFill>
                <a:effectLst/>
                <a:latin typeface="open sans" panose="020B0606030504020204" pitchFamily="34" charset="0"/>
              </a:rPr>
              <a:t>Container</a:t>
            </a:r>
            <a:r>
              <a:rPr lang="pl-PL" b="0" i="1" dirty="0">
                <a:solidFill>
                  <a:srgbClr val="222222"/>
                </a:solidFill>
                <a:effectLst/>
                <a:latin typeface="open sans" panose="020B0606030504020204" pitchFamily="34" charset="0"/>
              </a:rPr>
              <a:t> </a:t>
            </a:r>
            <a:r>
              <a:rPr lang="pl-PL" b="0" i="1" dirty="0" err="1">
                <a:solidFill>
                  <a:srgbClr val="222222"/>
                </a:solidFill>
                <a:effectLst/>
                <a:latin typeface="open sans" panose="020B0606030504020204" pitchFamily="34" charset="0"/>
              </a:rPr>
              <a:t>runtime</a:t>
            </a:r>
            <a:r>
              <a:rPr lang="pl-PL" b="0" i="0" dirty="0">
                <a:solidFill>
                  <a:srgbClr val="222222"/>
                </a:solidFill>
                <a:effectLst/>
                <a:latin typeface="open sans" panose="020B0606030504020204" pitchFamily="34" charset="0"/>
              </a:rPr>
              <a:t> to oprogramowanie zajmujące się uruchamianiem kontenerów.</a:t>
            </a:r>
          </a:p>
          <a:p>
            <a:pPr algn="l"/>
            <a:r>
              <a:rPr lang="pl-PL" b="0" i="0" dirty="0" err="1">
                <a:solidFill>
                  <a:srgbClr val="222222"/>
                </a:solidFill>
                <a:effectLst/>
                <a:latin typeface="open sans" panose="020B0606030504020204" pitchFamily="34" charset="0"/>
              </a:rPr>
              <a:t>Kubernetes</a:t>
            </a:r>
            <a:r>
              <a:rPr lang="pl-PL" b="0" i="0" dirty="0">
                <a:solidFill>
                  <a:srgbClr val="222222"/>
                </a:solidFill>
                <a:effectLst/>
                <a:latin typeface="open sans" panose="020B0606030504020204" pitchFamily="34" charset="0"/>
              </a:rPr>
              <a:t> obsługuje różne </a:t>
            </a:r>
            <a:r>
              <a:rPr lang="pl-PL" b="0" i="1" dirty="0" err="1">
                <a:solidFill>
                  <a:srgbClr val="222222"/>
                </a:solidFill>
                <a:effectLst/>
                <a:latin typeface="open sans" panose="020B0606030504020204" pitchFamily="34" charset="0"/>
              </a:rPr>
              <a:t>container</a:t>
            </a:r>
            <a:r>
              <a:rPr lang="pl-PL" b="0" i="1" dirty="0">
                <a:solidFill>
                  <a:srgbClr val="222222"/>
                </a:solidFill>
                <a:effectLst/>
                <a:latin typeface="open sans" panose="020B0606030504020204" pitchFamily="34" charset="0"/>
              </a:rPr>
              <a:t> </a:t>
            </a:r>
            <a:r>
              <a:rPr lang="pl-PL" b="0" i="1" dirty="0" err="1">
                <a:solidFill>
                  <a:srgbClr val="222222"/>
                </a:solidFill>
                <a:effectLst/>
                <a:latin typeface="open sans" panose="020B0606030504020204" pitchFamily="34" charset="0"/>
              </a:rPr>
              <a:t>runtimes</a:t>
            </a:r>
            <a:r>
              <a:rPr lang="pl-PL" b="0" i="0" dirty="0">
                <a:solidFill>
                  <a:srgbClr val="222222"/>
                </a:solidFill>
                <a:effectLst/>
                <a:latin typeface="open sans" panose="020B0606030504020204" pitchFamily="34" charset="0"/>
              </a:rPr>
              <a:t>: </a:t>
            </a:r>
            <a:r>
              <a:rPr lang="pl-PL" b="0" i="0" u="none" strike="noStrike" dirty="0">
                <a:solidFill>
                  <a:srgbClr val="000000"/>
                </a:solidFill>
                <a:effectLst/>
                <a:latin typeface="open sans" panose="020B0606030504020204" pitchFamily="34" charset="0"/>
                <a:hlinkClick r:id="rId10"/>
              </a:rPr>
              <a:t>Docker</a:t>
            </a:r>
            <a:r>
              <a:rPr lang="pl-PL" b="0" i="0" dirty="0">
                <a:solidFill>
                  <a:srgbClr val="222222"/>
                </a:solidFill>
                <a:effectLst/>
                <a:latin typeface="open sans" panose="020B0606030504020204" pitchFamily="34" charset="0"/>
              </a:rPr>
              <a:t>, </a:t>
            </a:r>
            <a:r>
              <a:rPr lang="pl-PL" b="0" i="0" u="none" strike="noStrike" dirty="0" err="1">
                <a:solidFill>
                  <a:srgbClr val="000000"/>
                </a:solidFill>
                <a:effectLst/>
                <a:latin typeface="open sans" panose="020B0606030504020204" pitchFamily="34" charset="0"/>
                <a:hlinkClick r:id="rId11"/>
              </a:rPr>
              <a:t>containerd</a:t>
            </a:r>
            <a:r>
              <a:rPr lang="pl-PL" b="0" i="0" dirty="0">
                <a:solidFill>
                  <a:srgbClr val="222222"/>
                </a:solidFill>
                <a:effectLst/>
                <a:latin typeface="open sans" panose="020B0606030504020204" pitchFamily="34" charset="0"/>
              </a:rPr>
              <a:t>, </a:t>
            </a:r>
            <a:r>
              <a:rPr lang="pl-PL" b="0" i="0" u="none" strike="noStrike" dirty="0">
                <a:solidFill>
                  <a:srgbClr val="000000"/>
                </a:solidFill>
                <a:effectLst/>
                <a:latin typeface="open sans" panose="020B0606030504020204" pitchFamily="34" charset="0"/>
                <a:hlinkClick r:id="rId12"/>
              </a:rPr>
              <a:t>CRI-O</a:t>
            </a:r>
            <a:r>
              <a:rPr lang="pl-PL" b="0" i="0" dirty="0">
                <a:solidFill>
                  <a:srgbClr val="222222"/>
                </a:solidFill>
                <a:effectLst/>
                <a:latin typeface="open sans" panose="020B0606030504020204" pitchFamily="34" charset="0"/>
              </a:rPr>
              <a:t> oraz każdą implementację zgodną z </a:t>
            </a:r>
            <a:r>
              <a:rPr lang="pl-PL" b="0" i="0" u="none" strike="noStrike" dirty="0" err="1">
                <a:solidFill>
                  <a:srgbClr val="3371E3"/>
                </a:solidFill>
                <a:effectLst/>
                <a:latin typeface="open sans" panose="020B0606030504020204" pitchFamily="34" charset="0"/>
                <a:hlinkClick r:id="rId13"/>
              </a:rPr>
              <a:t>Kubernetes</a:t>
            </a:r>
            <a:r>
              <a:rPr lang="pl-PL" b="0" i="0" u="none" strike="noStrike" dirty="0">
                <a:solidFill>
                  <a:srgbClr val="3371E3"/>
                </a:solidFill>
                <a:effectLst/>
                <a:latin typeface="open sans" panose="020B0606030504020204" pitchFamily="34" charset="0"/>
                <a:hlinkClick r:id="rId13"/>
              </a:rPr>
              <a:t> CRI (</a:t>
            </a:r>
            <a:r>
              <a:rPr lang="pl-PL" b="0" i="0" u="none" strike="noStrike" dirty="0" err="1">
                <a:solidFill>
                  <a:srgbClr val="3371E3"/>
                </a:solidFill>
                <a:effectLst/>
                <a:latin typeface="open sans" panose="020B0606030504020204" pitchFamily="34" charset="0"/>
                <a:hlinkClick r:id="rId13"/>
              </a:rPr>
              <a:t>Container</a:t>
            </a:r>
            <a:r>
              <a:rPr lang="pl-PL" b="0" i="0" u="none" strike="noStrike" dirty="0">
                <a:solidFill>
                  <a:srgbClr val="3371E3"/>
                </a:solidFill>
                <a:effectLst/>
                <a:latin typeface="open sans" panose="020B0606030504020204" pitchFamily="34" charset="0"/>
                <a:hlinkClick r:id="rId13"/>
              </a:rPr>
              <a:t> Runtime Interface)</a:t>
            </a:r>
            <a:r>
              <a:rPr lang="pl-PL" b="0" i="0" dirty="0">
                <a:solidFill>
                  <a:srgbClr val="222222"/>
                </a:solidFill>
                <a:effectLst/>
                <a:latin typeface="open sans" panose="020B0606030504020204" pitchFamily="34" charset="0"/>
              </a:rPr>
              <a:t>.</a:t>
            </a:r>
          </a:p>
          <a:p>
            <a:pPr algn="l"/>
            <a:r>
              <a:rPr lang="pl-PL" b="0" i="0" dirty="0">
                <a:solidFill>
                  <a:srgbClr val="222222"/>
                </a:solidFill>
                <a:effectLst/>
                <a:latin typeface="open sans" panose="020B0606030504020204" pitchFamily="34" charset="0"/>
              </a:rPr>
              <a:t>Dodatki (</a:t>
            </a:r>
            <a:r>
              <a:rPr lang="pl-PL" b="0" i="1" dirty="0" err="1">
                <a:solidFill>
                  <a:srgbClr val="222222"/>
                </a:solidFill>
                <a:effectLst/>
                <a:latin typeface="open sans" panose="020B0606030504020204" pitchFamily="34" charset="0"/>
              </a:rPr>
              <a:t>Addons</a:t>
            </a:r>
            <a:r>
              <a:rPr lang="pl-PL" b="0" i="0" dirty="0">
                <a:solidFill>
                  <a:srgbClr val="222222"/>
                </a:solidFill>
                <a:effectLst/>
                <a:latin typeface="open sans" panose="020B0606030504020204" pitchFamily="34" charset="0"/>
              </a:rPr>
              <a:t>)</a:t>
            </a:r>
            <a:r>
              <a:rPr lang="pl-PL" b="0" i="0" u="none" strike="noStrike" dirty="0">
                <a:solidFill>
                  <a:srgbClr val="3371E3"/>
                </a:solidFill>
                <a:effectLst/>
                <a:latin typeface="open sans" panose="020B0606030504020204" pitchFamily="34" charset="0"/>
                <a:hlinkClick r:id="rId14"/>
              </a:rPr>
              <a:t> </a:t>
            </a:r>
            <a:endParaRPr lang="pl-PL" b="0" i="0" dirty="0">
              <a:solidFill>
                <a:srgbClr val="222222"/>
              </a:solidFill>
              <a:effectLst/>
              <a:latin typeface="open sans" panose="020B0606030504020204" pitchFamily="34" charset="0"/>
            </a:endParaRPr>
          </a:p>
          <a:p>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7</a:t>
            </a:fld>
            <a:endParaRPr lang="pl-PL"/>
          </a:p>
        </p:txBody>
      </p:sp>
    </p:spTree>
    <p:extLst>
      <p:ext uri="{BB962C8B-B14F-4D97-AF65-F5344CB8AC3E}">
        <p14:creationId xmlns:p14="http://schemas.microsoft.com/office/powerpoint/2010/main" val="196358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pl-PL" b="0" i="0" dirty="0">
                <a:solidFill>
                  <a:srgbClr val="171717"/>
                </a:solidFill>
                <a:effectLst/>
                <a:latin typeface="Segoe UI" panose="020B0502040204020203" pitchFamily="34" charset="0"/>
              </a:rPr>
              <a:t>Czujniki środowiskowe, które rejestrują poziom temperatury i wilgotności.</a:t>
            </a:r>
          </a:p>
          <a:p>
            <a:pPr lvl="1">
              <a:buFont typeface="Arial" panose="020B0604020202020204" pitchFamily="34" charset="0"/>
              <a:buChar char="•"/>
            </a:pPr>
            <a:r>
              <a:rPr lang="pl-PL" b="0" i="0" dirty="0">
                <a:solidFill>
                  <a:srgbClr val="171717"/>
                </a:solidFill>
                <a:effectLst/>
                <a:latin typeface="Segoe UI" panose="020B0502040204020203" pitchFamily="34" charset="0"/>
              </a:rPr>
              <a:t>Skanery kodów kreskowych, kodów QR lub optycznego rozpoznawania znaków (OCR).</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a:t>
            </a:r>
            <a:r>
              <a:rPr lang="pl-PL" b="0" i="0" dirty="0" err="1">
                <a:solidFill>
                  <a:srgbClr val="171717"/>
                </a:solidFill>
                <a:effectLst/>
                <a:latin typeface="Segoe UI" panose="020B0502040204020203" pitchFamily="34" charset="0"/>
              </a:rPr>
              <a:t>geolokalizacyjne</a:t>
            </a:r>
            <a:r>
              <a:rPr lang="pl-PL" b="0" i="0" dirty="0">
                <a:solidFill>
                  <a:srgbClr val="171717"/>
                </a:solidFill>
                <a:effectLst/>
                <a:latin typeface="Segoe UI" panose="020B0502040204020203" pitchFamily="34" charset="0"/>
              </a:rPr>
              <a:t> i zbliżeniowe.</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światła, koloru i podczerwieni.</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dźwiękowe i ultradźwiękowe.</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ruchu i dotyku.</a:t>
            </a:r>
          </a:p>
          <a:p>
            <a:pPr lvl="1">
              <a:buFont typeface="Arial" panose="020B0604020202020204" pitchFamily="34" charset="0"/>
              <a:buChar char="•"/>
            </a:pPr>
            <a:r>
              <a:rPr lang="pl-PL" b="0" i="0" dirty="0">
                <a:solidFill>
                  <a:srgbClr val="171717"/>
                </a:solidFill>
                <a:effectLst/>
                <a:latin typeface="Segoe UI" panose="020B0502040204020203" pitchFamily="34" charset="0"/>
              </a:rPr>
              <a:t>Przyspieszeniomierze i czujniki nachylenia.</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dymu, gazu i alkoholu.</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błędów wykrywające problemy z urządzeniem.</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mechaniczne wykrywające anomalie lub deformacje.</a:t>
            </a:r>
          </a:p>
          <a:p>
            <a:pPr lvl="1">
              <a:buFont typeface="Arial" panose="020B0604020202020204" pitchFamily="34" charset="0"/>
              <a:buChar char="•"/>
            </a:pPr>
            <a:r>
              <a:rPr lang="pl-PL" b="0" i="0" dirty="0">
                <a:solidFill>
                  <a:srgbClr val="171717"/>
                </a:solidFill>
                <a:effectLst/>
                <a:latin typeface="Segoe UI" panose="020B0502040204020203" pitchFamily="34" charset="0"/>
              </a:rPr>
              <a:t>Czujniki przepływu, poziomu i ciśnienia do pomiaru gazów i cieczy.</a:t>
            </a:r>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19</a:t>
            </a:fld>
            <a:endParaRPr lang="pl-PL"/>
          </a:p>
        </p:txBody>
      </p:sp>
    </p:spTree>
    <p:extLst>
      <p:ext uri="{BB962C8B-B14F-4D97-AF65-F5344CB8AC3E}">
        <p14:creationId xmlns:p14="http://schemas.microsoft.com/office/powerpoint/2010/main" val="106800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0" i="0" dirty="0">
                <a:solidFill>
                  <a:srgbClr val="171717"/>
                </a:solidFill>
                <a:effectLst/>
                <a:latin typeface="Segoe UI" panose="020B0502040204020203" pitchFamily="34" charset="0"/>
              </a:rPr>
              <a:t>Umożliwia </a:t>
            </a:r>
            <a:r>
              <a:rPr lang="pl-PL" b="0" i="1" dirty="0">
                <a:solidFill>
                  <a:srgbClr val="171717"/>
                </a:solidFill>
                <a:effectLst/>
                <a:latin typeface="Segoe UI" panose="020B0502040204020203" pitchFamily="34" charset="0"/>
              </a:rPr>
              <a:t>sterowanie i kontrolę</a:t>
            </a:r>
            <a:r>
              <a:rPr lang="pl-PL" b="0" i="0" dirty="0">
                <a:solidFill>
                  <a:srgbClr val="171717"/>
                </a:solidFill>
                <a:effectLst/>
                <a:latin typeface="Segoe UI" panose="020B0502040204020203" pitchFamily="34" charset="0"/>
              </a:rPr>
              <a:t>. Oznacza to, że możliwe jest ręczne lub automatyczne zdalne sterowanie połączonymi urządzeniami, dzięki czemu można poinstruować urządzenie, aby otworzyło zawory, ustawiło temperatury docelowe, uruchomiło ponownie zablokowane urządzenia itd.</a:t>
            </a:r>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20</a:t>
            </a:fld>
            <a:endParaRPr lang="pl-PL"/>
          </a:p>
        </p:txBody>
      </p:sp>
    </p:spTree>
    <p:extLst>
      <p:ext uri="{BB962C8B-B14F-4D97-AF65-F5344CB8AC3E}">
        <p14:creationId xmlns:p14="http://schemas.microsoft.com/office/powerpoint/2010/main" val="125155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171717"/>
                </a:solidFill>
                <a:effectLst/>
                <a:latin typeface="Segoe UI" panose="020B0502040204020203" pitchFamily="34" charset="0"/>
              </a:rPr>
              <a:t>Gdy urządzenie próbuje nawiązać połączenie z platformą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najpierw musi nastąpić uwierzytelnienie (każde urządzenie osobno), co następuje przy użyciu uwierzytelniania opartego na certyfikatach. W przypadku pomyślnego uwierzytelnienia usługa AS3 sprawdza, czy urządzenie nie zostało naruszone. Po ustanowieniu bezpiecznego kanału komunikacji usługa AS3 wypycha na urządzenie wszystkie aktualizacje systemu operacyjnego lub zatwierdzone, opracowane przez klienta aktualizacje oprogramowania.</a:t>
            </a:r>
          </a:p>
          <a:p>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22</a:t>
            </a:fld>
            <a:endParaRPr lang="pl-PL"/>
          </a:p>
        </p:txBody>
      </p:sp>
    </p:spTree>
    <p:extLst>
      <p:ext uri="{BB962C8B-B14F-4D97-AF65-F5344CB8AC3E}">
        <p14:creationId xmlns:p14="http://schemas.microsoft.com/office/powerpoint/2010/main" val="83334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0" i="0" dirty="0">
                <a:solidFill>
                  <a:srgbClr val="171717"/>
                </a:solidFill>
                <a:effectLst/>
                <a:latin typeface="Segoe UI" panose="020B0502040204020203" pitchFamily="34" charset="0"/>
              </a:rPr>
              <a:t>Wyzwalacz to zdarzenie (takie jak czasomierz), które powoduje wykonanie aplikacji, a następnie wysłanie nowej wiadomości do kolejki lub żądania HTTP. Akcja to zadanie lub krok, który można wykonać. Istnieją akcje logiki, takie jak te, które można znaleźć w większości języków programowania. Przykłady akcji obejmują pracę ze zmiennymi, pętlami i instrukcjami decyzyjnymi oraz zadaniami, które analizują i modyfikują dane.</a:t>
            </a:r>
            <a:endParaRPr lang="pl-PL" dirty="0"/>
          </a:p>
        </p:txBody>
      </p:sp>
      <p:sp>
        <p:nvSpPr>
          <p:cNvPr id="4" name="Slide Number Placeholder 3"/>
          <p:cNvSpPr>
            <a:spLocks noGrp="1"/>
          </p:cNvSpPr>
          <p:nvPr>
            <p:ph type="sldNum" sz="quarter" idx="5"/>
          </p:nvPr>
        </p:nvSpPr>
        <p:spPr/>
        <p:txBody>
          <a:bodyPr/>
          <a:lstStyle/>
          <a:p>
            <a:fld id="{6E3D1C26-421B-4DE2-8E11-93CC1C2D7D9C}" type="slidenum">
              <a:rPr lang="pl-PL" smtClean="0"/>
              <a:t>33</a:t>
            </a:fld>
            <a:endParaRPr lang="pl-PL"/>
          </a:p>
        </p:txBody>
      </p:sp>
    </p:spTree>
    <p:extLst>
      <p:ext uri="{BB962C8B-B14F-4D97-AF65-F5344CB8AC3E}">
        <p14:creationId xmlns:p14="http://schemas.microsoft.com/office/powerpoint/2010/main" val="201575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zure.microsoft.com/en-us/pricing/details/app-service/windows/" TargetMode="Externa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lassless_Inter-Domain_Routing"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ocs.microsoft.com/pl-pl/azure/sql-data-warehou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docs.microsoft.com/pl-pl/azure/hdinsight/r-server/r-server-overview" TargetMode="External"/><Relationship Id="rId3" Type="http://schemas.openxmlformats.org/officeDocument/2006/relationships/hyperlink" Target="https://docs.microsoft.com/pl-pl/azure/hdinsight/spark/apache-spark-overview" TargetMode="External"/><Relationship Id="rId7" Type="http://schemas.openxmlformats.org/officeDocument/2006/relationships/hyperlink" Target="https://docs.microsoft.com/pl-pl/azure/hdinsight/storm/apache-storm-overview" TargetMode="External"/><Relationship Id="rId2" Type="http://schemas.openxmlformats.org/officeDocument/2006/relationships/hyperlink" Target="https://azure.microsoft.com/services/hdinsight/" TargetMode="External"/><Relationship Id="rId1" Type="http://schemas.openxmlformats.org/officeDocument/2006/relationships/slideLayout" Target="../slideLayouts/slideLayout2.xml"/><Relationship Id="rId6" Type="http://schemas.openxmlformats.org/officeDocument/2006/relationships/hyperlink" Target="https://docs.microsoft.com/pl-pl/azure/hdinsight/hbase/apache-hbase-overview" TargetMode="External"/><Relationship Id="rId5" Type="http://schemas.openxmlformats.org/officeDocument/2006/relationships/hyperlink" Target="https://docs.microsoft.com/pl-pl/azure/hdinsight/kafka/apache-kafka-introduction" TargetMode="External"/><Relationship Id="rId10" Type="http://schemas.openxmlformats.org/officeDocument/2006/relationships/image" Target="../media/image26.svg"/><Relationship Id="rId4" Type="http://schemas.openxmlformats.org/officeDocument/2006/relationships/hyperlink" Target="https://docs.microsoft.com/pl-pl/azure/hdinsight/hadoop/apache-hadoop-introduction" TargetMode="External"/><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zure.microsoft.com/services/databrick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zure.microsoft.com/services/data-lake-analytic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gif"/><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svg"/></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services/container-instanc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services/kubernetes-service"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pl-PL" sz="4400" dirty="0" err="1">
                <a:solidFill>
                  <a:schemeClr val="tx1"/>
                </a:solidFill>
              </a:rPr>
              <a:t>Core</a:t>
            </a:r>
            <a:r>
              <a:rPr lang="pl-PL" sz="4400" dirty="0">
                <a:solidFill>
                  <a:schemeClr val="tx1"/>
                </a:solidFill>
              </a:rPr>
              <a:t> </a:t>
            </a:r>
            <a:r>
              <a:rPr lang="pl-PL" sz="4400" dirty="0" err="1">
                <a:solidFill>
                  <a:schemeClr val="tx1"/>
                </a:solidFill>
              </a:rPr>
              <a:t>Azure</a:t>
            </a:r>
            <a:r>
              <a:rPr lang="pl-PL" sz="4400" dirty="0">
                <a:solidFill>
                  <a:schemeClr val="tx1"/>
                </a:solidFill>
              </a:rPr>
              <a:t> Services &amp; Solutions</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E4CE-C743-49F2-9FD8-52E9A8C7DE25}"/>
              </a:ext>
            </a:extLst>
          </p:cNvPr>
          <p:cNvSpPr>
            <a:spLocks noGrp="1"/>
          </p:cNvSpPr>
          <p:nvPr>
            <p:ph type="title"/>
          </p:nvPr>
        </p:nvSpPr>
        <p:spPr/>
        <p:txBody>
          <a:bodyPr/>
          <a:lstStyle/>
          <a:p>
            <a:r>
              <a:rPr lang="pl-PL" dirty="0" err="1"/>
              <a:t>Azure</a:t>
            </a:r>
            <a:r>
              <a:rPr lang="pl-PL" dirty="0"/>
              <a:t> Web </a:t>
            </a:r>
            <a:r>
              <a:rPr lang="pl-PL" dirty="0" err="1"/>
              <a:t>Apps</a:t>
            </a:r>
            <a:endParaRPr lang="pl-PL" dirty="0"/>
          </a:p>
        </p:txBody>
      </p:sp>
      <p:sp>
        <p:nvSpPr>
          <p:cNvPr id="3" name="Content Placeholder 2">
            <a:extLst>
              <a:ext uri="{FF2B5EF4-FFF2-40B4-BE49-F238E27FC236}">
                <a16:creationId xmlns:a16="http://schemas.microsoft.com/office/drawing/2014/main" id="{F3AD538F-5079-4296-B4BC-4B289135E949}"/>
              </a:ext>
            </a:extLst>
          </p:cNvPr>
          <p:cNvSpPr>
            <a:spLocks noGrp="1"/>
          </p:cNvSpPr>
          <p:nvPr>
            <p:ph idx="1"/>
          </p:nvPr>
        </p:nvSpPr>
        <p:spPr>
          <a:xfrm>
            <a:off x="1066800" y="2103120"/>
            <a:ext cx="5029200" cy="3849624"/>
          </a:xfrm>
        </p:spPr>
        <p:txBody>
          <a:bodyPr>
            <a:normAutofit/>
          </a:bodyPr>
          <a:lstStyle/>
          <a:p>
            <a:pPr algn="l"/>
            <a:r>
              <a:rPr lang="pl-PL" b="0" i="0" dirty="0">
                <a:solidFill>
                  <a:srgbClr val="171717"/>
                </a:solidFill>
                <a:effectLst/>
                <a:latin typeface="Segoe UI" panose="020B0502040204020203" pitchFamily="34" charset="0"/>
              </a:rPr>
              <a:t>Dzięki usłudze </a:t>
            </a:r>
            <a:r>
              <a:rPr lang="pl-PL" b="0" i="0" dirty="0" err="1">
                <a:solidFill>
                  <a:srgbClr val="171717"/>
                </a:solidFill>
                <a:effectLst/>
                <a:latin typeface="Segoe UI" panose="020B0502040204020203" pitchFamily="34" charset="0"/>
              </a:rPr>
              <a:t>App</a:t>
            </a:r>
            <a:r>
              <a:rPr lang="pl-PL" b="0" i="0" dirty="0">
                <a:solidFill>
                  <a:srgbClr val="171717"/>
                </a:solidFill>
                <a:effectLst/>
                <a:latin typeface="Segoe UI" panose="020B0502040204020203" pitchFamily="34" charset="0"/>
              </a:rPr>
              <a:t> Service można </a:t>
            </a:r>
            <a:r>
              <a:rPr lang="pl-PL" b="0" i="0" dirty="0" err="1">
                <a:solidFill>
                  <a:srgbClr val="171717"/>
                </a:solidFill>
                <a:effectLst/>
                <a:latin typeface="Segoe UI" panose="020B0502040204020203" pitchFamily="34" charset="0"/>
              </a:rPr>
              <a:t>hostować</a:t>
            </a:r>
            <a:r>
              <a:rPr lang="pl-PL" b="0" i="0" dirty="0">
                <a:solidFill>
                  <a:srgbClr val="171717"/>
                </a:solidFill>
                <a:effectLst/>
                <a:latin typeface="Segoe UI" panose="020B0502040204020203" pitchFamily="34" charset="0"/>
              </a:rPr>
              <a:t> aplikacje, takie jak:</a:t>
            </a:r>
          </a:p>
          <a:p>
            <a:pPr lvl="1">
              <a:buFont typeface="Arial" panose="020B0604020202020204" pitchFamily="34" charset="0"/>
              <a:buChar char="•"/>
            </a:pPr>
            <a:r>
              <a:rPr lang="pl-PL" b="0" i="0" dirty="0">
                <a:solidFill>
                  <a:srgbClr val="171717"/>
                </a:solidFill>
                <a:effectLst/>
                <a:latin typeface="Segoe UI" panose="020B0502040204020203" pitchFamily="34" charset="0"/>
              </a:rPr>
              <a:t>Aplikacje internetowe</a:t>
            </a:r>
          </a:p>
          <a:p>
            <a:pPr lvl="1">
              <a:buFont typeface="Arial" panose="020B0604020202020204" pitchFamily="34" charset="0"/>
              <a:buChar char="•"/>
            </a:pPr>
            <a:r>
              <a:rPr lang="pl-PL" b="0" i="0" dirty="0">
                <a:solidFill>
                  <a:srgbClr val="171717"/>
                </a:solidFill>
                <a:effectLst/>
                <a:latin typeface="Segoe UI" panose="020B0502040204020203" pitchFamily="34" charset="0"/>
              </a:rPr>
              <a:t>Aplikacje interfejsów API</a:t>
            </a:r>
          </a:p>
          <a:p>
            <a:pPr lvl="1">
              <a:buFont typeface="Arial" panose="020B0604020202020204" pitchFamily="34" charset="0"/>
              <a:buChar char="•"/>
            </a:pPr>
            <a:r>
              <a:rPr lang="pl-PL" b="0" i="0" dirty="0">
                <a:solidFill>
                  <a:srgbClr val="171717"/>
                </a:solidFill>
                <a:effectLst/>
                <a:latin typeface="Segoe UI" panose="020B0502040204020203" pitchFamily="34" charset="0"/>
              </a:rPr>
              <a:t>Zadania </a:t>
            </a:r>
            <a:r>
              <a:rPr lang="pl-PL" b="0" i="0" dirty="0" err="1">
                <a:solidFill>
                  <a:srgbClr val="171717"/>
                </a:solidFill>
                <a:effectLst/>
                <a:latin typeface="Segoe UI" panose="020B0502040204020203" pitchFamily="34" charset="0"/>
              </a:rPr>
              <a:t>WebJob</a:t>
            </a:r>
            <a:endParaRPr lang="pl-PL" b="0" i="0" dirty="0">
              <a:solidFill>
                <a:srgbClr val="171717"/>
              </a:solidFill>
              <a:effectLst/>
              <a:latin typeface="Segoe UI" panose="020B0502040204020203" pitchFamily="34" charset="0"/>
            </a:endParaRPr>
          </a:p>
          <a:p>
            <a:pPr lvl="1">
              <a:buFont typeface="Arial" panose="020B0604020202020204" pitchFamily="34" charset="0"/>
              <a:buChar char="•"/>
            </a:pPr>
            <a:r>
              <a:rPr lang="pl-PL" b="0" i="0" dirty="0">
                <a:solidFill>
                  <a:srgbClr val="171717"/>
                </a:solidFill>
                <a:effectLst/>
                <a:latin typeface="Segoe UI" panose="020B0502040204020203" pitchFamily="34" charset="0"/>
              </a:rPr>
              <a:t>Aplikacje mobilne</a:t>
            </a:r>
          </a:p>
          <a:p>
            <a:r>
              <a:rPr lang="pl-PL" dirty="0" err="1">
                <a:hlinkClick r:id="rId2"/>
              </a:rPr>
              <a:t>App</a:t>
            </a:r>
            <a:r>
              <a:rPr lang="pl-PL" dirty="0">
                <a:hlinkClick r:id="rId2"/>
              </a:rPr>
              <a:t> service </a:t>
            </a:r>
            <a:r>
              <a:rPr lang="pl-PL" dirty="0" err="1">
                <a:hlinkClick r:id="rId2"/>
              </a:rPr>
              <a:t>plans</a:t>
            </a:r>
            <a:endParaRPr lang="pl-PL" dirty="0"/>
          </a:p>
        </p:txBody>
      </p:sp>
      <p:pic>
        <p:nvPicPr>
          <p:cNvPr id="5" name="Graphic 4">
            <a:extLst>
              <a:ext uri="{FF2B5EF4-FFF2-40B4-BE49-F238E27FC236}">
                <a16:creationId xmlns:a16="http://schemas.microsoft.com/office/drawing/2014/main" id="{4A09701E-36A2-4755-B2F6-1CF90E6EF0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9170" y="2014194"/>
            <a:ext cx="2816342" cy="2816342"/>
          </a:xfrm>
          <a:prstGeom prst="rect">
            <a:avLst/>
          </a:prstGeom>
        </p:spPr>
      </p:pic>
    </p:spTree>
    <p:extLst>
      <p:ext uri="{BB962C8B-B14F-4D97-AF65-F5344CB8AC3E}">
        <p14:creationId xmlns:p14="http://schemas.microsoft.com/office/powerpoint/2010/main" val="205243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9B7-A60C-47BC-8530-E9C0E6A9AAFE}"/>
              </a:ext>
            </a:extLst>
          </p:cNvPr>
          <p:cNvSpPr>
            <a:spLocks noGrp="1"/>
          </p:cNvSpPr>
          <p:nvPr>
            <p:ph type="title"/>
          </p:nvPr>
        </p:nvSpPr>
        <p:spPr/>
        <p:txBody>
          <a:bodyPr/>
          <a:lstStyle/>
          <a:p>
            <a:r>
              <a:rPr lang="pl-PL" dirty="0"/>
              <a:t>Network</a:t>
            </a:r>
          </a:p>
        </p:txBody>
      </p:sp>
      <p:sp>
        <p:nvSpPr>
          <p:cNvPr id="3" name="Text Placeholder 2">
            <a:extLst>
              <a:ext uri="{FF2B5EF4-FFF2-40B4-BE49-F238E27FC236}">
                <a16:creationId xmlns:a16="http://schemas.microsoft.com/office/drawing/2014/main" id="{303903D9-CF6B-4EDC-ADFD-541A345059C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412242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2">
            <a:extLst>
              <a:ext uri="{FF2B5EF4-FFF2-40B4-BE49-F238E27FC236}">
                <a16:creationId xmlns:a16="http://schemas.microsoft.com/office/drawing/2014/main" id="{5F43A567-9D5F-4ABA-AE51-C2743E95C977}"/>
              </a:ext>
            </a:extLst>
          </p:cNvPr>
          <p:cNvSpPr/>
          <p:nvPr/>
        </p:nvSpPr>
        <p:spPr>
          <a:xfrm>
            <a:off x="822121" y="1761688"/>
            <a:ext cx="10368793" cy="4453718"/>
          </a:xfrm>
          <a:prstGeom prst="roundRect">
            <a:avLst>
              <a:gd name="adj" fmla="val 191"/>
            </a:avLst>
          </a:prstGeom>
          <a:solidFill>
            <a:schemeClr val="bg1"/>
          </a:solidFill>
          <a:ln>
            <a:noFill/>
          </a:ln>
          <a:effectLst>
            <a:outerShdw blurRad="254000" dir="3900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612000" rIns="180000" rtlCol="0" anchor="t"/>
          <a:lstStyle/>
          <a:p>
            <a:pPr marL="266700">
              <a:spcBef>
                <a:spcPts val="600"/>
              </a:spcBef>
            </a:pPr>
            <a:endParaRPr lang="id-ID" sz="1200" dirty="0">
              <a:solidFill>
                <a:schemeClr val="tx1">
                  <a:lumMod val="75000"/>
                  <a:lumOff val="25000"/>
                </a:schemeClr>
              </a:solidFill>
            </a:endParaRPr>
          </a:p>
        </p:txBody>
      </p:sp>
      <p:sp>
        <p:nvSpPr>
          <p:cNvPr id="2" name="Title 1">
            <a:extLst>
              <a:ext uri="{FF2B5EF4-FFF2-40B4-BE49-F238E27FC236}">
                <a16:creationId xmlns:a16="http://schemas.microsoft.com/office/drawing/2014/main" id="{6C117CD5-85EF-4F00-AE68-315731AAB623}"/>
              </a:ext>
            </a:extLst>
          </p:cNvPr>
          <p:cNvSpPr>
            <a:spLocks noGrp="1"/>
          </p:cNvSpPr>
          <p:nvPr>
            <p:ph type="title"/>
          </p:nvPr>
        </p:nvSpPr>
        <p:spPr/>
        <p:txBody>
          <a:bodyPr/>
          <a:lstStyle/>
          <a:p>
            <a:r>
              <a:rPr lang="pl-PL" dirty="0"/>
              <a:t>Plan</a:t>
            </a:r>
          </a:p>
        </p:txBody>
      </p:sp>
      <p:sp>
        <p:nvSpPr>
          <p:cNvPr id="3" name="Content Placeholder 2">
            <a:extLst>
              <a:ext uri="{FF2B5EF4-FFF2-40B4-BE49-F238E27FC236}">
                <a16:creationId xmlns:a16="http://schemas.microsoft.com/office/drawing/2014/main" id="{CFBE3936-6A48-4A8F-99FD-BE7A56564216}"/>
              </a:ext>
            </a:extLst>
          </p:cNvPr>
          <p:cNvSpPr>
            <a:spLocks noGrp="1"/>
          </p:cNvSpPr>
          <p:nvPr>
            <p:ph idx="1"/>
          </p:nvPr>
        </p:nvSpPr>
        <p:spPr/>
        <p:txBody>
          <a:bodyPr>
            <a:normAutofit/>
          </a:bodyPr>
          <a:lstStyle/>
          <a:p>
            <a:r>
              <a:rPr lang="pl-PL" b="1" dirty="0" err="1"/>
              <a:t>Describe</a:t>
            </a:r>
            <a:r>
              <a:rPr lang="pl-PL" b="1" dirty="0"/>
              <a:t> </a:t>
            </a:r>
            <a:r>
              <a:rPr lang="pl-PL" b="1" dirty="0" err="1"/>
              <a:t>Core</a:t>
            </a:r>
            <a:r>
              <a:rPr lang="pl-PL" b="1" dirty="0"/>
              <a:t> </a:t>
            </a:r>
            <a:r>
              <a:rPr lang="pl-PL" b="1" dirty="0" err="1"/>
              <a:t>Azure</a:t>
            </a:r>
            <a:r>
              <a:rPr lang="pl-PL" b="1" dirty="0"/>
              <a:t> Services (15-20%)</a:t>
            </a:r>
            <a:r>
              <a:rPr lang="pl-PL" dirty="0"/>
              <a:t> </a:t>
            </a:r>
          </a:p>
          <a:p>
            <a:pPr lvl="1"/>
            <a:r>
              <a:rPr lang="pl-PL" dirty="0"/>
              <a:t>D</a:t>
            </a:r>
            <a:r>
              <a:rPr lang="en-US" dirty="0"/>
              <a:t>escribe the benefits and usage of</a:t>
            </a:r>
            <a:r>
              <a:rPr lang="pl-PL" dirty="0"/>
              <a:t>:</a:t>
            </a:r>
          </a:p>
          <a:p>
            <a:pPr lvl="2"/>
            <a:r>
              <a:rPr lang="en-US" dirty="0"/>
              <a:t>Virtual Networks</a:t>
            </a:r>
            <a:endParaRPr lang="pl-PL" dirty="0"/>
          </a:p>
          <a:p>
            <a:pPr lvl="2"/>
            <a:r>
              <a:rPr lang="en-US" dirty="0"/>
              <a:t>VPN Gateway</a:t>
            </a:r>
            <a:endParaRPr lang="pl-PL" dirty="0"/>
          </a:p>
          <a:p>
            <a:pPr lvl="2"/>
            <a:r>
              <a:rPr lang="en-US" dirty="0"/>
              <a:t>Virtual Network peering</a:t>
            </a:r>
            <a:endParaRPr lang="pl-PL" dirty="0"/>
          </a:p>
          <a:p>
            <a:pPr lvl="2"/>
            <a:r>
              <a:rPr lang="en-US" dirty="0"/>
              <a:t>ExpressRoute </a:t>
            </a:r>
            <a:r>
              <a:rPr lang="pl-PL" dirty="0"/>
              <a:t> </a:t>
            </a:r>
          </a:p>
        </p:txBody>
      </p:sp>
    </p:spTree>
    <p:extLst>
      <p:ext uri="{BB962C8B-B14F-4D97-AF65-F5344CB8AC3E}">
        <p14:creationId xmlns:p14="http://schemas.microsoft.com/office/powerpoint/2010/main" val="376890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55-BA72-4C3B-B717-8EC7F512E067}"/>
              </a:ext>
            </a:extLst>
          </p:cNvPr>
          <p:cNvSpPr>
            <a:spLocks noGrp="1"/>
          </p:cNvSpPr>
          <p:nvPr>
            <p:ph type="title"/>
          </p:nvPr>
        </p:nvSpPr>
        <p:spPr/>
        <p:txBody>
          <a:bodyPr/>
          <a:lstStyle/>
          <a:p>
            <a:r>
              <a:rPr lang="pl-PL" dirty="0"/>
              <a:t>Virtual Networks</a:t>
            </a:r>
          </a:p>
        </p:txBody>
      </p:sp>
      <p:pic>
        <p:nvPicPr>
          <p:cNvPr id="5" name="Content Placeholder 4">
            <a:extLst>
              <a:ext uri="{FF2B5EF4-FFF2-40B4-BE49-F238E27FC236}">
                <a16:creationId xmlns:a16="http://schemas.microsoft.com/office/drawing/2014/main" id="{FF68846C-F285-4C94-B464-554D599C8528}"/>
              </a:ext>
            </a:extLst>
          </p:cNvPr>
          <p:cNvPicPr>
            <a:picLocks noGrp="1" noChangeAspect="1"/>
          </p:cNvPicPr>
          <p:nvPr>
            <p:ph idx="1"/>
          </p:nvPr>
        </p:nvPicPr>
        <p:blipFill>
          <a:blip r:embed="rId2"/>
          <a:stretch>
            <a:fillRect/>
          </a:stretch>
        </p:blipFill>
        <p:spPr>
          <a:xfrm>
            <a:off x="4332927" y="2014194"/>
            <a:ext cx="6792273" cy="3820058"/>
          </a:xfrm>
        </p:spPr>
      </p:pic>
      <p:sp>
        <p:nvSpPr>
          <p:cNvPr id="6" name="TextBox 5">
            <a:extLst>
              <a:ext uri="{FF2B5EF4-FFF2-40B4-BE49-F238E27FC236}">
                <a16:creationId xmlns:a16="http://schemas.microsoft.com/office/drawing/2014/main" id="{DF21B441-9CFE-4A78-9ADE-5BE7CADE3D4E}"/>
              </a:ext>
            </a:extLst>
          </p:cNvPr>
          <p:cNvSpPr txBox="1"/>
          <p:nvPr/>
        </p:nvSpPr>
        <p:spPr>
          <a:xfrm>
            <a:off x="1066800" y="3429000"/>
            <a:ext cx="2554941" cy="646331"/>
          </a:xfrm>
          <a:prstGeom prst="rect">
            <a:avLst/>
          </a:prstGeom>
          <a:noFill/>
        </p:spPr>
        <p:txBody>
          <a:bodyPr wrap="square" rtlCol="0">
            <a:spAutoFit/>
          </a:bodyPr>
          <a:lstStyle/>
          <a:p>
            <a:r>
              <a:rPr lang="pl-PL" dirty="0">
                <a:hlinkClick r:id="rId3"/>
              </a:rPr>
              <a:t>CIDR – </a:t>
            </a:r>
            <a:r>
              <a:rPr lang="pl-PL" dirty="0" err="1">
                <a:hlinkClick r:id="rId3"/>
              </a:rPr>
              <a:t>Classless</a:t>
            </a:r>
            <a:r>
              <a:rPr lang="pl-PL" dirty="0">
                <a:hlinkClick r:id="rId3"/>
              </a:rPr>
              <a:t> Inter-</a:t>
            </a:r>
            <a:r>
              <a:rPr lang="pl-PL" dirty="0" err="1">
                <a:hlinkClick r:id="rId3"/>
              </a:rPr>
              <a:t>Domain</a:t>
            </a:r>
            <a:r>
              <a:rPr lang="pl-PL" dirty="0">
                <a:hlinkClick r:id="rId3"/>
              </a:rPr>
              <a:t> Routing</a:t>
            </a:r>
            <a:endParaRPr lang="pl-PL" dirty="0"/>
          </a:p>
        </p:txBody>
      </p:sp>
    </p:spTree>
    <p:extLst>
      <p:ext uri="{BB962C8B-B14F-4D97-AF65-F5344CB8AC3E}">
        <p14:creationId xmlns:p14="http://schemas.microsoft.com/office/powerpoint/2010/main" val="325243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55-BA72-4C3B-B717-8EC7F512E067}"/>
              </a:ext>
            </a:extLst>
          </p:cNvPr>
          <p:cNvSpPr>
            <a:spLocks noGrp="1"/>
          </p:cNvSpPr>
          <p:nvPr>
            <p:ph type="title"/>
          </p:nvPr>
        </p:nvSpPr>
        <p:spPr/>
        <p:txBody>
          <a:bodyPr/>
          <a:lstStyle/>
          <a:p>
            <a:r>
              <a:rPr lang="pl-PL" dirty="0"/>
              <a:t>VPN Gateway</a:t>
            </a:r>
          </a:p>
        </p:txBody>
      </p:sp>
      <p:sp>
        <p:nvSpPr>
          <p:cNvPr id="3" name="Content Placeholder 2">
            <a:extLst>
              <a:ext uri="{FF2B5EF4-FFF2-40B4-BE49-F238E27FC236}">
                <a16:creationId xmlns:a16="http://schemas.microsoft.com/office/drawing/2014/main" id="{0FA2F08C-21A9-49C0-A835-4EC9B108BB96}"/>
              </a:ext>
            </a:extLst>
          </p:cNvPr>
          <p:cNvSpPr>
            <a:spLocks noGrp="1"/>
          </p:cNvSpPr>
          <p:nvPr>
            <p:ph idx="1"/>
          </p:nvPr>
        </p:nvSpPr>
        <p:spPr>
          <a:xfrm>
            <a:off x="1066800" y="2103120"/>
            <a:ext cx="5029200" cy="3849624"/>
          </a:xfrm>
        </p:spPr>
        <p:txBody>
          <a:bodyPr>
            <a:normAutofit/>
          </a:bodyPr>
          <a:lstStyle/>
          <a:p>
            <a:pPr algn="l"/>
            <a:r>
              <a:rPr lang="pl-PL" b="0" i="0" dirty="0">
                <a:solidFill>
                  <a:srgbClr val="171717"/>
                </a:solidFill>
                <a:effectLst/>
              </a:rPr>
              <a:t>VPN Gateway to typ bramy sieci wirtualnej. </a:t>
            </a:r>
            <a:r>
              <a:rPr lang="pl-PL" b="0" i="0" dirty="0" err="1">
                <a:solidFill>
                  <a:srgbClr val="171717"/>
                </a:solidFill>
                <a:effectLst/>
              </a:rPr>
              <a:t>Azure</a:t>
            </a:r>
            <a:r>
              <a:rPr lang="pl-PL" b="0" i="0" dirty="0">
                <a:solidFill>
                  <a:srgbClr val="171717"/>
                </a:solidFill>
                <a:effectLst/>
              </a:rPr>
              <a:t> VPN Gateway są dodawane do </a:t>
            </a:r>
            <a:r>
              <a:rPr lang="pl-PL" b="0" i="0" dirty="0" err="1">
                <a:solidFill>
                  <a:srgbClr val="171717"/>
                </a:solidFill>
                <a:effectLst/>
              </a:rPr>
              <a:t>Azure</a:t>
            </a:r>
            <a:r>
              <a:rPr lang="pl-PL" b="0" i="0" dirty="0">
                <a:solidFill>
                  <a:srgbClr val="171717"/>
                </a:solidFill>
                <a:effectLst/>
              </a:rPr>
              <a:t> Virtual Network i umożliwiają następujące połączenia:</a:t>
            </a:r>
          </a:p>
          <a:p>
            <a:pPr lvl="1">
              <a:buFont typeface="Arial" panose="020B0604020202020204" pitchFamily="34" charset="0"/>
              <a:buChar char="•"/>
            </a:pPr>
            <a:r>
              <a:rPr lang="pl-PL" b="0" i="0" dirty="0">
                <a:solidFill>
                  <a:srgbClr val="171717"/>
                </a:solidFill>
                <a:effectLst/>
              </a:rPr>
              <a:t>Łączenie lokalnych centrów danych z sieciami wirtualnymi za pośrednictwem połączenia typu </a:t>
            </a:r>
            <a:r>
              <a:rPr lang="en-US" b="0" i="1" dirty="0">
                <a:solidFill>
                  <a:srgbClr val="171717"/>
                </a:solidFill>
                <a:effectLst/>
              </a:rPr>
              <a:t>site-to-site</a:t>
            </a:r>
            <a:r>
              <a:rPr lang="pl-PL" b="0" i="0" dirty="0">
                <a:solidFill>
                  <a:srgbClr val="171717"/>
                </a:solidFill>
                <a:effectLst/>
              </a:rPr>
              <a:t>.</a:t>
            </a:r>
          </a:p>
          <a:p>
            <a:pPr lvl="1">
              <a:buFont typeface="Arial" panose="020B0604020202020204" pitchFamily="34" charset="0"/>
              <a:buChar char="•"/>
            </a:pPr>
            <a:r>
              <a:rPr lang="pl-PL" b="0" i="0" dirty="0">
                <a:solidFill>
                  <a:srgbClr val="171717"/>
                </a:solidFill>
                <a:effectLst/>
              </a:rPr>
              <a:t>Łączenie poszczególnych urządzeń z sieciami wirtualnymi za pośrednictwem połączenia </a:t>
            </a:r>
            <a:r>
              <a:rPr lang="en-US" b="0" i="1" dirty="0">
                <a:solidFill>
                  <a:srgbClr val="171717"/>
                </a:solidFill>
                <a:effectLst/>
              </a:rPr>
              <a:t>point-to-site</a:t>
            </a:r>
            <a:r>
              <a:rPr lang="pl-PL" b="0" i="0" dirty="0">
                <a:solidFill>
                  <a:srgbClr val="171717"/>
                </a:solidFill>
                <a:effectLst/>
              </a:rPr>
              <a:t>.</a:t>
            </a:r>
          </a:p>
          <a:p>
            <a:pPr lvl="1">
              <a:buFont typeface="Arial" panose="020B0604020202020204" pitchFamily="34" charset="0"/>
              <a:buChar char="•"/>
            </a:pPr>
            <a:r>
              <a:rPr lang="pl-PL" b="0" i="0" dirty="0">
                <a:solidFill>
                  <a:srgbClr val="171717"/>
                </a:solidFill>
                <a:effectLst/>
              </a:rPr>
              <a:t>Łączenie sieci wirtualnych z innymi sieciami wirtualnymi za pośrednictwem połączenia </a:t>
            </a:r>
            <a:r>
              <a:rPr lang="en-US" b="0" i="1" dirty="0">
                <a:solidFill>
                  <a:srgbClr val="171717"/>
                </a:solidFill>
                <a:effectLst/>
              </a:rPr>
              <a:t> network-to-network</a:t>
            </a:r>
            <a:r>
              <a:rPr lang="pl-PL" b="0" i="0" dirty="0">
                <a:solidFill>
                  <a:srgbClr val="171717"/>
                </a:solidFill>
                <a:effectLst/>
              </a:rPr>
              <a:t>.</a:t>
            </a:r>
          </a:p>
          <a:p>
            <a:pPr>
              <a:buFont typeface="Arial" panose="020B0604020202020204" pitchFamily="34" charset="0"/>
              <a:buChar char="•"/>
            </a:pPr>
            <a:r>
              <a:rPr lang="pl-PL" dirty="0"/>
              <a:t>Istnieją dwa typy VPN:</a:t>
            </a:r>
          </a:p>
          <a:p>
            <a:pPr lvl="1">
              <a:buFont typeface="Arial" panose="020B0604020202020204" pitchFamily="34" charset="0"/>
              <a:buChar char="•"/>
            </a:pPr>
            <a:r>
              <a:rPr lang="pl-PL" dirty="0"/>
              <a:t>Policy-</a:t>
            </a:r>
            <a:r>
              <a:rPr lang="pl-PL" dirty="0" err="1"/>
              <a:t>based</a:t>
            </a:r>
            <a:r>
              <a:rPr lang="pl-PL" dirty="0"/>
              <a:t> VPN</a:t>
            </a:r>
          </a:p>
          <a:p>
            <a:pPr lvl="1">
              <a:buFont typeface="Arial" panose="020B0604020202020204" pitchFamily="34" charset="0"/>
              <a:buChar char="•"/>
            </a:pPr>
            <a:r>
              <a:rPr lang="pl-PL" dirty="0" err="1"/>
              <a:t>Route-based</a:t>
            </a:r>
            <a:r>
              <a:rPr lang="pl-PL" dirty="0"/>
              <a:t> VPN</a:t>
            </a:r>
          </a:p>
        </p:txBody>
      </p:sp>
      <p:pic>
        <p:nvPicPr>
          <p:cNvPr id="3074" name="Picture 2" descr="Visualization of a VPN connection to Azure">
            <a:extLst>
              <a:ext uri="{FF2B5EF4-FFF2-40B4-BE49-F238E27FC236}">
                <a16:creationId xmlns:a16="http://schemas.microsoft.com/office/drawing/2014/main" id="{1383E585-6343-4037-8E39-F28E8CB88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517" y="2705100"/>
            <a:ext cx="50292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92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55-BA72-4C3B-B717-8EC7F512E067}"/>
              </a:ext>
            </a:extLst>
          </p:cNvPr>
          <p:cNvSpPr>
            <a:spLocks noGrp="1"/>
          </p:cNvSpPr>
          <p:nvPr>
            <p:ph type="title"/>
          </p:nvPr>
        </p:nvSpPr>
        <p:spPr/>
        <p:txBody>
          <a:bodyPr/>
          <a:lstStyle/>
          <a:p>
            <a:r>
              <a:rPr lang="pl-PL" dirty="0" err="1"/>
              <a:t>ExpressRoute</a:t>
            </a:r>
            <a:endParaRPr lang="pl-PL" dirty="0"/>
          </a:p>
        </p:txBody>
      </p:sp>
      <p:pic>
        <p:nvPicPr>
          <p:cNvPr id="4098" name="Picture 2" descr="Visualization that shows a high-level overview of the Azure ExpressRoute service.">
            <a:extLst>
              <a:ext uri="{FF2B5EF4-FFF2-40B4-BE49-F238E27FC236}">
                <a16:creationId xmlns:a16="http://schemas.microsoft.com/office/drawing/2014/main" id="{33FF2B56-AAAA-4290-AA56-3B7B47C3A2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5258" y="2260471"/>
            <a:ext cx="6481484" cy="258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0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155-BA72-4C3B-B717-8EC7F512E067}"/>
              </a:ext>
            </a:extLst>
          </p:cNvPr>
          <p:cNvSpPr>
            <a:spLocks noGrp="1"/>
          </p:cNvSpPr>
          <p:nvPr>
            <p:ph type="title"/>
          </p:nvPr>
        </p:nvSpPr>
        <p:spPr/>
        <p:txBody>
          <a:bodyPr/>
          <a:lstStyle/>
          <a:p>
            <a:r>
              <a:rPr lang="pl-PL" dirty="0" err="1"/>
              <a:t>ExpressRoute</a:t>
            </a:r>
            <a:endParaRPr lang="pl-PL" dirty="0"/>
          </a:p>
        </p:txBody>
      </p:sp>
      <p:pic>
        <p:nvPicPr>
          <p:cNvPr id="5122" name="Picture 2" descr="Visualization of Azure connectivity models.">
            <a:extLst>
              <a:ext uri="{FF2B5EF4-FFF2-40B4-BE49-F238E27FC236}">
                <a16:creationId xmlns:a16="http://schemas.microsoft.com/office/drawing/2014/main" id="{AD9D5EDE-BCDD-4EF6-9461-E45E5AD2A4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8571" y="2014194"/>
            <a:ext cx="7274858" cy="399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6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9B7-A60C-47BC-8530-E9C0E6A9AAFE}"/>
              </a:ext>
            </a:extLst>
          </p:cNvPr>
          <p:cNvSpPr>
            <a:spLocks noGrp="1"/>
          </p:cNvSpPr>
          <p:nvPr>
            <p:ph type="title"/>
          </p:nvPr>
        </p:nvSpPr>
        <p:spPr/>
        <p:txBody>
          <a:bodyPr/>
          <a:lstStyle/>
          <a:p>
            <a:r>
              <a:rPr lang="pl-PL" dirty="0" err="1"/>
              <a:t>Azure</a:t>
            </a:r>
            <a:r>
              <a:rPr lang="pl-PL" dirty="0"/>
              <a:t> Solutions</a:t>
            </a:r>
          </a:p>
        </p:txBody>
      </p:sp>
      <p:sp>
        <p:nvSpPr>
          <p:cNvPr id="3" name="Text Placeholder 2">
            <a:extLst>
              <a:ext uri="{FF2B5EF4-FFF2-40B4-BE49-F238E27FC236}">
                <a16:creationId xmlns:a16="http://schemas.microsoft.com/office/drawing/2014/main" id="{303903D9-CF6B-4EDC-ADFD-541A345059C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354292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2">
            <a:extLst>
              <a:ext uri="{FF2B5EF4-FFF2-40B4-BE49-F238E27FC236}">
                <a16:creationId xmlns:a16="http://schemas.microsoft.com/office/drawing/2014/main" id="{5F43A567-9D5F-4ABA-AE51-C2743E95C977}"/>
              </a:ext>
            </a:extLst>
          </p:cNvPr>
          <p:cNvSpPr/>
          <p:nvPr/>
        </p:nvSpPr>
        <p:spPr>
          <a:xfrm>
            <a:off x="822121" y="1761688"/>
            <a:ext cx="10368793" cy="4453718"/>
          </a:xfrm>
          <a:prstGeom prst="roundRect">
            <a:avLst>
              <a:gd name="adj" fmla="val 191"/>
            </a:avLst>
          </a:prstGeom>
          <a:solidFill>
            <a:schemeClr val="bg1"/>
          </a:solidFill>
          <a:ln>
            <a:noFill/>
          </a:ln>
          <a:effectLst>
            <a:outerShdw blurRad="254000" dir="3900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612000" rIns="180000" rtlCol="0" anchor="t"/>
          <a:lstStyle/>
          <a:p>
            <a:pPr marL="266700">
              <a:spcBef>
                <a:spcPts val="600"/>
              </a:spcBef>
            </a:pPr>
            <a:endParaRPr lang="id-ID" sz="1200" dirty="0">
              <a:solidFill>
                <a:schemeClr val="tx1">
                  <a:lumMod val="75000"/>
                  <a:lumOff val="25000"/>
                </a:schemeClr>
              </a:solidFill>
            </a:endParaRPr>
          </a:p>
        </p:txBody>
      </p:sp>
      <p:sp>
        <p:nvSpPr>
          <p:cNvPr id="2" name="Title 1">
            <a:extLst>
              <a:ext uri="{FF2B5EF4-FFF2-40B4-BE49-F238E27FC236}">
                <a16:creationId xmlns:a16="http://schemas.microsoft.com/office/drawing/2014/main" id="{6C117CD5-85EF-4F00-AE68-315731AAB623}"/>
              </a:ext>
            </a:extLst>
          </p:cNvPr>
          <p:cNvSpPr>
            <a:spLocks noGrp="1"/>
          </p:cNvSpPr>
          <p:nvPr>
            <p:ph type="title"/>
          </p:nvPr>
        </p:nvSpPr>
        <p:spPr/>
        <p:txBody>
          <a:bodyPr/>
          <a:lstStyle/>
          <a:p>
            <a:r>
              <a:rPr lang="pl-PL" dirty="0"/>
              <a:t>Plan</a:t>
            </a:r>
          </a:p>
        </p:txBody>
      </p:sp>
      <p:sp>
        <p:nvSpPr>
          <p:cNvPr id="3" name="Content Placeholder 2">
            <a:extLst>
              <a:ext uri="{FF2B5EF4-FFF2-40B4-BE49-F238E27FC236}">
                <a16:creationId xmlns:a16="http://schemas.microsoft.com/office/drawing/2014/main" id="{CFBE3936-6A48-4A8F-99FD-BE7A56564216}"/>
              </a:ext>
            </a:extLst>
          </p:cNvPr>
          <p:cNvSpPr>
            <a:spLocks noGrp="1"/>
          </p:cNvSpPr>
          <p:nvPr>
            <p:ph idx="1"/>
          </p:nvPr>
        </p:nvSpPr>
        <p:spPr/>
        <p:txBody>
          <a:bodyPr>
            <a:normAutofit/>
          </a:bodyPr>
          <a:lstStyle/>
          <a:p>
            <a:r>
              <a:rPr lang="en-US" b="1" dirty="0"/>
              <a:t>Describe core solutions and management tools on Azure (10-15%) </a:t>
            </a:r>
            <a:endParaRPr lang="pl-PL" b="1" dirty="0"/>
          </a:p>
          <a:p>
            <a:pPr lvl="1"/>
            <a:r>
              <a:rPr lang="en-US" dirty="0"/>
              <a:t>Describe core solutions available in Azure </a:t>
            </a:r>
            <a:endParaRPr lang="pl-PL" dirty="0"/>
          </a:p>
          <a:p>
            <a:pPr lvl="2"/>
            <a:r>
              <a:rPr lang="en-US" dirty="0"/>
              <a:t>describe the benefits and usage of</a:t>
            </a:r>
            <a:r>
              <a:rPr lang="pl-PL" dirty="0"/>
              <a:t>:</a:t>
            </a:r>
          </a:p>
          <a:p>
            <a:pPr lvl="3"/>
            <a:r>
              <a:rPr lang="en-US" dirty="0"/>
              <a:t>Internet of Things (IoT) Hub, </a:t>
            </a:r>
            <a:endParaRPr lang="pl-PL" dirty="0"/>
          </a:p>
          <a:p>
            <a:pPr lvl="3"/>
            <a:r>
              <a:rPr lang="en-US" dirty="0"/>
              <a:t>IoT Central</a:t>
            </a:r>
            <a:endParaRPr lang="pl-PL" dirty="0"/>
          </a:p>
          <a:p>
            <a:pPr lvl="3"/>
            <a:r>
              <a:rPr lang="en-US" dirty="0"/>
              <a:t>Azure Sphere</a:t>
            </a:r>
            <a:endParaRPr lang="pl-PL" dirty="0"/>
          </a:p>
          <a:p>
            <a:pPr lvl="2"/>
            <a:r>
              <a:rPr lang="en-US" dirty="0"/>
              <a:t>describe the benefits and usage of</a:t>
            </a:r>
            <a:r>
              <a:rPr lang="pl-PL" dirty="0"/>
              <a:t>:</a:t>
            </a:r>
          </a:p>
          <a:p>
            <a:pPr lvl="3"/>
            <a:r>
              <a:rPr lang="en-US" dirty="0"/>
              <a:t>Azure Synapse Analytics, </a:t>
            </a:r>
            <a:endParaRPr lang="pl-PL" dirty="0"/>
          </a:p>
          <a:p>
            <a:pPr lvl="3"/>
            <a:r>
              <a:rPr lang="en-US" dirty="0"/>
              <a:t>HDInsight, </a:t>
            </a:r>
            <a:endParaRPr lang="pl-PL" dirty="0"/>
          </a:p>
          <a:p>
            <a:pPr lvl="3"/>
            <a:r>
              <a:rPr lang="en-US" dirty="0"/>
              <a:t>Azure Databricks </a:t>
            </a:r>
            <a:endParaRPr lang="pl-PL" dirty="0"/>
          </a:p>
          <a:p>
            <a:pPr lvl="2"/>
            <a:r>
              <a:rPr lang="en-US" dirty="0"/>
              <a:t>describe the benefits and usage of</a:t>
            </a:r>
            <a:r>
              <a:rPr lang="pl-PL" dirty="0"/>
              <a:t>:</a:t>
            </a:r>
            <a:r>
              <a:rPr lang="en-US" dirty="0"/>
              <a:t> </a:t>
            </a:r>
            <a:endParaRPr lang="pl-PL" dirty="0"/>
          </a:p>
          <a:p>
            <a:pPr lvl="3"/>
            <a:r>
              <a:rPr lang="en-US" dirty="0"/>
              <a:t>Azure Machine Learning, </a:t>
            </a:r>
            <a:endParaRPr lang="pl-PL" dirty="0"/>
          </a:p>
          <a:p>
            <a:pPr lvl="3"/>
            <a:r>
              <a:rPr lang="en-US" dirty="0"/>
              <a:t>Cognitive Services </a:t>
            </a:r>
            <a:endParaRPr lang="pl-PL" dirty="0"/>
          </a:p>
          <a:p>
            <a:pPr lvl="3"/>
            <a:r>
              <a:rPr lang="en-US" dirty="0"/>
              <a:t>Azure Bot Service </a:t>
            </a:r>
            <a:endParaRPr lang="pl-PL" dirty="0"/>
          </a:p>
        </p:txBody>
      </p:sp>
    </p:spTree>
    <p:extLst>
      <p:ext uri="{BB962C8B-B14F-4D97-AF65-F5344CB8AC3E}">
        <p14:creationId xmlns:p14="http://schemas.microsoft.com/office/powerpoint/2010/main" val="9661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95FF-2057-46FF-82A7-0BED827CED21}"/>
              </a:ext>
            </a:extLst>
          </p:cNvPr>
          <p:cNvSpPr>
            <a:spLocks noGrp="1"/>
          </p:cNvSpPr>
          <p:nvPr>
            <p:ph type="title"/>
          </p:nvPr>
        </p:nvSpPr>
        <p:spPr/>
        <p:txBody>
          <a:bodyPr/>
          <a:lstStyle/>
          <a:p>
            <a:r>
              <a:rPr lang="pl-PL" dirty="0" err="1"/>
              <a:t>IoT</a:t>
            </a:r>
            <a:endParaRPr lang="pl-PL" dirty="0"/>
          </a:p>
        </p:txBody>
      </p:sp>
      <p:sp>
        <p:nvSpPr>
          <p:cNvPr id="3" name="Content Placeholder 2">
            <a:extLst>
              <a:ext uri="{FF2B5EF4-FFF2-40B4-BE49-F238E27FC236}">
                <a16:creationId xmlns:a16="http://schemas.microsoft.com/office/drawing/2014/main" id="{05C1B56A-7570-41C3-816F-51137B4FED8A}"/>
              </a:ext>
            </a:extLst>
          </p:cNvPr>
          <p:cNvSpPr>
            <a:spLocks noGrp="1"/>
          </p:cNvSpPr>
          <p:nvPr>
            <p:ph idx="1"/>
          </p:nvPr>
        </p:nvSpPr>
        <p:spPr>
          <a:xfrm>
            <a:off x="1066800" y="3000652"/>
            <a:ext cx="5766641" cy="2519673"/>
          </a:xfrm>
        </p:spPr>
        <p:txBody>
          <a:bodyPr>
            <a:normAutofit/>
          </a:bodyPr>
          <a:lstStyle/>
          <a:p>
            <a:pPr marL="0" indent="0" algn="l">
              <a:buNone/>
            </a:pPr>
            <a:r>
              <a:rPr lang="pl-PL" b="0" i="0" dirty="0" err="1">
                <a:solidFill>
                  <a:srgbClr val="171717"/>
                </a:solidFill>
                <a:effectLst/>
              </a:rPr>
              <a:t>IoT</a:t>
            </a:r>
            <a:r>
              <a:rPr lang="pl-PL" b="0" i="0" dirty="0">
                <a:solidFill>
                  <a:srgbClr val="171717"/>
                </a:solidFill>
                <a:effectLst/>
              </a:rPr>
              <a:t> umożliwia urządzeniom gromadzenie informacji, a następnie przekazywanie ich do analizy. Urządzenia inteligentne są wyposażone w czujniki, które zbierają dane.</a:t>
            </a:r>
          </a:p>
          <a:p>
            <a:endParaRPr lang="pl-PL" dirty="0"/>
          </a:p>
        </p:txBody>
      </p:sp>
      <p:pic>
        <p:nvPicPr>
          <p:cNvPr id="5" name="Picture 4">
            <a:extLst>
              <a:ext uri="{FF2B5EF4-FFF2-40B4-BE49-F238E27FC236}">
                <a16:creationId xmlns:a16="http://schemas.microsoft.com/office/drawing/2014/main" id="{475D5D8D-46F0-4809-BE59-CF50301DB9E8}"/>
              </a:ext>
            </a:extLst>
          </p:cNvPr>
          <p:cNvPicPr>
            <a:picLocks noChangeAspect="1"/>
          </p:cNvPicPr>
          <p:nvPr/>
        </p:nvPicPr>
        <p:blipFill>
          <a:blip r:embed="rId3"/>
          <a:stretch>
            <a:fillRect/>
          </a:stretch>
        </p:blipFill>
        <p:spPr>
          <a:xfrm>
            <a:off x="7104371" y="1637129"/>
            <a:ext cx="4020829" cy="3883196"/>
          </a:xfrm>
          <a:prstGeom prst="rect">
            <a:avLst/>
          </a:prstGeom>
        </p:spPr>
      </p:pic>
    </p:spTree>
    <p:extLst>
      <p:ext uri="{BB962C8B-B14F-4D97-AF65-F5344CB8AC3E}">
        <p14:creationId xmlns:p14="http://schemas.microsoft.com/office/powerpoint/2010/main" val="18106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9B7-A60C-47BC-8530-E9C0E6A9AAFE}"/>
              </a:ext>
            </a:extLst>
          </p:cNvPr>
          <p:cNvSpPr>
            <a:spLocks noGrp="1"/>
          </p:cNvSpPr>
          <p:nvPr>
            <p:ph type="title"/>
          </p:nvPr>
        </p:nvSpPr>
        <p:spPr/>
        <p:txBody>
          <a:bodyPr/>
          <a:lstStyle/>
          <a:p>
            <a:r>
              <a:rPr lang="pl-PL" dirty="0" err="1"/>
              <a:t>Compute</a:t>
            </a:r>
            <a:endParaRPr lang="pl-PL" dirty="0"/>
          </a:p>
        </p:txBody>
      </p:sp>
      <p:sp>
        <p:nvSpPr>
          <p:cNvPr id="3" name="Text Placeholder 2">
            <a:extLst>
              <a:ext uri="{FF2B5EF4-FFF2-40B4-BE49-F238E27FC236}">
                <a16:creationId xmlns:a16="http://schemas.microsoft.com/office/drawing/2014/main" id="{303903D9-CF6B-4EDC-ADFD-541A345059C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271403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AC80-1F6C-4EF2-AD1E-A8E6DA0FFC1B}"/>
              </a:ext>
            </a:extLst>
          </p:cNvPr>
          <p:cNvSpPr>
            <a:spLocks noGrp="1"/>
          </p:cNvSpPr>
          <p:nvPr>
            <p:ph type="title"/>
          </p:nvPr>
        </p:nvSpPr>
        <p:spPr/>
        <p:txBody>
          <a:bodyPr/>
          <a:lstStyle/>
          <a:p>
            <a:r>
              <a:rPr lang="pl-PL" dirty="0" err="1"/>
              <a:t>IoT</a:t>
            </a:r>
            <a:r>
              <a:rPr lang="pl-PL" dirty="0"/>
              <a:t> Hub</a:t>
            </a:r>
          </a:p>
        </p:txBody>
      </p:sp>
      <p:sp>
        <p:nvSpPr>
          <p:cNvPr id="3" name="Content Placeholder 2">
            <a:extLst>
              <a:ext uri="{FF2B5EF4-FFF2-40B4-BE49-F238E27FC236}">
                <a16:creationId xmlns:a16="http://schemas.microsoft.com/office/drawing/2014/main" id="{9FC0C18F-EC7B-431E-B4A4-B45CEFB71FAD}"/>
              </a:ext>
            </a:extLst>
          </p:cNvPr>
          <p:cNvSpPr>
            <a:spLocks noGrp="1"/>
          </p:cNvSpPr>
          <p:nvPr>
            <p:ph idx="1"/>
          </p:nvPr>
        </p:nvSpPr>
        <p:spPr>
          <a:xfrm>
            <a:off x="1066800" y="2103120"/>
            <a:ext cx="4434114" cy="3849624"/>
          </a:xfrm>
        </p:spPr>
        <p:txBody>
          <a:bodyPr/>
          <a:lstStyle/>
          <a:p>
            <a:r>
              <a:rPr lang="pl-PL" dirty="0"/>
              <a:t>Centrum komunikatów</a:t>
            </a:r>
          </a:p>
          <a:p>
            <a:r>
              <a:rPr lang="pl-PL" dirty="0"/>
              <a:t>Dwukierunkowa komunikacja</a:t>
            </a:r>
          </a:p>
          <a:p>
            <a:r>
              <a:rPr lang="pl-PL" dirty="0"/>
              <a:t>Można podłączyć miliony urządzeń</a:t>
            </a:r>
          </a:p>
          <a:p>
            <a:r>
              <a:rPr lang="pl-PL" dirty="0"/>
              <a:t>Można przekierować komunikat do innych usług </a:t>
            </a:r>
            <a:r>
              <a:rPr lang="pl-PL" dirty="0" err="1"/>
              <a:t>Azure</a:t>
            </a:r>
            <a:endParaRPr lang="pl-PL" dirty="0"/>
          </a:p>
          <a:p>
            <a:r>
              <a:rPr lang="pl-PL" dirty="0"/>
              <a:t>Funkcja monitorowania (tworzenie urządzeń, awarie urządzeń, połączenia urządzeń)</a:t>
            </a:r>
          </a:p>
        </p:txBody>
      </p:sp>
      <p:pic>
        <p:nvPicPr>
          <p:cNvPr id="5" name="Graphic 4">
            <a:extLst>
              <a:ext uri="{FF2B5EF4-FFF2-40B4-BE49-F238E27FC236}">
                <a16:creationId xmlns:a16="http://schemas.microsoft.com/office/drawing/2014/main" id="{A50C73B6-DE1D-4594-A124-3AC94D945F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3033" y="1092199"/>
            <a:ext cx="3976914" cy="3976914"/>
          </a:xfrm>
          <a:prstGeom prst="rect">
            <a:avLst/>
          </a:prstGeom>
        </p:spPr>
      </p:pic>
    </p:spTree>
    <p:extLst>
      <p:ext uri="{BB962C8B-B14F-4D97-AF65-F5344CB8AC3E}">
        <p14:creationId xmlns:p14="http://schemas.microsoft.com/office/powerpoint/2010/main" val="2229330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AB62-26C0-4DED-ADE7-C23363F11C57}"/>
              </a:ext>
            </a:extLst>
          </p:cNvPr>
          <p:cNvSpPr>
            <a:spLocks noGrp="1"/>
          </p:cNvSpPr>
          <p:nvPr>
            <p:ph type="title"/>
          </p:nvPr>
        </p:nvSpPr>
        <p:spPr/>
        <p:txBody>
          <a:bodyPr/>
          <a:lstStyle/>
          <a:p>
            <a:r>
              <a:rPr lang="pl-PL" dirty="0" err="1"/>
              <a:t>IoT</a:t>
            </a:r>
            <a:r>
              <a:rPr lang="pl-PL" dirty="0"/>
              <a:t> Central</a:t>
            </a:r>
          </a:p>
        </p:txBody>
      </p:sp>
      <p:sp>
        <p:nvSpPr>
          <p:cNvPr id="3" name="Content Placeholder 2">
            <a:extLst>
              <a:ext uri="{FF2B5EF4-FFF2-40B4-BE49-F238E27FC236}">
                <a16:creationId xmlns:a16="http://schemas.microsoft.com/office/drawing/2014/main" id="{2BEE1CA6-06A7-4904-A05C-8860F9B6AE6E}"/>
              </a:ext>
            </a:extLst>
          </p:cNvPr>
          <p:cNvSpPr>
            <a:spLocks noGrp="1"/>
          </p:cNvSpPr>
          <p:nvPr>
            <p:ph idx="1"/>
          </p:nvPr>
        </p:nvSpPr>
        <p:spPr>
          <a:xfrm>
            <a:off x="1066800" y="2103120"/>
            <a:ext cx="4709886" cy="3849624"/>
          </a:xfrm>
        </p:spPr>
        <p:txBody>
          <a:bodyPr/>
          <a:lstStyle/>
          <a:p>
            <a:r>
              <a:rPr lang="pl-PL" dirty="0"/>
              <a:t>Oparte na </a:t>
            </a:r>
            <a:r>
              <a:rPr lang="pl-PL" dirty="0" err="1"/>
              <a:t>IoT</a:t>
            </a:r>
            <a:r>
              <a:rPr lang="pl-PL" dirty="0"/>
              <a:t> Hub</a:t>
            </a:r>
          </a:p>
          <a:p>
            <a:r>
              <a:rPr lang="pl-PL" dirty="0"/>
              <a:t>Dodaje interfejs użytkowania</a:t>
            </a:r>
          </a:p>
          <a:p>
            <a:r>
              <a:rPr lang="pl-PL" dirty="0"/>
              <a:t>Możliwość użycia gotowych szablonów do utworzenia własnego GUI</a:t>
            </a:r>
          </a:p>
          <a:p>
            <a:r>
              <a:rPr lang="pl-PL" dirty="0"/>
              <a:t>Można skonfigurować alerty</a:t>
            </a:r>
          </a:p>
          <a:p>
            <a:r>
              <a:rPr lang="pl-PL" dirty="0"/>
              <a:t>Można aktualizować podłączone urządzenia</a:t>
            </a:r>
          </a:p>
        </p:txBody>
      </p:sp>
      <p:pic>
        <p:nvPicPr>
          <p:cNvPr id="5" name="Graphic 4">
            <a:extLst>
              <a:ext uri="{FF2B5EF4-FFF2-40B4-BE49-F238E27FC236}">
                <a16:creationId xmlns:a16="http://schemas.microsoft.com/office/drawing/2014/main" id="{28B55BA6-8FB5-497A-92F7-10992E8C5F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1532" y="642594"/>
            <a:ext cx="2632982" cy="2632982"/>
          </a:xfrm>
          <a:prstGeom prst="rect">
            <a:avLst/>
          </a:prstGeom>
        </p:spPr>
      </p:pic>
      <p:pic>
        <p:nvPicPr>
          <p:cNvPr id="2050" name="Picture 2" descr="Zrzut ekranu przedstawiający graficzny interfejs użytkownika usługi IoT Central wyświetlający szablony, które można wybrać do utworzenia nowej aplikacji.">
            <a:extLst>
              <a:ext uri="{FF2B5EF4-FFF2-40B4-BE49-F238E27FC236}">
                <a16:creationId xmlns:a16="http://schemas.microsoft.com/office/drawing/2014/main" id="{330180EA-494C-4C0F-AEBA-ABBEC3F51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080" y="3483093"/>
            <a:ext cx="4709886" cy="2653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45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7717-B2AA-4BEB-831B-EB491F2AE931}"/>
              </a:ext>
            </a:extLst>
          </p:cNvPr>
          <p:cNvSpPr>
            <a:spLocks noGrp="1"/>
          </p:cNvSpPr>
          <p:nvPr>
            <p:ph type="title"/>
          </p:nvPr>
        </p:nvSpPr>
        <p:spPr/>
        <p:txBody>
          <a:bodyPr/>
          <a:lstStyle/>
          <a:p>
            <a:r>
              <a:rPr lang="pl-PL" dirty="0" err="1"/>
              <a:t>Azure</a:t>
            </a:r>
            <a:r>
              <a:rPr lang="pl-PL" dirty="0"/>
              <a:t> Sphere</a:t>
            </a:r>
          </a:p>
        </p:txBody>
      </p:sp>
      <p:sp>
        <p:nvSpPr>
          <p:cNvPr id="3" name="Content Placeholder 2">
            <a:extLst>
              <a:ext uri="{FF2B5EF4-FFF2-40B4-BE49-F238E27FC236}">
                <a16:creationId xmlns:a16="http://schemas.microsoft.com/office/drawing/2014/main" id="{3CC4C846-E070-4A2F-90D5-1468FFB91086}"/>
              </a:ext>
            </a:extLst>
          </p:cNvPr>
          <p:cNvSpPr>
            <a:spLocks noGrp="1"/>
          </p:cNvSpPr>
          <p:nvPr>
            <p:ph idx="1"/>
          </p:nvPr>
        </p:nvSpPr>
        <p:spPr>
          <a:xfrm>
            <a:off x="1066800" y="2103120"/>
            <a:ext cx="4927600" cy="3849624"/>
          </a:xfrm>
        </p:spPr>
        <p:txBody>
          <a:bodyPr>
            <a:normAutofit/>
          </a:bodyPr>
          <a:lstStyle/>
          <a:p>
            <a:pPr algn="l"/>
            <a:r>
              <a:rPr lang="pl-PL" b="0" i="0" dirty="0">
                <a:solidFill>
                  <a:srgbClr val="171717"/>
                </a:solidFill>
                <a:effectLst/>
                <a:latin typeface="Segoe UI" panose="020B0502040204020203" pitchFamily="34" charset="0"/>
              </a:rPr>
              <a:t>Usługa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Sphere obejmuje trzy składniki:</a:t>
            </a:r>
          </a:p>
          <a:p>
            <a:pPr lvl="1">
              <a:buFont typeface="Arial" panose="020B0604020202020204" pitchFamily="34" charset="0"/>
              <a:buChar char="•"/>
            </a:pPr>
            <a:r>
              <a:rPr lang="pl-PL" b="0" i="0" dirty="0">
                <a:solidFill>
                  <a:srgbClr val="171717"/>
                </a:solidFill>
                <a:effectLst/>
                <a:latin typeface="Segoe UI" panose="020B0502040204020203" pitchFamily="34" charset="0"/>
              </a:rPr>
              <a:t>jednostka mikrokontrolera usługi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Sphere (MCU), która jest odpowiedzialna za przetwarzanie systemu operacyjnego i sygnałów z podłączonych czujników.</a:t>
            </a:r>
          </a:p>
          <a:p>
            <a:pPr lvl="1">
              <a:buFont typeface="Arial" panose="020B0604020202020204" pitchFamily="34" charset="0"/>
              <a:buChar char="•"/>
            </a:pPr>
            <a:r>
              <a:rPr lang="pl-PL" b="0" i="0" dirty="0">
                <a:solidFill>
                  <a:srgbClr val="171717"/>
                </a:solidFill>
                <a:effectLst/>
                <a:latin typeface="Segoe UI" panose="020B0502040204020203" pitchFamily="34" charset="0"/>
              </a:rPr>
              <a:t>dostosowany system operacyjny Linux, który obsługuje komunikację z usługą zabezpieczeń i może uruchamiać oprogramowanie dostawcy.</a:t>
            </a:r>
          </a:p>
          <a:p>
            <a:pPr lvl="1">
              <a:buFont typeface="Arial" panose="020B0604020202020204" pitchFamily="34" charset="0"/>
              <a:buChar char="•"/>
            </a:pPr>
            <a:r>
              <a:rPr lang="pl-PL" b="0" i="0" dirty="0">
                <a:solidFill>
                  <a:srgbClr val="171717"/>
                </a:solidFill>
                <a:effectLst/>
                <a:latin typeface="Segoe UI" panose="020B0502040204020203" pitchFamily="34" charset="0"/>
              </a:rPr>
              <a:t>usługa zabezpieczeń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Sphere, znana również jako AS3. Jej zadaniem jest zagwarantowanie, że urządzenie nie zostało złośliwie naruszone. </a:t>
            </a:r>
            <a:endParaRPr lang="pl-PL" dirty="0"/>
          </a:p>
        </p:txBody>
      </p:sp>
      <p:pic>
        <p:nvPicPr>
          <p:cNvPr id="3074" name="Picture 2" descr="Zrzut ekranu jednostki mikrokontrolera zestawu deweloperskiego usługi Azure Sphere.">
            <a:extLst>
              <a:ext uri="{FF2B5EF4-FFF2-40B4-BE49-F238E27FC236}">
                <a16:creationId xmlns:a16="http://schemas.microsoft.com/office/drawing/2014/main" id="{A60CD2B1-3876-48F4-A29C-6431111CA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218" y="2104690"/>
            <a:ext cx="4156870" cy="295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706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6370-B0EB-4401-8A10-5BD4478D98BB}"/>
              </a:ext>
            </a:extLst>
          </p:cNvPr>
          <p:cNvSpPr>
            <a:spLocks noGrp="1"/>
          </p:cNvSpPr>
          <p:nvPr>
            <p:ph type="title"/>
          </p:nvPr>
        </p:nvSpPr>
        <p:spPr/>
        <p:txBody>
          <a:bodyPr/>
          <a:lstStyle/>
          <a:p>
            <a:r>
              <a:rPr lang="en-US" dirty="0"/>
              <a:t>Azure Synapse Analytics</a:t>
            </a:r>
            <a:endParaRPr lang="pl-PL" dirty="0"/>
          </a:p>
        </p:txBody>
      </p:sp>
      <p:sp>
        <p:nvSpPr>
          <p:cNvPr id="3" name="Content Placeholder 2">
            <a:extLst>
              <a:ext uri="{FF2B5EF4-FFF2-40B4-BE49-F238E27FC236}">
                <a16:creationId xmlns:a16="http://schemas.microsoft.com/office/drawing/2014/main" id="{E84465AA-E8AE-48BF-9E2A-352F2CF65426}"/>
              </a:ext>
            </a:extLst>
          </p:cNvPr>
          <p:cNvSpPr>
            <a:spLocks noGrp="1"/>
          </p:cNvSpPr>
          <p:nvPr>
            <p:ph idx="1"/>
          </p:nvPr>
        </p:nvSpPr>
        <p:spPr>
          <a:xfrm>
            <a:off x="1066800" y="2103120"/>
            <a:ext cx="5029200" cy="3849624"/>
          </a:xfrm>
        </p:spPr>
        <p:txBody>
          <a:bodyPr/>
          <a:lstStyle/>
          <a:p>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Synapse</a:t>
            </a:r>
            <a:r>
              <a:rPr lang="pl-PL" b="0" i="0" u="none" strike="noStrike" dirty="0">
                <a:effectLst/>
                <a:latin typeface="Segoe UI" panose="020B0502040204020203" pitchFamily="34" charset="0"/>
                <a:hlinkClick r:id="rId2"/>
              </a:rPr>
              <a:t> Analytics</a:t>
            </a:r>
            <a:r>
              <a:rPr lang="pl-PL" b="0" i="0" dirty="0">
                <a:solidFill>
                  <a:srgbClr val="171717"/>
                </a:solidFill>
                <a:effectLst/>
                <a:latin typeface="Segoe UI" panose="020B0502040204020203" pitchFamily="34" charset="0"/>
              </a:rPr>
              <a:t> (wcześniej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SQL Data </a:t>
            </a:r>
            <a:r>
              <a:rPr lang="pl-PL" b="0" i="0" dirty="0" err="1">
                <a:solidFill>
                  <a:srgbClr val="171717"/>
                </a:solidFill>
                <a:effectLst/>
                <a:latin typeface="Segoe UI" panose="020B0502040204020203" pitchFamily="34" charset="0"/>
              </a:rPr>
              <a:t>Warehouse</a:t>
            </a:r>
            <a:r>
              <a:rPr lang="pl-PL" b="0" i="0" dirty="0">
                <a:solidFill>
                  <a:srgbClr val="171717"/>
                </a:solidFill>
                <a:effectLst/>
                <a:latin typeface="Segoe UI" panose="020B0502040204020203" pitchFamily="34" charset="0"/>
              </a:rPr>
              <a:t>) to nieograniczona usługa analizy, która łączy magazynowanie danych przedsiębiorstwa z analizą danych big data. Zapytania dotyczące danych można wykonywać na własnych warunkach, korzystając z zasobów </a:t>
            </a:r>
            <a:r>
              <a:rPr lang="pl-PL" b="0" i="0" dirty="0" err="1">
                <a:solidFill>
                  <a:srgbClr val="171717"/>
                </a:solidFill>
                <a:effectLst/>
                <a:latin typeface="Segoe UI" panose="020B0502040204020203" pitchFamily="34" charset="0"/>
              </a:rPr>
              <a:t>bezserwerowych</a:t>
            </a:r>
            <a:r>
              <a:rPr lang="pl-PL" b="0" i="0" dirty="0">
                <a:solidFill>
                  <a:srgbClr val="171717"/>
                </a:solidFill>
                <a:effectLst/>
                <a:latin typeface="Segoe UI" panose="020B0502040204020203" pitchFamily="34" charset="0"/>
              </a:rPr>
              <a:t> lub aprowizowanych na dużą skalę. Masz ujednolicone środowisko umożliwiające pozyskiwanie, przygotowywanie i udostępnianie danych oraz zarządzanie nimi na potrzeby natychmiastowej analizy biznesowej oraz uczenia maszynowego.</a:t>
            </a:r>
            <a:endParaRPr lang="pl-PL" dirty="0"/>
          </a:p>
        </p:txBody>
      </p:sp>
      <p:pic>
        <p:nvPicPr>
          <p:cNvPr id="8194" name="Picture 2" descr="Ikona Azure Synapse Analytics.">
            <a:extLst>
              <a:ext uri="{FF2B5EF4-FFF2-40B4-BE49-F238E27FC236}">
                <a16:creationId xmlns:a16="http://schemas.microsoft.com/office/drawing/2014/main" id="{C8F6AF76-09A5-4741-8951-5B2C792F1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588" y="1939216"/>
            <a:ext cx="2979568" cy="297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103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7A72-8D69-4E70-946F-F2C23870DC91}"/>
              </a:ext>
            </a:extLst>
          </p:cNvPr>
          <p:cNvSpPr>
            <a:spLocks noGrp="1"/>
          </p:cNvSpPr>
          <p:nvPr>
            <p:ph type="title"/>
          </p:nvPr>
        </p:nvSpPr>
        <p:spPr/>
        <p:txBody>
          <a:bodyPr/>
          <a:lstStyle/>
          <a:p>
            <a:r>
              <a:rPr lang="pl-PL" dirty="0" err="1"/>
              <a:t>Azure</a:t>
            </a:r>
            <a:r>
              <a:rPr lang="pl-PL" dirty="0"/>
              <a:t> </a:t>
            </a:r>
            <a:r>
              <a:rPr lang="en-US" dirty="0"/>
              <a:t>HDInsight</a:t>
            </a:r>
            <a:endParaRPr lang="pl-PL" dirty="0"/>
          </a:p>
        </p:txBody>
      </p:sp>
      <p:sp>
        <p:nvSpPr>
          <p:cNvPr id="3" name="Content Placeholder 2">
            <a:extLst>
              <a:ext uri="{FF2B5EF4-FFF2-40B4-BE49-F238E27FC236}">
                <a16:creationId xmlns:a16="http://schemas.microsoft.com/office/drawing/2014/main" id="{4846F776-4BED-488C-822E-69E0F0DA1D47}"/>
              </a:ext>
            </a:extLst>
          </p:cNvPr>
          <p:cNvSpPr>
            <a:spLocks noGrp="1"/>
          </p:cNvSpPr>
          <p:nvPr>
            <p:ph idx="1"/>
          </p:nvPr>
        </p:nvSpPr>
        <p:spPr>
          <a:xfrm>
            <a:off x="1066800" y="2103120"/>
            <a:ext cx="5029200" cy="3849624"/>
          </a:xfrm>
        </p:spPr>
        <p:txBody>
          <a:bodyPr/>
          <a:lstStyle/>
          <a:p>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HDInsight</a:t>
            </a:r>
            <a:r>
              <a:rPr lang="pl-PL" b="0" i="0" dirty="0">
                <a:solidFill>
                  <a:srgbClr val="171717"/>
                </a:solidFill>
                <a:effectLst/>
                <a:latin typeface="Segoe UI" panose="020B0502040204020203" pitchFamily="34" charset="0"/>
              </a:rPr>
              <a:t> to w pełni zarządzana usługa analityczna typu open </a:t>
            </a:r>
            <a:r>
              <a:rPr lang="pl-PL" b="0" i="0" dirty="0" err="1">
                <a:solidFill>
                  <a:srgbClr val="171717"/>
                </a:solidFill>
                <a:effectLst/>
                <a:latin typeface="Segoe UI" panose="020B0502040204020203" pitchFamily="34" charset="0"/>
              </a:rPr>
              <a:t>source</a:t>
            </a:r>
            <a:r>
              <a:rPr lang="pl-PL" b="0" i="0" dirty="0">
                <a:solidFill>
                  <a:srgbClr val="171717"/>
                </a:solidFill>
                <a:effectLst/>
                <a:latin typeface="Segoe UI" panose="020B0502040204020203" pitchFamily="34" charset="0"/>
              </a:rPr>
              <a:t> dla przedsiębiorstw. Jest to usługa w chmurze, która ułatwia i przyspiesza przetwarzanie ogromnych ilości danych. Możliwe jest uruchamianie popularnych platform typu open </a:t>
            </a:r>
            <a:r>
              <a:rPr lang="pl-PL" b="0" i="0" dirty="0" err="1">
                <a:solidFill>
                  <a:srgbClr val="171717"/>
                </a:solidFill>
                <a:effectLst/>
                <a:latin typeface="Segoe UI" panose="020B0502040204020203" pitchFamily="34" charset="0"/>
              </a:rPr>
              <a:t>source</a:t>
            </a:r>
            <a:r>
              <a:rPr lang="pl-PL" b="0" i="0" dirty="0">
                <a:solidFill>
                  <a:srgbClr val="171717"/>
                </a:solidFill>
                <a:effectLst/>
                <a:latin typeface="Segoe UI" panose="020B0502040204020203" pitchFamily="34" charset="0"/>
              </a:rPr>
              <a:t> i tworzenie klastrów, takich jak </a:t>
            </a:r>
            <a:r>
              <a:rPr lang="pl-PL" b="0" i="0" u="none" strike="noStrike" dirty="0">
                <a:effectLst/>
                <a:latin typeface="Segoe UI" panose="020B0502040204020203" pitchFamily="34" charset="0"/>
                <a:hlinkClick r:id="rId3"/>
              </a:rPr>
              <a:t>Apache Spark</a:t>
            </a:r>
            <a:r>
              <a:rPr lang="pl-PL" b="0" i="0" dirty="0">
                <a:solidFill>
                  <a:srgbClr val="171717"/>
                </a:solidFill>
                <a:effectLst/>
                <a:latin typeface="Segoe UI" panose="020B0502040204020203" pitchFamily="34" charset="0"/>
              </a:rPr>
              <a:t>, </a:t>
            </a:r>
            <a:r>
              <a:rPr lang="pl-PL" b="0" i="0" u="none" strike="noStrike" dirty="0">
                <a:effectLst/>
                <a:latin typeface="Segoe UI" panose="020B0502040204020203" pitchFamily="34" charset="0"/>
                <a:hlinkClick r:id="rId4"/>
              </a:rPr>
              <a:t>Apache </a:t>
            </a:r>
            <a:r>
              <a:rPr lang="pl-PL" b="0" i="0" u="none" strike="noStrike" dirty="0" err="1">
                <a:effectLst/>
                <a:latin typeface="Segoe UI" panose="020B0502040204020203" pitchFamily="34" charset="0"/>
                <a:hlinkClick r:id="rId4"/>
              </a:rPr>
              <a:t>Hadoop</a:t>
            </a:r>
            <a:r>
              <a:rPr lang="pl-PL" b="0" i="0" dirty="0">
                <a:solidFill>
                  <a:srgbClr val="171717"/>
                </a:solidFill>
                <a:effectLst/>
                <a:latin typeface="Segoe UI" panose="020B0502040204020203" pitchFamily="34" charset="0"/>
              </a:rPr>
              <a:t>, </a:t>
            </a:r>
            <a:r>
              <a:rPr lang="pl-PL" b="0" i="0" u="none" strike="noStrike" dirty="0">
                <a:effectLst/>
                <a:latin typeface="Segoe UI" panose="020B0502040204020203" pitchFamily="34" charset="0"/>
                <a:hlinkClick r:id="rId5"/>
              </a:rPr>
              <a:t>Apache Kafka</a:t>
            </a:r>
            <a:r>
              <a:rPr lang="pl-PL" b="0" i="0" dirty="0">
                <a:solidFill>
                  <a:srgbClr val="171717"/>
                </a:solidFill>
                <a:effectLst/>
                <a:latin typeface="Segoe UI" panose="020B0502040204020203" pitchFamily="34" charset="0"/>
              </a:rPr>
              <a:t>, </a:t>
            </a:r>
            <a:r>
              <a:rPr lang="pl-PL" b="0" i="0" u="none" strike="noStrike" dirty="0">
                <a:effectLst/>
                <a:latin typeface="Segoe UI" panose="020B0502040204020203" pitchFamily="34" charset="0"/>
                <a:hlinkClick r:id="rId6"/>
              </a:rPr>
              <a:t>Apache </a:t>
            </a:r>
            <a:r>
              <a:rPr lang="pl-PL" b="0" i="0" u="none" strike="noStrike" dirty="0" err="1">
                <a:effectLst/>
                <a:latin typeface="Segoe UI" panose="020B0502040204020203" pitchFamily="34" charset="0"/>
                <a:hlinkClick r:id="rId6"/>
              </a:rPr>
              <a:t>HBase</a:t>
            </a:r>
            <a:r>
              <a:rPr lang="pl-PL" b="0" i="0" dirty="0">
                <a:solidFill>
                  <a:srgbClr val="171717"/>
                </a:solidFill>
                <a:effectLst/>
                <a:latin typeface="Segoe UI" panose="020B0502040204020203" pitchFamily="34" charset="0"/>
              </a:rPr>
              <a:t>, </a:t>
            </a:r>
            <a:r>
              <a:rPr lang="pl-PL" b="0" i="0" u="none" strike="noStrike" dirty="0">
                <a:effectLst/>
                <a:latin typeface="Segoe UI" panose="020B0502040204020203" pitchFamily="34" charset="0"/>
                <a:hlinkClick r:id="rId7"/>
              </a:rPr>
              <a:t>Apache </a:t>
            </a:r>
            <a:r>
              <a:rPr lang="pl-PL" b="0" i="0" u="none" strike="noStrike" dirty="0" err="1">
                <a:effectLst/>
                <a:latin typeface="Segoe UI" panose="020B0502040204020203" pitchFamily="34" charset="0"/>
                <a:hlinkClick r:id="rId7"/>
              </a:rPr>
              <a:t>Storm</a:t>
            </a:r>
            <a:r>
              <a:rPr lang="pl-PL" b="0" i="0" dirty="0">
                <a:solidFill>
                  <a:srgbClr val="171717"/>
                </a:solidFill>
                <a:effectLst/>
                <a:latin typeface="Segoe UI" panose="020B0502040204020203" pitchFamily="34" charset="0"/>
              </a:rPr>
              <a:t> i </a:t>
            </a:r>
            <a:r>
              <a:rPr lang="pl-PL" b="0" i="0" u="none" strike="noStrike" dirty="0">
                <a:effectLst/>
                <a:latin typeface="Segoe UI" panose="020B0502040204020203" pitchFamily="34" charset="0"/>
                <a:hlinkClick r:id="rId8"/>
              </a:rPr>
              <a:t>Machine Learning Services</a:t>
            </a:r>
            <a:r>
              <a:rPr lang="pl-PL" b="0" i="0" dirty="0">
                <a:solidFill>
                  <a:srgbClr val="171717"/>
                </a:solidFill>
                <a:effectLst/>
                <a:latin typeface="Segoe UI" panose="020B0502040204020203" pitchFamily="34" charset="0"/>
              </a:rPr>
              <a:t>. Usługa HDInsight obsługuje również szeroką gamę scenariuszy, takich jak wyodrębnianie, przekształcanie i ładowanie (ETL), magazynowanie danych, uczenie maszynowe oraz </a:t>
            </a:r>
            <a:r>
              <a:rPr lang="pl-PL" b="0" i="0" dirty="0" err="1">
                <a:solidFill>
                  <a:srgbClr val="171717"/>
                </a:solidFill>
                <a:effectLst/>
                <a:latin typeface="Segoe UI" panose="020B0502040204020203" pitchFamily="34" charset="0"/>
              </a:rPr>
              <a:t>IoT</a:t>
            </a:r>
            <a:r>
              <a:rPr lang="pl-PL" b="0" i="0" dirty="0">
                <a:solidFill>
                  <a:srgbClr val="171717"/>
                </a:solidFill>
                <a:effectLst/>
                <a:latin typeface="Segoe UI" panose="020B0502040204020203" pitchFamily="34" charset="0"/>
              </a:rPr>
              <a:t>.</a:t>
            </a:r>
            <a:endParaRPr lang="pl-PL" dirty="0"/>
          </a:p>
        </p:txBody>
      </p:sp>
      <p:pic>
        <p:nvPicPr>
          <p:cNvPr id="4" name="Graphic 3">
            <a:extLst>
              <a:ext uri="{FF2B5EF4-FFF2-40B4-BE49-F238E27FC236}">
                <a16:creationId xmlns:a16="http://schemas.microsoft.com/office/drawing/2014/main" id="{4C78166B-C8DC-44EB-9195-F7FC415117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40446" y="2103120"/>
            <a:ext cx="2859997" cy="2859997"/>
          </a:xfrm>
          <a:prstGeom prst="rect">
            <a:avLst/>
          </a:prstGeom>
        </p:spPr>
      </p:pic>
    </p:spTree>
    <p:extLst>
      <p:ext uri="{BB962C8B-B14F-4D97-AF65-F5344CB8AC3E}">
        <p14:creationId xmlns:p14="http://schemas.microsoft.com/office/powerpoint/2010/main" val="2301751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1EA-7507-45BE-870A-9C67EA532432}"/>
              </a:ext>
            </a:extLst>
          </p:cNvPr>
          <p:cNvSpPr>
            <a:spLocks noGrp="1"/>
          </p:cNvSpPr>
          <p:nvPr>
            <p:ph type="title"/>
          </p:nvPr>
        </p:nvSpPr>
        <p:spPr/>
        <p:txBody>
          <a:bodyPr/>
          <a:lstStyle/>
          <a:p>
            <a:r>
              <a:rPr lang="en-US" dirty="0"/>
              <a:t>Azure Databricks</a:t>
            </a:r>
            <a:endParaRPr lang="pl-PL" dirty="0"/>
          </a:p>
        </p:txBody>
      </p:sp>
      <p:sp>
        <p:nvSpPr>
          <p:cNvPr id="3" name="Content Placeholder 2">
            <a:extLst>
              <a:ext uri="{FF2B5EF4-FFF2-40B4-BE49-F238E27FC236}">
                <a16:creationId xmlns:a16="http://schemas.microsoft.com/office/drawing/2014/main" id="{6D266F9A-DB5C-468D-8496-11E2E9ED8C5A}"/>
              </a:ext>
            </a:extLst>
          </p:cNvPr>
          <p:cNvSpPr>
            <a:spLocks noGrp="1"/>
          </p:cNvSpPr>
          <p:nvPr>
            <p:ph idx="1"/>
          </p:nvPr>
        </p:nvSpPr>
        <p:spPr>
          <a:xfrm>
            <a:off x="1066800" y="2103120"/>
            <a:ext cx="5029200" cy="3849624"/>
          </a:xfrm>
        </p:spPr>
        <p:txBody>
          <a:bodyPr/>
          <a:lstStyle/>
          <a:p>
            <a:r>
              <a:rPr lang="pl-PL" b="0" i="0" dirty="0">
                <a:solidFill>
                  <a:srgbClr val="171717"/>
                </a:solidFill>
                <a:effectLst/>
                <a:latin typeface="Segoe UI" panose="020B0502040204020203" pitchFamily="34" charset="0"/>
              </a:rPr>
              <a:t>Usługa </a:t>
            </a:r>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Databricks</a:t>
            </a:r>
            <a:r>
              <a:rPr lang="pl-PL" b="0" i="0" dirty="0">
                <a:solidFill>
                  <a:srgbClr val="171717"/>
                </a:solidFill>
                <a:effectLst/>
                <a:latin typeface="Segoe UI" panose="020B0502040204020203" pitchFamily="34" charset="0"/>
              </a:rPr>
              <a:t> pomaga w uzyskiwaniu szczegółowych informacji ze wszystkich danych i tworzeniu rozwiązań opartych na sztucznej inteligencji. Środowisko Apache Spark można skonfigurować w kilka minut, a następnie automatycznie skalować i współpracować nad udostępnionymi projektami w interaktywnym obszarze roboczym. Usługa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a:t>
            </a:r>
            <a:r>
              <a:rPr lang="pl-PL" b="0" i="0" dirty="0" err="1">
                <a:solidFill>
                  <a:srgbClr val="171717"/>
                </a:solidFill>
                <a:effectLst/>
                <a:latin typeface="Segoe UI" panose="020B0502040204020203" pitchFamily="34" charset="0"/>
              </a:rPr>
              <a:t>Databricks</a:t>
            </a:r>
            <a:r>
              <a:rPr lang="pl-PL" b="0" i="0" dirty="0">
                <a:solidFill>
                  <a:srgbClr val="171717"/>
                </a:solidFill>
                <a:effectLst/>
                <a:latin typeface="Segoe UI" panose="020B0502040204020203" pitchFamily="34" charset="0"/>
              </a:rPr>
              <a:t> obsługuje języki </a:t>
            </a:r>
            <a:r>
              <a:rPr lang="pl-PL" b="0" i="0" dirty="0" err="1">
                <a:solidFill>
                  <a:srgbClr val="171717"/>
                </a:solidFill>
                <a:effectLst/>
                <a:latin typeface="Segoe UI" panose="020B0502040204020203" pitchFamily="34" charset="0"/>
              </a:rPr>
              <a:t>Python</a:t>
            </a:r>
            <a:r>
              <a:rPr lang="pl-PL" b="0" i="0" dirty="0">
                <a:solidFill>
                  <a:srgbClr val="171717"/>
                </a:solidFill>
                <a:effectLst/>
                <a:latin typeface="Segoe UI" panose="020B0502040204020203" pitchFamily="34" charset="0"/>
              </a:rPr>
              <a:t>, Scala, R, Java i SQL, a także struktury i biblioteki analizy danych, w tym </a:t>
            </a:r>
            <a:r>
              <a:rPr lang="pl-PL" b="0" i="0" dirty="0" err="1">
                <a:solidFill>
                  <a:srgbClr val="171717"/>
                </a:solidFill>
                <a:effectLst/>
                <a:latin typeface="Segoe UI" panose="020B0502040204020203" pitchFamily="34" charset="0"/>
              </a:rPr>
              <a:t>TensorFlow</a:t>
            </a:r>
            <a:r>
              <a:rPr lang="pl-PL" b="0" i="0" dirty="0">
                <a:solidFill>
                  <a:srgbClr val="171717"/>
                </a:solidFill>
                <a:effectLst/>
                <a:latin typeface="Segoe UI" panose="020B0502040204020203" pitchFamily="34" charset="0"/>
              </a:rPr>
              <a:t>, </a:t>
            </a:r>
            <a:r>
              <a:rPr lang="pl-PL" b="0" i="0" dirty="0" err="1">
                <a:solidFill>
                  <a:srgbClr val="171717"/>
                </a:solidFill>
                <a:effectLst/>
                <a:latin typeface="Segoe UI" panose="020B0502040204020203" pitchFamily="34" charset="0"/>
              </a:rPr>
              <a:t>PyTorch</a:t>
            </a:r>
            <a:r>
              <a:rPr lang="pl-PL" b="0" i="0" dirty="0">
                <a:solidFill>
                  <a:srgbClr val="171717"/>
                </a:solidFill>
                <a:effectLst/>
                <a:latin typeface="Segoe UI" panose="020B0502040204020203" pitchFamily="34" charset="0"/>
              </a:rPr>
              <a:t> i </a:t>
            </a:r>
            <a:r>
              <a:rPr lang="pl-PL" b="0" i="0" dirty="0" err="1">
                <a:solidFill>
                  <a:srgbClr val="171717"/>
                </a:solidFill>
                <a:effectLst/>
                <a:latin typeface="Segoe UI" panose="020B0502040204020203" pitchFamily="34" charset="0"/>
              </a:rPr>
              <a:t>scikit-learn</a:t>
            </a:r>
            <a:r>
              <a:rPr lang="pl-PL" b="0" i="0" dirty="0">
                <a:solidFill>
                  <a:srgbClr val="171717"/>
                </a:solidFill>
                <a:effectLst/>
                <a:latin typeface="Segoe UI" panose="020B0502040204020203" pitchFamily="34" charset="0"/>
              </a:rPr>
              <a:t>.</a:t>
            </a:r>
            <a:endParaRPr lang="pl-PL" dirty="0"/>
          </a:p>
        </p:txBody>
      </p:sp>
      <p:pic>
        <p:nvPicPr>
          <p:cNvPr id="7172" name="Picture 4" descr="Ikona Azure Databricks.">
            <a:extLst>
              <a:ext uri="{FF2B5EF4-FFF2-40B4-BE49-F238E27FC236}">
                <a16:creationId xmlns:a16="http://schemas.microsoft.com/office/drawing/2014/main" id="{5103E8BB-767D-4AC6-92F1-66054ECB0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279" y="1801612"/>
            <a:ext cx="3254776" cy="325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37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6A2A-9CDC-49B2-B6D6-C268C18AE0CA}"/>
              </a:ext>
            </a:extLst>
          </p:cNvPr>
          <p:cNvSpPr>
            <a:spLocks noGrp="1"/>
          </p:cNvSpPr>
          <p:nvPr>
            <p:ph type="title"/>
          </p:nvPr>
        </p:nvSpPr>
        <p:spPr/>
        <p:txBody>
          <a:bodyPr/>
          <a:lstStyle/>
          <a:p>
            <a:r>
              <a:rPr lang="pl-PL" dirty="0" err="1"/>
              <a:t>Azure</a:t>
            </a:r>
            <a:r>
              <a:rPr lang="pl-PL" dirty="0"/>
              <a:t> Data Lake Analytics</a:t>
            </a:r>
          </a:p>
        </p:txBody>
      </p:sp>
      <p:sp>
        <p:nvSpPr>
          <p:cNvPr id="3" name="Content Placeholder 2">
            <a:extLst>
              <a:ext uri="{FF2B5EF4-FFF2-40B4-BE49-F238E27FC236}">
                <a16:creationId xmlns:a16="http://schemas.microsoft.com/office/drawing/2014/main" id="{99A345A0-0942-4A80-A3DC-8C57AF990374}"/>
              </a:ext>
            </a:extLst>
          </p:cNvPr>
          <p:cNvSpPr>
            <a:spLocks noGrp="1"/>
          </p:cNvSpPr>
          <p:nvPr>
            <p:ph idx="1"/>
          </p:nvPr>
        </p:nvSpPr>
        <p:spPr>
          <a:xfrm>
            <a:off x="1066800" y="2103120"/>
            <a:ext cx="5254101" cy="3849624"/>
          </a:xfrm>
        </p:spPr>
        <p:txBody>
          <a:bodyPr/>
          <a:lstStyle/>
          <a:p>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Data Lake Analytics</a:t>
            </a:r>
            <a:r>
              <a:rPr lang="pl-PL" b="0" i="0" dirty="0">
                <a:solidFill>
                  <a:srgbClr val="171717"/>
                </a:solidFill>
                <a:effectLst/>
                <a:latin typeface="Segoe UI" panose="020B0502040204020203" pitchFamily="34" charset="0"/>
              </a:rPr>
              <a:t> jest usługą zadań analizy na żądanie, która upraszcza przetwarzanie danych big data. Zamiast wdrażać, konfigurować i dostosowywać sprzęt, możesz pisać zapytania umożliwiające przekształcanie danych i wyodrębniać wartościowe informacje. Usługa analizy może od razu rozpocząć obsługę zadań w dowolnej skali — należy wybrać ustawienie wskazujące potrzebną moc. Płacisz tylko za zadanie, gdy jest ono uruchomione, co sprawia, że rozwiązanie jest tańsze.</a:t>
            </a:r>
            <a:endParaRPr lang="pl-PL" dirty="0"/>
          </a:p>
        </p:txBody>
      </p:sp>
      <p:pic>
        <p:nvPicPr>
          <p:cNvPr id="5" name="Picture 4">
            <a:extLst>
              <a:ext uri="{FF2B5EF4-FFF2-40B4-BE49-F238E27FC236}">
                <a16:creationId xmlns:a16="http://schemas.microsoft.com/office/drawing/2014/main" id="{F1B83AE9-2158-4578-8CBA-AF483E0B14F2}"/>
              </a:ext>
            </a:extLst>
          </p:cNvPr>
          <p:cNvPicPr>
            <a:picLocks noChangeAspect="1"/>
          </p:cNvPicPr>
          <p:nvPr/>
        </p:nvPicPr>
        <p:blipFill>
          <a:blip r:embed="rId3"/>
          <a:stretch>
            <a:fillRect/>
          </a:stretch>
        </p:blipFill>
        <p:spPr>
          <a:xfrm>
            <a:off x="7037504" y="1838653"/>
            <a:ext cx="3180693" cy="3180693"/>
          </a:xfrm>
          <a:prstGeom prst="rect">
            <a:avLst/>
          </a:prstGeom>
        </p:spPr>
      </p:pic>
    </p:spTree>
    <p:extLst>
      <p:ext uri="{BB962C8B-B14F-4D97-AF65-F5344CB8AC3E}">
        <p14:creationId xmlns:p14="http://schemas.microsoft.com/office/powerpoint/2010/main" val="274018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1EA-7507-45BE-870A-9C67EA532432}"/>
              </a:ext>
            </a:extLst>
          </p:cNvPr>
          <p:cNvSpPr>
            <a:spLocks noGrp="1"/>
          </p:cNvSpPr>
          <p:nvPr>
            <p:ph type="title"/>
          </p:nvPr>
        </p:nvSpPr>
        <p:spPr/>
        <p:txBody>
          <a:bodyPr/>
          <a:lstStyle/>
          <a:p>
            <a:r>
              <a:rPr lang="en-US" dirty="0"/>
              <a:t>Azure </a:t>
            </a:r>
            <a:r>
              <a:rPr lang="pl-PL" dirty="0"/>
              <a:t>Machine Learning</a:t>
            </a:r>
          </a:p>
        </p:txBody>
      </p:sp>
      <p:sp>
        <p:nvSpPr>
          <p:cNvPr id="3" name="Content Placeholder 2">
            <a:extLst>
              <a:ext uri="{FF2B5EF4-FFF2-40B4-BE49-F238E27FC236}">
                <a16:creationId xmlns:a16="http://schemas.microsoft.com/office/drawing/2014/main" id="{6D266F9A-DB5C-468D-8496-11E2E9ED8C5A}"/>
              </a:ext>
            </a:extLst>
          </p:cNvPr>
          <p:cNvSpPr>
            <a:spLocks noGrp="1"/>
          </p:cNvSpPr>
          <p:nvPr>
            <p:ph idx="1"/>
          </p:nvPr>
        </p:nvSpPr>
        <p:spPr>
          <a:xfrm>
            <a:off x="1066800" y="2103120"/>
            <a:ext cx="5029200" cy="3849624"/>
          </a:xfrm>
        </p:spPr>
        <p:txBody>
          <a:bodyPr/>
          <a:lstStyle/>
          <a:p>
            <a:r>
              <a:rPr lang="pl-PL" dirty="0"/>
              <a:t>Platforma, która umożliwia tworzenie modeli na podstawie danych wejściowych i testowania uzyskanego algorytmu na danych testowych.</a:t>
            </a:r>
          </a:p>
          <a:p>
            <a:r>
              <a:rPr lang="pl-PL" dirty="0"/>
              <a:t>Można zdefiniować jak pobrać dane, jak poradzić sobie z brakującymi lub złymi danymi, jak rozdzielić dane na zestaw uczący i zestaw testowy i dostarczyć dane do procesu nauki</a:t>
            </a:r>
          </a:p>
          <a:p>
            <a:r>
              <a:rPr lang="pl-PL" dirty="0"/>
              <a:t>Uczyć i analizować modele wykorzystując narzędzia i języki programowania dla data </a:t>
            </a:r>
            <a:r>
              <a:rPr lang="pl-PL" dirty="0" err="1"/>
              <a:t>scientists</a:t>
            </a:r>
            <a:endParaRPr lang="pl-PL" dirty="0"/>
          </a:p>
          <a:p>
            <a:r>
              <a:rPr lang="pl-PL" dirty="0"/>
              <a:t>Udostępnić najlepszy algorytm w formie API</a:t>
            </a:r>
          </a:p>
        </p:txBody>
      </p:sp>
      <p:pic>
        <p:nvPicPr>
          <p:cNvPr id="4098" name="Picture 2" descr="Azure Machine Learning projektanta">
            <a:extLst>
              <a:ext uri="{FF2B5EF4-FFF2-40B4-BE49-F238E27FC236}">
                <a16:creationId xmlns:a16="http://schemas.microsoft.com/office/drawing/2014/main" id="{743260D3-DB2B-434C-B830-526B83CCB70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88869" y="3852354"/>
            <a:ext cx="4036332" cy="2363051"/>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a:extLst>
              <a:ext uri="{FF2B5EF4-FFF2-40B4-BE49-F238E27FC236}">
                <a16:creationId xmlns:a16="http://schemas.microsoft.com/office/drawing/2014/main" id="{DB296B3F-6EA4-4E62-B727-28D57300C8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5172" y="1565275"/>
            <a:ext cx="1863725" cy="1863725"/>
          </a:xfrm>
          <a:prstGeom prst="rect">
            <a:avLst/>
          </a:prstGeom>
        </p:spPr>
      </p:pic>
    </p:spTree>
    <p:extLst>
      <p:ext uri="{BB962C8B-B14F-4D97-AF65-F5344CB8AC3E}">
        <p14:creationId xmlns:p14="http://schemas.microsoft.com/office/powerpoint/2010/main" val="322253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1EA-7507-45BE-870A-9C67EA532432}"/>
              </a:ext>
            </a:extLst>
          </p:cNvPr>
          <p:cNvSpPr>
            <a:spLocks noGrp="1"/>
          </p:cNvSpPr>
          <p:nvPr>
            <p:ph type="title"/>
          </p:nvPr>
        </p:nvSpPr>
        <p:spPr/>
        <p:txBody>
          <a:bodyPr/>
          <a:lstStyle/>
          <a:p>
            <a:r>
              <a:rPr lang="en-US" dirty="0"/>
              <a:t>Azure </a:t>
            </a:r>
            <a:r>
              <a:rPr lang="pl-PL" dirty="0" err="1"/>
              <a:t>Cognitive</a:t>
            </a:r>
            <a:r>
              <a:rPr lang="pl-PL" dirty="0"/>
              <a:t> Services</a:t>
            </a:r>
          </a:p>
        </p:txBody>
      </p:sp>
      <p:sp>
        <p:nvSpPr>
          <p:cNvPr id="3" name="Content Placeholder 2">
            <a:extLst>
              <a:ext uri="{FF2B5EF4-FFF2-40B4-BE49-F238E27FC236}">
                <a16:creationId xmlns:a16="http://schemas.microsoft.com/office/drawing/2014/main" id="{6D266F9A-DB5C-468D-8496-11E2E9ED8C5A}"/>
              </a:ext>
            </a:extLst>
          </p:cNvPr>
          <p:cNvSpPr>
            <a:spLocks noGrp="1"/>
          </p:cNvSpPr>
          <p:nvPr>
            <p:ph idx="1"/>
          </p:nvPr>
        </p:nvSpPr>
        <p:spPr>
          <a:xfrm>
            <a:off x="1066800" y="2103120"/>
            <a:ext cx="4836850" cy="3849624"/>
          </a:xfrm>
        </p:spPr>
        <p:txBody>
          <a:bodyPr>
            <a:normAutofit fontScale="92500" lnSpcReduction="10000"/>
          </a:bodyPr>
          <a:lstStyle/>
          <a:p>
            <a:r>
              <a:rPr lang="pl-PL" dirty="0"/>
              <a:t>Dostarcza gotowe algorytmy uczenia maszynowego do analizy obrazu, dźwięku, mowy, rozumienia oraz przewidywania wyniku</a:t>
            </a:r>
          </a:p>
          <a:p>
            <a:r>
              <a:rPr lang="pl-PL" dirty="0" err="1"/>
              <a:t>Azure</a:t>
            </a:r>
            <a:r>
              <a:rPr lang="pl-PL" dirty="0"/>
              <a:t> </a:t>
            </a:r>
            <a:r>
              <a:rPr lang="pl-PL" dirty="0" err="1"/>
              <a:t>Cognitive</a:t>
            </a:r>
            <a:r>
              <a:rPr lang="pl-PL" dirty="0"/>
              <a:t> Services mogą być podzielone na 4 kategorie:</a:t>
            </a:r>
          </a:p>
          <a:p>
            <a:pPr lvl="1"/>
            <a:r>
              <a:rPr lang="pl-PL" dirty="0"/>
              <a:t>Usługi językowe – analiza języka pod kątem emocji i tego co użytkownik oczekuje</a:t>
            </a:r>
          </a:p>
          <a:p>
            <a:pPr lvl="1"/>
            <a:r>
              <a:rPr lang="pl-PL" dirty="0"/>
              <a:t>Usługi mowy – zamienia mowę w tekst i tekst w naturalnie brzmiącą mowę. Pozwalają również na tłumaczenia z jednego języka na drugi oraz weryfikację i rozpoznawanie mówcy</a:t>
            </a:r>
          </a:p>
          <a:p>
            <a:pPr lvl="1"/>
            <a:r>
              <a:rPr lang="pl-PL" dirty="0"/>
              <a:t>Usługi wizyjne – umożliwiają rozpoznawanie i identyfikację na podstawie obrazów, filmów oraz innych źródeł obrazu</a:t>
            </a:r>
          </a:p>
          <a:p>
            <a:pPr lvl="1"/>
            <a:r>
              <a:rPr lang="pl-PL" dirty="0"/>
              <a:t>Usługi decyzyjne – umożliwiają tworzenie rekomendacji, moderują kontent pod kątem obraźliwych i ryzykownych treści. Mogą również wykrywać nieprawidłowości w twoich danych</a:t>
            </a:r>
          </a:p>
          <a:p>
            <a:endParaRPr lang="pl-PL" dirty="0"/>
          </a:p>
        </p:txBody>
      </p:sp>
      <p:pic>
        <p:nvPicPr>
          <p:cNvPr id="5" name="Picture 4">
            <a:extLst>
              <a:ext uri="{FF2B5EF4-FFF2-40B4-BE49-F238E27FC236}">
                <a16:creationId xmlns:a16="http://schemas.microsoft.com/office/drawing/2014/main" id="{8C5B28CB-5260-4239-BF20-72513B7BC593}"/>
              </a:ext>
            </a:extLst>
          </p:cNvPr>
          <p:cNvPicPr>
            <a:picLocks noChangeAspect="1"/>
          </p:cNvPicPr>
          <p:nvPr/>
        </p:nvPicPr>
        <p:blipFill>
          <a:blip r:embed="rId2"/>
          <a:stretch>
            <a:fillRect/>
          </a:stretch>
        </p:blipFill>
        <p:spPr>
          <a:xfrm>
            <a:off x="7374857" y="1881326"/>
            <a:ext cx="2825586" cy="2825586"/>
          </a:xfrm>
          <a:prstGeom prst="rect">
            <a:avLst/>
          </a:prstGeom>
        </p:spPr>
      </p:pic>
    </p:spTree>
    <p:extLst>
      <p:ext uri="{BB962C8B-B14F-4D97-AF65-F5344CB8AC3E}">
        <p14:creationId xmlns:p14="http://schemas.microsoft.com/office/powerpoint/2010/main" val="281087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1EA-7507-45BE-870A-9C67EA532432}"/>
              </a:ext>
            </a:extLst>
          </p:cNvPr>
          <p:cNvSpPr>
            <a:spLocks noGrp="1"/>
          </p:cNvSpPr>
          <p:nvPr>
            <p:ph type="title"/>
          </p:nvPr>
        </p:nvSpPr>
        <p:spPr/>
        <p:txBody>
          <a:bodyPr/>
          <a:lstStyle/>
          <a:p>
            <a:r>
              <a:rPr lang="en-US" dirty="0"/>
              <a:t>Azure </a:t>
            </a:r>
            <a:r>
              <a:rPr lang="pl-PL" dirty="0"/>
              <a:t>Bot Service</a:t>
            </a:r>
          </a:p>
        </p:txBody>
      </p:sp>
      <p:sp>
        <p:nvSpPr>
          <p:cNvPr id="3" name="Content Placeholder 2">
            <a:extLst>
              <a:ext uri="{FF2B5EF4-FFF2-40B4-BE49-F238E27FC236}">
                <a16:creationId xmlns:a16="http://schemas.microsoft.com/office/drawing/2014/main" id="{6D266F9A-DB5C-468D-8496-11E2E9ED8C5A}"/>
              </a:ext>
            </a:extLst>
          </p:cNvPr>
          <p:cNvSpPr>
            <a:spLocks noGrp="1"/>
          </p:cNvSpPr>
          <p:nvPr>
            <p:ph idx="1"/>
          </p:nvPr>
        </p:nvSpPr>
        <p:spPr>
          <a:xfrm>
            <a:off x="1066800" y="2103120"/>
            <a:ext cx="5029200" cy="3849624"/>
          </a:xfrm>
        </p:spPr>
        <p:txBody>
          <a:bodyPr/>
          <a:lstStyle/>
          <a:p>
            <a:r>
              <a:rPr lang="pl-PL" dirty="0" err="1"/>
              <a:t>Azure</a:t>
            </a:r>
            <a:r>
              <a:rPr lang="pl-PL" dirty="0"/>
              <a:t> Bot Service i Bot </a:t>
            </a:r>
            <a:r>
              <a:rPr lang="pl-PL" dirty="0" err="1"/>
              <a:t>Frameworks</a:t>
            </a:r>
            <a:r>
              <a:rPr lang="pl-PL" dirty="0"/>
              <a:t> są platformami do tworzenia agentów, którzy rozumieją i potrafią odpowiadać na zadawane pytania. Pod spodem używają </a:t>
            </a:r>
            <a:r>
              <a:rPr lang="pl-PL" dirty="0" err="1"/>
              <a:t>Azure</a:t>
            </a:r>
            <a:r>
              <a:rPr lang="pl-PL" dirty="0"/>
              <a:t> </a:t>
            </a:r>
            <a:r>
              <a:rPr lang="pl-PL" dirty="0" err="1"/>
              <a:t>Cognitive</a:t>
            </a:r>
            <a:r>
              <a:rPr lang="pl-PL" dirty="0"/>
              <a:t> Services, aby zrozumieć czego oczekują od nich użytkownicy.</a:t>
            </a:r>
          </a:p>
          <a:p>
            <a:r>
              <a:rPr lang="pl-PL" dirty="0"/>
              <a:t>Można się z nimi komunikować tekstu, interaktywnych kart oraz mowy</a:t>
            </a:r>
          </a:p>
        </p:txBody>
      </p:sp>
      <p:pic>
        <p:nvPicPr>
          <p:cNvPr id="5" name="Graphic 4">
            <a:extLst>
              <a:ext uri="{FF2B5EF4-FFF2-40B4-BE49-F238E27FC236}">
                <a16:creationId xmlns:a16="http://schemas.microsoft.com/office/drawing/2014/main" id="{AF3AB0B2-5A9A-4B45-BCBC-DFF012E6A7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5236" y="1892468"/>
            <a:ext cx="3073063" cy="3073063"/>
          </a:xfrm>
          <a:prstGeom prst="rect">
            <a:avLst/>
          </a:prstGeom>
        </p:spPr>
      </p:pic>
    </p:spTree>
    <p:extLst>
      <p:ext uri="{BB962C8B-B14F-4D97-AF65-F5344CB8AC3E}">
        <p14:creationId xmlns:p14="http://schemas.microsoft.com/office/powerpoint/2010/main" val="72878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2">
            <a:extLst>
              <a:ext uri="{FF2B5EF4-FFF2-40B4-BE49-F238E27FC236}">
                <a16:creationId xmlns:a16="http://schemas.microsoft.com/office/drawing/2014/main" id="{5F43A567-9D5F-4ABA-AE51-C2743E95C977}"/>
              </a:ext>
            </a:extLst>
          </p:cNvPr>
          <p:cNvSpPr/>
          <p:nvPr/>
        </p:nvSpPr>
        <p:spPr>
          <a:xfrm>
            <a:off x="822121" y="1761688"/>
            <a:ext cx="10368793" cy="4453718"/>
          </a:xfrm>
          <a:prstGeom prst="roundRect">
            <a:avLst>
              <a:gd name="adj" fmla="val 191"/>
            </a:avLst>
          </a:prstGeom>
          <a:solidFill>
            <a:schemeClr val="bg1"/>
          </a:solidFill>
          <a:ln>
            <a:noFill/>
          </a:ln>
          <a:effectLst>
            <a:outerShdw blurRad="254000" dir="3900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612000" rIns="180000" rtlCol="0" anchor="t"/>
          <a:lstStyle/>
          <a:p>
            <a:pPr marL="266700">
              <a:spcBef>
                <a:spcPts val="600"/>
              </a:spcBef>
            </a:pPr>
            <a:endParaRPr lang="id-ID" sz="1200" dirty="0">
              <a:solidFill>
                <a:schemeClr val="tx1">
                  <a:lumMod val="75000"/>
                  <a:lumOff val="25000"/>
                </a:schemeClr>
              </a:solidFill>
            </a:endParaRPr>
          </a:p>
        </p:txBody>
      </p:sp>
      <p:sp>
        <p:nvSpPr>
          <p:cNvPr id="2" name="Title 1">
            <a:extLst>
              <a:ext uri="{FF2B5EF4-FFF2-40B4-BE49-F238E27FC236}">
                <a16:creationId xmlns:a16="http://schemas.microsoft.com/office/drawing/2014/main" id="{6C117CD5-85EF-4F00-AE68-315731AAB623}"/>
              </a:ext>
            </a:extLst>
          </p:cNvPr>
          <p:cNvSpPr>
            <a:spLocks noGrp="1"/>
          </p:cNvSpPr>
          <p:nvPr>
            <p:ph type="title"/>
          </p:nvPr>
        </p:nvSpPr>
        <p:spPr/>
        <p:txBody>
          <a:bodyPr/>
          <a:lstStyle/>
          <a:p>
            <a:r>
              <a:rPr lang="pl-PL" dirty="0"/>
              <a:t>Plan</a:t>
            </a:r>
          </a:p>
        </p:txBody>
      </p:sp>
      <p:sp>
        <p:nvSpPr>
          <p:cNvPr id="3" name="Content Placeholder 2">
            <a:extLst>
              <a:ext uri="{FF2B5EF4-FFF2-40B4-BE49-F238E27FC236}">
                <a16:creationId xmlns:a16="http://schemas.microsoft.com/office/drawing/2014/main" id="{CFBE3936-6A48-4A8F-99FD-BE7A56564216}"/>
              </a:ext>
            </a:extLst>
          </p:cNvPr>
          <p:cNvSpPr>
            <a:spLocks noGrp="1"/>
          </p:cNvSpPr>
          <p:nvPr>
            <p:ph idx="1"/>
          </p:nvPr>
        </p:nvSpPr>
        <p:spPr/>
        <p:txBody>
          <a:bodyPr>
            <a:normAutofit/>
          </a:bodyPr>
          <a:lstStyle/>
          <a:p>
            <a:r>
              <a:rPr lang="pl-PL" b="1" dirty="0" err="1"/>
              <a:t>Describe</a:t>
            </a:r>
            <a:r>
              <a:rPr lang="pl-PL" b="1" dirty="0"/>
              <a:t> </a:t>
            </a:r>
            <a:r>
              <a:rPr lang="pl-PL" b="1" dirty="0" err="1"/>
              <a:t>Core</a:t>
            </a:r>
            <a:r>
              <a:rPr lang="pl-PL" b="1" dirty="0"/>
              <a:t> </a:t>
            </a:r>
            <a:r>
              <a:rPr lang="pl-PL" b="1" dirty="0" err="1"/>
              <a:t>Azure</a:t>
            </a:r>
            <a:r>
              <a:rPr lang="pl-PL" b="1" dirty="0"/>
              <a:t> Services (15-20%)</a:t>
            </a:r>
            <a:r>
              <a:rPr lang="pl-PL" dirty="0"/>
              <a:t> </a:t>
            </a:r>
          </a:p>
          <a:p>
            <a:pPr lvl="1"/>
            <a:r>
              <a:rPr lang="pl-PL" dirty="0" err="1"/>
              <a:t>Describe</a:t>
            </a:r>
            <a:r>
              <a:rPr lang="pl-PL" dirty="0"/>
              <a:t> </a:t>
            </a:r>
            <a:r>
              <a:rPr lang="pl-PL" dirty="0" err="1"/>
              <a:t>core</a:t>
            </a:r>
            <a:r>
              <a:rPr lang="pl-PL" dirty="0"/>
              <a:t> </a:t>
            </a:r>
            <a:r>
              <a:rPr lang="pl-PL" dirty="0" err="1"/>
              <a:t>resources</a:t>
            </a:r>
            <a:r>
              <a:rPr lang="pl-PL" dirty="0"/>
              <a:t> </a:t>
            </a:r>
            <a:r>
              <a:rPr lang="pl-PL" dirty="0" err="1"/>
              <a:t>available</a:t>
            </a:r>
            <a:r>
              <a:rPr lang="pl-PL" dirty="0"/>
              <a:t> in </a:t>
            </a:r>
            <a:r>
              <a:rPr lang="pl-PL" dirty="0" err="1"/>
              <a:t>Azure</a:t>
            </a:r>
            <a:r>
              <a:rPr lang="pl-PL" dirty="0"/>
              <a:t> </a:t>
            </a:r>
          </a:p>
          <a:p>
            <a:pPr lvl="2"/>
            <a:r>
              <a:rPr lang="pl-PL" dirty="0" err="1"/>
              <a:t>describe</a:t>
            </a:r>
            <a:r>
              <a:rPr lang="pl-PL" dirty="0"/>
              <a:t> the </a:t>
            </a:r>
            <a:r>
              <a:rPr lang="pl-PL" dirty="0" err="1"/>
              <a:t>benefits</a:t>
            </a:r>
            <a:r>
              <a:rPr lang="pl-PL" dirty="0"/>
              <a:t> and </a:t>
            </a:r>
            <a:r>
              <a:rPr lang="pl-PL" dirty="0" err="1"/>
              <a:t>usage</a:t>
            </a:r>
            <a:r>
              <a:rPr lang="pl-PL" dirty="0"/>
              <a:t> of:</a:t>
            </a:r>
          </a:p>
          <a:p>
            <a:pPr lvl="3"/>
            <a:r>
              <a:rPr lang="pl-PL" dirty="0"/>
              <a:t>Virtual </a:t>
            </a:r>
            <a:r>
              <a:rPr lang="pl-PL" dirty="0" err="1"/>
              <a:t>Machines</a:t>
            </a:r>
            <a:r>
              <a:rPr lang="pl-PL" dirty="0"/>
              <a:t>, </a:t>
            </a:r>
          </a:p>
          <a:p>
            <a:pPr lvl="3"/>
            <a:r>
              <a:rPr lang="pl-PL" dirty="0" err="1"/>
              <a:t>Azure</a:t>
            </a:r>
            <a:r>
              <a:rPr lang="pl-PL" dirty="0"/>
              <a:t> </a:t>
            </a:r>
            <a:r>
              <a:rPr lang="pl-PL" dirty="0" err="1"/>
              <a:t>App</a:t>
            </a:r>
            <a:r>
              <a:rPr lang="pl-PL" dirty="0"/>
              <a:t> Services, </a:t>
            </a:r>
          </a:p>
          <a:p>
            <a:pPr lvl="3"/>
            <a:r>
              <a:rPr lang="pl-PL" dirty="0" err="1"/>
              <a:t>Azure</a:t>
            </a:r>
            <a:r>
              <a:rPr lang="pl-PL" dirty="0"/>
              <a:t> </a:t>
            </a:r>
            <a:r>
              <a:rPr lang="pl-PL" dirty="0" err="1"/>
              <a:t>Container</a:t>
            </a:r>
            <a:r>
              <a:rPr lang="pl-PL" dirty="0"/>
              <a:t> </a:t>
            </a:r>
            <a:r>
              <a:rPr lang="pl-PL" dirty="0" err="1"/>
              <a:t>Instances</a:t>
            </a:r>
            <a:r>
              <a:rPr lang="pl-PL" dirty="0"/>
              <a:t> (ACI), </a:t>
            </a:r>
          </a:p>
          <a:p>
            <a:pPr lvl="3"/>
            <a:r>
              <a:rPr lang="pl-PL" dirty="0" err="1"/>
              <a:t>Azure</a:t>
            </a:r>
            <a:r>
              <a:rPr lang="pl-PL" dirty="0"/>
              <a:t> </a:t>
            </a:r>
            <a:r>
              <a:rPr lang="pl-PL" dirty="0" err="1"/>
              <a:t>Kubernetes</a:t>
            </a:r>
            <a:r>
              <a:rPr lang="pl-PL" dirty="0"/>
              <a:t> Service (AKS), </a:t>
            </a:r>
          </a:p>
          <a:p>
            <a:pPr lvl="3"/>
            <a:r>
              <a:rPr lang="pl-PL" dirty="0"/>
              <a:t>Windows Virtual Desktop </a:t>
            </a:r>
          </a:p>
        </p:txBody>
      </p:sp>
    </p:spTree>
    <p:extLst>
      <p:ext uri="{BB962C8B-B14F-4D97-AF65-F5344CB8AC3E}">
        <p14:creationId xmlns:p14="http://schemas.microsoft.com/office/powerpoint/2010/main" val="4019285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9B7-A60C-47BC-8530-E9C0E6A9AAFE}"/>
              </a:ext>
            </a:extLst>
          </p:cNvPr>
          <p:cNvSpPr>
            <a:spLocks noGrp="1"/>
          </p:cNvSpPr>
          <p:nvPr>
            <p:ph type="title"/>
          </p:nvPr>
        </p:nvSpPr>
        <p:spPr/>
        <p:txBody>
          <a:bodyPr/>
          <a:lstStyle/>
          <a:p>
            <a:r>
              <a:rPr lang="pl-PL" dirty="0" err="1"/>
              <a:t>Serverless</a:t>
            </a:r>
            <a:endParaRPr lang="pl-PL" dirty="0"/>
          </a:p>
        </p:txBody>
      </p:sp>
      <p:sp>
        <p:nvSpPr>
          <p:cNvPr id="3" name="Text Placeholder 2">
            <a:extLst>
              <a:ext uri="{FF2B5EF4-FFF2-40B4-BE49-F238E27FC236}">
                <a16:creationId xmlns:a16="http://schemas.microsoft.com/office/drawing/2014/main" id="{303903D9-CF6B-4EDC-ADFD-541A345059CF}"/>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366944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2">
            <a:extLst>
              <a:ext uri="{FF2B5EF4-FFF2-40B4-BE49-F238E27FC236}">
                <a16:creationId xmlns:a16="http://schemas.microsoft.com/office/drawing/2014/main" id="{5F43A567-9D5F-4ABA-AE51-C2743E95C977}"/>
              </a:ext>
            </a:extLst>
          </p:cNvPr>
          <p:cNvSpPr/>
          <p:nvPr/>
        </p:nvSpPr>
        <p:spPr>
          <a:xfrm>
            <a:off x="822121" y="1761688"/>
            <a:ext cx="10368793" cy="4453718"/>
          </a:xfrm>
          <a:prstGeom prst="roundRect">
            <a:avLst>
              <a:gd name="adj" fmla="val 191"/>
            </a:avLst>
          </a:prstGeom>
          <a:solidFill>
            <a:schemeClr val="bg1"/>
          </a:solidFill>
          <a:ln>
            <a:noFill/>
          </a:ln>
          <a:effectLst>
            <a:outerShdw blurRad="254000" dir="3900000" algn="ct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612000" rIns="180000" rtlCol="0" anchor="t"/>
          <a:lstStyle/>
          <a:p>
            <a:pPr marL="266700">
              <a:spcBef>
                <a:spcPts val="600"/>
              </a:spcBef>
            </a:pPr>
            <a:endParaRPr lang="id-ID" sz="1200" dirty="0">
              <a:solidFill>
                <a:schemeClr val="tx1">
                  <a:lumMod val="75000"/>
                  <a:lumOff val="25000"/>
                </a:schemeClr>
              </a:solidFill>
            </a:endParaRPr>
          </a:p>
        </p:txBody>
      </p:sp>
      <p:sp>
        <p:nvSpPr>
          <p:cNvPr id="2" name="Title 1">
            <a:extLst>
              <a:ext uri="{FF2B5EF4-FFF2-40B4-BE49-F238E27FC236}">
                <a16:creationId xmlns:a16="http://schemas.microsoft.com/office/drawing/2014/main" id="{6C117CD5-85EF-4F00-AE68-315731AAB623}"/>
              </a:ext>
            </a:extLst>
          </p:cNvPr>
          <p:cNvSpPr>
            <a:spLocks noGrp="1"/>
          </p:cNvSpPr>
          <p:nvPr>
            <p:ph type="title"/>
          </p:nvPr>
        </p:nvSpPr>
        <p:spPr/>
        <p:txBody>
          <a:bodyPr/>
          <a:lstStyle/>
          <a:p>
            <a:r>
              <a:rPr lang="pl-PL" dirty="0"/>
              <a:t>Plan</a:t>
            </a:r>
          </a:p>
        </p:txBody>
      </p:sp>
      <p:sp>
        <p:nvSpPr>
          <p:cNvPr id="3" name="Content Placeholder 2">
            <a:extLst>
              <a:ext uri="{FF2B5EF4-FFF2-40B4-BE49-F238E27FC236}">
                <a16:creationId xmlns:a16="http://schemas.microsoft.com/office/drawing/2014/main" id="{CFBE3936-6A48-4A8F-99FD-BE7A56564216}"/>
              </a:ext>
            </a:extLst>
          </p:cNvPr>
          <p:cNvSpPr>
            <a:spLocks noGrp="1"/>
          </p:cNvSpPr>
          <p:nvPr>
            <p:ph idx="1"/>
          </p:nvPr>
        </p:nvSpPr>
        <p:spPr/>
        <p:txBody>
          <a:bodyPr>
            <a:normAutofit/>
          </a:bodyPr>
          <a:lstStyle/>
          <a:p>
            <a:r>
              <a:rPr lang="en-US" b="1" dirty="0"/>
              <a:t>Describe core solutions and management tools on Azure (10-15%) </a:t>
            </a:r>
            <a:endParaRPr lang="pl-PL" b="1" dirty="0"/>
          </a:p>
          <a:p>
            <a:pPr lvl="1"/>
            <a:r>
              <a:rPr lang="en-US" dirty="0"/>
              <a:t>Describe core solutions available in Azure </a:t>
            </a:r>
            <a:endParaRPr lang="pl-PL" dirty="0"/>
          </a:p>
          <a:p>
            <a:pPr lvl="2"/>
            <a:r>
              <a:rPr lang="en-US" dirty="0"/>
              <a:t>describe the benefits and usage of serverless computing solutions that include </a:t>
            </a:r>
            <a:endParaRPr lang="pl-PL" dirty="0"/>
          </a:p>
          <a:p>
            <a:pPr lvl="3"/>
            <a:r>
              <a:rPr lang="en-US" dirty="0"/>
              <a:t>Azure Functions</a:t>
            </a:r>
            <a:endParaRPr lang="pl-PL" dirty="0"/>
          </a:p>
          <a:p>
            <a:pPr lvl="3"/>
            <a:r>
              <a:rPr lang="en-US" dirty="0"/>
              <a:t>Logic Apps </a:t>
            </a:r>
            <a:endParaRPr lang="pl-PL" dirty="0"/>
          </a:p>
          <a:p>
            <a:pPr lvl="2"/>
            <a:r>
              <a:rPr lang="en-US" dirty="0"/>
              <a:t>describe the benefits and usage of </a:t>
            </a:r>
            <a:endParaRPr lang="pl-PL" dirty="0"/>
          </a:p>
          <a:p>
            <a:pPr lvl="3"/>
            <a:r>
              <a:rPr lang="en-US" dirty="0"/>
              <a:t>Azure DevOps, </a:t>
            </a:r>
            <a:endParaRPr lang="pl-PL" dirty="0"/>
          </a:p>
          <a:p>
            <a:pPr lvl="3"/>
            <a:r>
              <a:rPr lang="en-US" dirty="0"/>
              <a:t>GitHub</a:t>
            </a:r>
            <a:r>
              <a:rPr lang="pl-PL" dirty="0"/>
              <a:t> &amp; </a:t>
            </a:r>
            <a:r>
              <a:rPr lang="en-US" dirty="0"/>
              <a:t>GitHub Actions, </a:t>
            </a:r>
            <a:endParaRPr lang="pl-PL" dirty="0"/>
          </a:p>
          <a:p>
            <a:pPr lvl="3"/>
            <a:r>
              <a:rPr lang="en-US" dirty="0"/>
              <a:t>Azure DevTest Labs</a:t>
            </a:r>
            <a:endParaRPr lang="pl-PL" dirty="0"/>
          </a:p>
        </p:txBody>
      </p:sp>
    </p:spTree>
    <p:extLst>
      <p:ext uri="{BB962C8B-B14F-4D97-AF65-F5344CB8AC3E}">
        <p14:creationId xmlns:p14="http://schemas.microsoft.com/office/powerpoint/2010/main" val="2584986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7B52-B6E7-4D01-8923-3B0F4B9FB4BC}"/>
              </a:ext>
            </a:extLst>
          </p:cNvPr>
          <p:cNvSpPr>
            <a:spLocks noGrp="1"/>
          </p:cNvSpPr>
          <p:nvPr>
            <p:ph type="title"/>
          </p:nvPr>
        </p:nvSpPr>
        <p:spPr/>
        <p:txBody>
          <a:bodyPr/>
          <a:lstStyle/>
          <a:p>
            <a:r>
              <a:rPr lang="pl-PL" dirty="0" err="1"/>
              <a:t>Azure</a:t>
            </a:r>
            <a:r>
              <a:rPr lang="pl-PL" dirty="0"/>
              <a:t> </a:t>
            </a:r>
            <a:r>
              <a:rPr lang="pl-PL" dirty="0" err="1"/>
              <a:t>Functions</a:t>
            </a:r>
            <a:endParaRPr lang="pl-PL" dirty="0"/>
          </a:p>
        </p:txBody>
      </p:sp>
      <p:sp>
        <p:nvSpPr>
          <p:cNvPr id="3" name="Content Placeholder 2">
            <a:extLst>
              <a:ext uri="{FF2B5EF4-FFF2-40B4-BE49-F238E27FC236}">
                <a16:creationId xmlns:a16="http://schemas.microsoft.com/office/drawing/2014/main" id="{6B6D48F1-16EA-4DE0-A915-29A9483009E4}"/>
              </a:ext>
            </a:extLst>
          </p:cNvPr>
          <p:cNvSpPr>
            <a:spLocks noGrp="1"/>
          </p:cNvSpPr>
          <p:nvPr>
            <p:ph idx="1"/>
          </p:nvPr>
        </p:nvSpPr>
        <p:spPr>
          <a:xfrm>
            <a:off x="1066800" y="2103120"/>
            <a:ext cx="5029200" cy="3849624"/>
          </a:xfrm>
        </p:spPr>
        <p:txBody>
          <a:bodyPr>
            <a:normAutofit fontScale="92500"/>
          </a:bodyPr>
          <a:lstStyle/>
          <a:p>
            <a:r>
              <a:rPr lang="pl-PL" dirty="0"/>
              <a:t>Umożliwia </a:t>
            </a:r>
            <a:r>
              <a:rPr lang="pl-PL" dirty="0" err="1"/>
              <a:t>hostowanie</a:t>
            </a:r>
            <a:r>
              <a:rPr lang="pl-PL" dirty="0"/>
              <a:t> pojedynczej metody lub funkcji</a:t>
            </a:r>
          </a:p>
          <a:p>
            <a:r>
              <a:rPr lang="pl-PL" dirty="0"/>
              <a:t>Uruchamiana na zdarzenie (np. żądanie HTTP, komunikat w kolejce, </a:t>
            </a:r>
            <a:r>
              <a:rPr lang="pl-PL" dirty="0" err="1"/>
              <a:t>timer</a:t>
            </a:r>
            <a:r>
              <a:rPr lang="pl-PL" dirty="0"/>
              <a:t>)</a:t>
            </a:r>
          </a:p>
          <a:p>
            <a:r>
              <a:rPr lang="pl-PL" dirty="0"/>
              <a:t>Możliwość pisania w wielu językach: </a:t>
            </a:r>
            <a:r>
              <a:rPr lang="pl-PL" b="0" i="0" dirty="0">
                <a:solidFill>
                  <a:srgbClr val="171717"/>
                </a:solidFill>
                <a:effectLst/>
              </a:rPr>
              <a:t>C#, </a:t>
            </a:r>
            <a:r>
              <a:rPr lang="pl-PL" b="0" i="0" dirty="0" err="1">
                <a:solidFill>
                  <a:srgbClr val="171717"/>
                </a:solidFill>
                <a:effectLst/>
              </a:rPr>
              <a:t>Python</a:t>
            </a:r>
            <a:r>
              <a:rPr lang="pl-PL" b="0" i="0" dirty="0">
                <a:solidFill>
                  <a:srgbClr val="171717"/>
                </a:solidFill>
                <a:effectLst/>
              </a:rPr>
              <a:t>, JavaScript, </a:t>
            </a:r>
            <a:r>
              <a:rPr lang="pl-PL" b="0" i="0" dirty="0" err="1">
                <a:solidFill>
                  <a:srgbClr val="171717"/>
                </a:solidFill>
                <a:effectLst/>
              </a:rPr>
              <a:t>TypeScript</a:t>
            </a:r>
            <a:r>
              <a:rPr lang="pl-PL" b="0" i="0" dirty="0">
                <a:solidFill>
                  <a:srgbClr val="171717"/>
                </a:solidFill>
                <a:effectLst/>
              </a:rPr>
              <a:t>, Java i PowerShell</a:t>
            </a:r>
          </a:p>
          <a:p>
            <a:r>
              <a:rPr lang="pl-PL" dirty="0">
                <a:solidFill>
                  <a:srgbClr val="171717"/>
                </a:solidFill>
              </a:rPr>
              <a:t>Skalowalna</a:t>
            </a:r>
          </a:p>
          <a:p>
            <a:r>
              <a:rPr lang="pl-PL" dirty="0">
                <a:solidFill>
                  <a:srgbClr val="171717"/>
                </a:solidFill>
              </a:rPr>
              <a:t>Opłaty generowane tylko podczas użycia</a:t>
            </a:r>
          </a:p>
          <a:p>
            <a:r>
              <a:rPr lang="pl-PL" dirty="0">
                <a:solidFill>
                  <a:srgbClr val="171717"/>
                </a:solidFill>
              </a:rPr>
              <a:t>Jest bezstanowa</a:t>
            </a:r>
          </a:p>
          <a:p>
            <a:r>
              <a:rPr lang="pl-PL" dirty="0">
                <a:solidFill>
                  <a:srgbClr val="171717"/>
                </a:solidFill>
              </a:rPr>
              <a:t>Może przechowywać stan przy pomocy </a:t>
            </a:r>
            <a:r>
              <a:rPr lang="pl-PL" dirty="0" err="1">
                <a:solidFill>
                  <a:srgbClr val="171717"/>
                </a:solidFill>
              </a:rPr>
              <a:t>Azure</a:t>
            </a:r>
            <a:r>
              <a:rPr lang="pl-PL" dirty="0">
                <a:solidFill>
                  <a:srgbClr val="171717"/>
                </a:solidFill>
              </a:rPr>
              <a:t> Storage </a:t>
            </a:r>
            <a:r>
              <a:rPr lang="pl-PL" dirty="0" err="1">
                <a:solidFill>
                  <a:srgbClr val="171717"/>
                </a:solidFill>
              </a:rPr>
              <a:t>Account</a:t>
            </a:r>
            <a:endParaRPr lang="pl-PL" dirty="0">
              <a:solidFill>
                <a:srgbClr val="171717"/>
              </a:solidFill>
            </a:endParaRPr>
          </a:p>
          <a:p>
            <a:r>
              <a:rPr lang="pl-PL" dirty="0">
                <a:solidFill>
                  <a:srgbClr val="171717"/>
                </a:solidFill>
              </a:rPr>
              <a:t>Można łączyć wywołania </a:t>
            </a:r>
            <a:r>
              <a:rPr lang="pl-PL" dirty="0" err="1">
                <a:solidFill>
                  <a:srgbClr val="171717"/>
                </a:solidFill>
              </a:rPr>
              <a:t>Azure</a:t>
            </a:r>
            <a:r>
              <a:rPr lang="pl-PL" dirty="0">
                <a:solidFill>
                  <a:srgbClr val="171717"/>
                </a:solidFill>
              </a:rPr>
              <a:t> </a:t>
            </a:r>
            <a:r>
              <a:rPr lang="pl-PL" dirty="0" err="1">
                <a:solidFill>
                  <a:srgbClr val="171717"/>
                </a:solidFill>
              </a:rPr>
              <a:t>Functions</a:t>
            </a:r>
            <a:r>
              <a:rPr lang="pl-PL" dirty="0">
                <a:solidFill>
                  <a:srgbClr val="171717"/>
                </a:solidFill>
              </a:rPr>
              <a:t> przy pomocy rozszerzenia </a:t>
            </a:r>
            <a:r>
              <a:rPr lang="pl-PL" dirty="0" err="1">
                <a:solidFill>
                  <a:srgbClr val="171717"/>
                </a:solidFill>
              </a:rPr>
              <a:t>Durable</a:t>
            </a:r>
            <a:r>
              <a:rPr lang="pl-PL" dirty="0">
                <a:solidFill>
                  <a:srgbClr val="171717"/>
                </a:solidFill>
              </a:rPr>
              <a:t> </a:t>
            </a:r>
            <a:r>
              <a:rPr lang="pl-PL" dirty="0" err="1">
                <a:solidFill>
                  <a:srgbClr val="171717"/>
                </a:solidFill>
              </a:rPr>
              <a:t>Function</a:t>
            </a:r>
            <a:endParaRPr lang="pl-PL" dirty="0">
              <a:solidFill>
                <a:srgbClr val="171717"/>
              </a:solidFill>
            </a:endParaRPr>
          </a:p>
          <a:p>
            <a:endParaRPr lang="pl-PL" dirty="0"/>
          </a:p>
        </p:txBody>
      </p:sp>
      <p:pic>
        <p:nvPicPr>
          <p:cNvPr id="5" name="Picture 4">
            <a:extLst>
              <a:ext uri="{FF2B5EF4-FFF2-40B4-BE49-F238E27FC236}">
                <a16:creationId xmlns:a16="http://schemas.microsoft.com/office/drawing/2014/main" id="{091C46E4-ACFF-4F89-B79A-1F50E65E5185}"/>
              </a:ext>
            </a:extLst>
          </p:cNvPr>
          <p:cNvPicPr>
            <a:picLocks noChangeAspect="1"/>
          </p:cNvPicPr>
          <p:nvPr/>
        </p:nvPicPr>
        <p:blipFill>
          <a:blip r:embed="rId2"/>
          <a:stretch>
            <a:fillRect/>
          </a:stretch>
        </p:blipFill>
        <p:spPr>
          <a:xfrm>
            <a:off x="6762868" y="1823906"/>
            <a:ext cx="3731760" cy="3731760"/>
          </a:xfrm>
          <a:prstGeom prst="rect">
            <a:avLst/>
          </a:prstGeom>
        </p:spPr>
      </p:pic>
    </p:spTree>
    <p:extLst>
      <p:ext uri="{BB962C8B-B14F-4D97-AF65-F5344CB8AC3E}">
        <p14:creationId xmlns:p14="http://schemas.microsoft.com/office/powerpoint/2010/main" val="3052310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7B52-B6E7-4D01-8923-3B0F4B9FB4BC}"/>
              </a:ext>
            </a:extLst>
          </p:cNvPr>
          <p:cNvSpPr>
            <a:spLocks noGrp="1"/>
          </p:cNvSpPr>
          <p:nvPr>
            <p:ph type="title"/>
          </p:nvPr>
        </p:nvSpPr>
        <p:spPr/>
        <p:txBody>
          <a:bodyPr/>
          <a:lstStyle/>
          <a:p>
            <a:r>
              <a:rPr lang="pl-PL" dirty="0" err="1"/>
              <a:t>Azure</a:t>
            </a:r>
            <a:r>
              <a:rPr lang="pl-PL" dirty="0"/>
              <a:t> </a:t>
            </a:r>
            <a:r>
              <a:rPr lang="pl-PL" dirty="0" err="1"/>
              <a:t>Logic</a:t>
            </a:r>
            <a:r>
              <a:rPr lang="pl-PL" dirty="0"/>
              <a:t> </a:t>
            </a:r>
            <a:r>
              <a:rPr lang="pl-PL" dirty="0" err="1"/>
              <a:t>Apps</a:t>
            </a:r>
            <a:endParaRPr lang="pl-PL" dirty="0"/>
          </a:p>
        </p:txBody>
      </p:sp>
      <p:sp>
        <p:nvSpPr>
          <p:cNvPr id="3" name="Content Placeholder 2">
            <a:extLst>
              <a:ext uri="{FF2B5EF4-FFF2-40B4-BE49-F238E27FC236}">
                <a16:creationId xmlns:a16="http://schemas.microsoft.com/office/drawing/2014/main" id="{6B6D48F1-16EA-4DE0-A915-29A9483009E4}"/>
              </a:ext>
            </a:extLst>
          </p:cNvPr>
          <p:cNvSpPr>
            <a:spLocks noGrp="1"/>
          </p:cNvSpPr>
          <p:nvPr>
            <p:ph idx="1"/>
          </p:nvPr>
        </p:nvSpPr>
        <p:spPr>
          <a:xfrm>
            <a:off x="1066800" y="2103120"/>
            <a:ext cx="5029200" cy="3849624"/>
          </a:xfrm>
        </p:spPr>
        <p:txBody>
          <a:bodyPr/>
          <a:lstStyle/>
          <a:p>
            <a:r>
              <a:rPr lang="pl-PL" dirty="0"/>
              <a:t>Ułatwia automatyzowanie procesów</a:t>
            </a:r>
          </a:p>
          <a:p>
            <a:r>
              <a:rPr lang="pl-PL" dirty="0"/>
              <a:t>Udostępnia GUI do projektowania procesów</a:t>
            </a:r>
          </a:p>
          <a:p>
            <a:r>
              <a:rPr lang="pl-PL" dirty="0"/>
              <a:t>Nie używa kodu</a:t>
            </a:r>
          </a:p>
          <a:p>
            <a:r>
              <a:rPr lang="pl-PL" dirty="0"/>
              <a:t>Ma trzy główne typy bloków: </a:t>
            </a:r>
            <a:r>
              <a:rPr lang="pl-PL" dirty="0" err="1"/>
              <a:t>triggers</a:t>
            </a:r>
            <a:r>
              <a:rPr lang="pl-PL" dirty="0"/>
              <a:t>, </a:t>
            </a:r>
            <a:r>
              <a:rPr lang="pl-PL" dirty="0" err="1"/>
              <a:t>actions</a:t>
            </a:r>
            <a:r>
              <a:rPr lang="pl-PL" dirty="0"/>
              <a:t>, </a:t>
            </a:r>
            <a:r>
              <a:rPr lang="pl-PL" dirty="0" err="1"/>
              <a:t>connectors</a:t>
            </a:r>
            <a:endParaRPr lang="pl-PL" dirty="0"/>
          </a:p>
          <a:p>
            <a:r>
              <a:rPr lang="pl-PL" dirty="0"/>
              <a:t>Można tworzyć własne </a:t>
            </a:r>
            <a:r>
              <a:rPr lang="pl-PL" dirty="0" err="1"/>
              <a:t>connectory</a:t>
            </a:r>
            <a:r>
              <a:rPr lang="pl-PL" dirty="0"/>
              <a:t> przy użyciu kodu niestandardowego</a:t>
            </a:r>
          </a:p>
        </p:txBody>
      </p:sp>
      <p:pic>
        <p:nvPicPr>
          <p:cNvPr id="5" name="Graphic 4">
            <a:extLst>
              <a:ext uri="{FF2B5EF4-FFF2-40B4-BE49-F238E27FC236}">
                <a16:creationId xmlns:a16="http://schemas.microsoft.com/office/drawing/2014/main" id="{5DCA1EAA-7F71-4E15-906F-4EFB0988D7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1780" y="642594"/>
            <a:ext cx="2740841" cy="2740841"/>
          </a:xfrm>
          <a:prstGeom prst="rect">
            <a:avLst/>
          </a:prstGeom>
        </p:spPr>
      </p:pic>
      <p:pic>
        <p:nvPicPr>
          <p:cNvPr id="9218" name="Picture 2" descr="Omówienie Azure Logic Apps - Azure Logic Apps | Microsoft Docs">
            <a:extLst>
              <a:ext uri="{FF2B5EF4-FFF2-40B4-BE49-F238E27FC236}">
                <a16:creationId xmlns:a16="http://schemas.microsoft.com/office/drawing/2014/main" id="{2500E65F-FD9F-45AD-9C3C-F32B41E14C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7067" y="3307392"/>
            <a:ext cx="4170269" cy="307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917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188C-BAD9-4B4D-BA18-B4A681B64F56}"/>
              </a:ext>
            </a:extLst>
          </p:cNvPr>
          <p:cNvSpPr>
            <a:spLocks noGrp="1"/>
          </p:cNvSpPr>
          <p:nvPr>
            <p:ph type="title"/>
          </p:nvPr>
        </p:nvSpPr>
        <p:spPr/>
        <p:txBody>
          <a:bodyPr/>
          <a:lstStyle/>
          <a:p>
            <a:r>
              <a:rPr lang="en-US" dirty="0"/>
              <a:t>Azure DevOps</a:t>
            </a:r>
            <a:endParaRPr lang="pl-PL" dirty="0"/>
          </a:p>
        </p:txBody>
      </p:sp>
      <p:sp>
        <p:nvSpPr>
          <p:cNvPr id="3" name="Content Placeholder 2">
            <a:extLst>
              <a:ext uri="{FF2B5EF4-FFF2-40B4-BE49-F238E27FC236}">
                <a16:creationId xmlns:a16="http://schemas.microsoft.com/office/drawing/2014/main" id="{F8FD6A3F-C0BB-42A6-BB91-091CD8635108}"/>
              </a:ext>
            </a:extLst>
          </p:cNvPr>
          <p:cNvSpPr>
            <a:spLocks noGrp="1"/>
          </p:cNvSpPr>
          <p:nvPr>
            <p:ph idx="1"/>
          </p:nvPr>
        </p:nvSpPr>
        <p:spPr>
          <a:xfrm>
            <a:off x="1066801" y="2103120"/>
            <a:ext cx="5813394" cy="3849624"/>
          </a:xfrm>
        </p:spPr>
        <p:txBody>
          <a:bodyPr>
            <a:normAutofit lnSpcReduction="10000"/>
          </a:bodyPr>
          <a:lstStyle/>
          <a:p>
            <a:pPr algn="l"/>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a:t>
            </a:r>
            <a:r>
              <a:rPr lang="pl-PL" b="0" i="0" dirty="0" err="1">
                <a:solidFill>
                  <a:srgbClr val="171717"/>
                </a:solidFill>
                <a:effectLst/>
                <a:latin typeface="Segoe UI" panose="020B0502040204020203" pitchFamily="34" charset="0"/>
              </a:rPr>
              <a:t>DevOps</a:t>
            </a:r>
            <a:r>
              <a:rPr lang="pl-PL" b="0" i="0" dirty="0">
                <a:solidFill>
                  <a:srgbClr val="171717"/>
                </a:solidFill>
                <a:effectLst/>
                <a:latin typeface="Segoe UI" panose="020B0502040204020203" pitchFamily="34" charset="0"/>
              </a:rPr>
              <a:t> Services to pakiet usług, które dotyczą każdego etapu cyklu życia tworzenia oprogramowania.</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a:t>
            </a:r>
            <a:r>
              <a:rPr lang="pl-PL" b="1" i="0" dirty="0" err="1">
                <a:solidFill>
                  <a:srgbClr val="171717"/>
                </a:solidFill>
                <a:effectLst/>
                <a:latin typeface="Segoe UI" panose="020B0502040204020203" pitchFamily="34" charset="0"/>
              </a:rPr>
              <a:t>Repos</a:t>
            </a:r>
            <a:r>
              <a:rPr lang="pl-PL" b="0" i="0" dirty="0">
                <a:solidFill>
                  <a:srgbClr val="171717"/>
                </a:solidFill>
                <a:effectLst/>
                <a:latin typeface="Segoe UI" panose="020B0502040204020203" pitchFamily="34" charset="0"/>
              </a:rPr>
              <a:t> to scentralizowane repozytorium kodu źródłowego, w którym deweloperzy oprogramowania, inżynierowie </a:t>
            </a:r>
            <a:r>
              <a:rPr lang="pl-PL" b="0" i="0" dirty="0" err="1">
                <a:solidFill>
                  <a:srgbClr val="171717"/>
                </a:solidFill>
                <a:effectLst/>
                <a:latin typeface="Segoe UI" panose="020B0502040204020203" pitchFamily="34" charset="0"/>
              </a:rPr>
              <a:t>DevOps</a:t>
            </a:r>
            <a:r>
              <a:rPr lang="pl-PL" b="0" i="0" dirty="0">
                <a:solidFill>
                  <a:srgbClr val="171717"/>
                </a:solidFill>
                <a:effectLst/>
                <a:latin typeface="Segoe UI" panose="020B0502040204020203" pitchFamily="34" charset="0"/>
              </a:rPr>
              <a:t> i specjaliści ds. dokumentacji mogą współpracować i publikować kod do przeglądu.</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a:t>
            </a:r>
            <a:r>
              <a:rPr lang="pl-PL" b="1" i="0" dirty="0" err="1">
                <a:solidFill>
                  <a:srgbClr val="171717"/>
                </a:solidFill>
                <a:effectLst/>
                <a:latin typeface="Segoe UI" panose="020B0502040204020203" pitchFamily="34" charset="0"/>
              </a:rPr>
              <a:t>Boards</a:t>
            </a:r>
            <a:r>
              <a:rPr lang="pl-PL" b="0" i="0" dirty="0">
                <a:solidFill>
                  <a:srgbClr val="171717"/>
                </a:solidFill>
                <a:effectLst/>
                <a:latin typeface="Segoe UI" panose="020B0502040204020203" pitchFamily="34" charset="0"/>
              </a:rPr>
              <a:t> to pakiet do zarządzania projektami Agile, który obejmuje tablice </a:t>
            </a:r>
            <a:r>
              <a:rPr lang="pl-PL" b="0" i="0" dirty="0" err="1">
                <a:solidFill>
                  <a:srgbClr val="171717"/>
                </a:solidFill>
                <a:effectLst/>
                <a:latin typeface="Segoe UI" panose="020B0502040204020203" pitchFamily="34" charset="0"/>
              </a:rPr>
              <a:t>Kanban</a:t>
            </a:r>
            <a:r>
              <a:rPr lang="pl-PL" b="0" i="0" dirty="0">
                <a:solidFill>
                  <a:srgbClr val="171717"/>
                </a:solidFill>
                <a:effectLst/>
                <a:latin typeface="Segoe UI" panose="020B0502040204020203" pitchFamily="34" charset="0"/>
              </a:rPr>
              <a:t>, raportowanie oraz śledzenie pomysłów i prac od dużych projektów wysokiego poziomu po elementy robocze i problemy.</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a:t>
            </a:r>
            <a:r>
              <a:rPr lang="pl-PL" b="1" i="0" dirty="0" err="1">
                <a:solidFill>
                  <a:srgbClr val="171717"/>
                </a:solidFill>
                <a:effectLst/>
                <a:latin typeface="Segoe UI" panose="020B0502040204020203" pitchFamily="34" charset="0"/>
              </a:rPr>
              <a:t>Pipelines</a:t>
            </a:r>
            <a:r>
              <a:rPr lang="pl-PL" b="0" i="0" dirty="0">
                <a:solidFill>
                  <a:srgbClr val="171717"/>
                </a:solidFill>
                <a:effectLst/>
                <a:latin typeface="Segoe UI" panose="020B0502040204020203" pitchFamily="34" charset="0"/>
              </a:rPr>
              <a:t> to narzędzie do automatyzacji potoku CI/CD.</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a:t>
            </a:r>
            <a:r>
              <a:rPr lang="pl-PL" b="1" i="0" dirty="0" err="1">
                <a:solidFill>
                  <a:srgbClr val="171717"/>
                </a:solidFill>
                <a:effectLst/>
                <a:latin typeface="Segoe UI" panose="020B0502040204020203" pitchFamily="34" charset="0"/>
              </a:rPr>
              <a:t>Artifacts</a:t>
            </a:r>
            <a:r>
              <a:rPr lang="pl-PL" b="0" i="0" dirty="0">
                <a:solidFill>
                  <a:srgbClr val="171717"/>
                </a:solidFill>
                <a:effectLst/>
                <a:latin typeface="Segoe UI" panose="020B0502040204020203" pitchFamily="34" charset="0"/>
              </a:rPr>
              <a:t> to repozytorium do </a:t>
            </a:r>
            <a:r>
              <a:rPr lang="pl-PL" b="0" i="0" dirty="0" err="1">
                <a:solidFill>
                  <a:srgbClr val="171717"/>
                </a:solidFill>
                <a:effectLst/>
                <a:latin typeface="Segoe UI" panose="020B0502040204020203" pitchFamily="34" charset="0"/>
              </a:rPr>
              <a:t>hostowania</a:t>
            </a:r>
            <a:r>
              <a:rPr lang="pl-PL" b="0" i="0" dirty="0">
                <a:solidFill>
                  <a:srgbClr val="171717"/>
                </a:solidFill>
                <a:effectLst/>
                <a:latin typeface="Segoe UI" panose="020B0502040204020203" pitchFamily="34" charset="0"/>
              </a:rPr>
              <a:t> artefaktów, takich jak skompilowany kod źródłowy, które mogą być przekazywane do kroków potoku testowania lub wdrażania.</a:t>
            </a:r>
          </a:p>
          <a:p>
            <a:pPr lvl="1">
              <a:buFont typeface="Arial" panose="020B0604020202020204" pitchFamily="34" charset="0"/>
              <a:buChar char="•"/>
            </a:pPr>
            <a:r>
              <a:rPr lang="pl-PL" b="1" i="0" dirty="0" err="1">
                <a:solidFill>
                  <a:srgbClr val="171717"/>
                </a:solidFill>
                <a:effectLst/>
                <a:latin typeface="Segoe UI" panose="020B0502040204020203" pitchFamily="34" charset="0"/>
              </a:rPr>
              <a:t>Azure</a:t>
            </a:r>
            <a:r>
              <a:rPr lang="pl-PL" b="1" i="0" dirty="0">
                <a:solidFill>
                  <a:srgbClr val="171717"/>
                </a:solidFill>
                <a:effectLst/>
                <a:latin typeface="Segoe UI" panose="020B0502040204020203" pitchFamily="34" charset="0"/>
              </a:rPr>
              <a:t> Test </a:t>
            </a:r>
            <a:r>
              <a:rPr lang="pl-PL" b="1" i="0" dirty="0" err="1">
                <a:solidFill>
                  <a:srgbClr val="171717"/>
                </a:solidFill>
                <a:effectLst/>
                <a:latin typeface="Segoe UI" panose="020B0502040204020203" pitchFamily="34" charset="0"/>
              </a:rPr>
              <a:t>Plans</a:t>
            </a:r>
            <a:r>
              <a:rPr lang="pl-PL" b="0" i="0" dirty="0">
                <a:solidFill>
                  <a:srgbClr val="171717"/>
                </a:solidFill>
                <a:effectLst/>
                <a:latin typeface="Segoe UI" panose="020B0502040204020203" pitchFamily="34" charset="0"/>
              </a:rPr>
              <a:t> to narzędzie do testów automatycznych, które może być używane w potoku ciągłej integracji/ciągłego wdrażania w celu zapewnienia jakości przed wydaniem oprogramowania.</a:t>
            </a:r>
          </a:p>
          <a:p>
            <a:endParaRPr lang="pl-PL" dirty="0"/>
          </a:p>
        </p:txBody>
      </p:sp>
      <p:pic>
        <p:nvPicPr>
          <p:cNvPr id="5122" name="Picture 2" descr="Microsoft Azure DevOps | LinkedIn">
            <a:extLst>
              <a:ext uri="{FF2B5EF4-FFF2-40B4-BE49-F238E27FC236}">
                <a16:creationId xmlns:a16="http://schemas.microsoft.com/office/drawing/2014/main" id="{F3212999-8251-43E6-AC99-E6FB7BE46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306" y="2014194"/>
            <a:ext cx="3183754" cy="318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921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05AF-A064-48C7-95D6-125226B798E5}"/>
              </a:ext>
            </a:extLst>
          </p:cNvPr>
          <p:cNvSpPr>
            <a:spLocks noGrp="1"/>
          </p:cNvSpPr>
          <p:nvPr>
            <p:ph type="title"/>
          </p:nvPr>
        </p:nvSpPr>
        <p:spPr/>
        <p:txBody>
          <a:bodyPr/>
          <a:lstStyle/>
          <a:p>
            <a:r>
              <a:rPr lang="en-US" dirty="0"/>
              <a:t>GitHub</a:t>
            </a:r>
            <a:r>
              <a:rPr lang="pl-PL" dirty="0"/>
              <a:t> &amp; </a:t>
            </a:r>
            <a:r>
              <a:rPr lang="en-US" dirty="0"/>
              <a:t>GitHub Actions</a:t>
            </a:r>
            <a:endParaRPr lang="pl-PL" dirty="0"/>
          </a:p>
        </p:txBody>
      </p:sp>
      <p:sp>
        <p:nvSpPr>
          <p:cNvPr id="3" name="Content Placeholder 2">
            <a:extLst>
              <a:ext uri="{FF2B5EF4-FFF2-40B4-BE49-F238E27FC236}">
                <a16:creationId xmlns:a16="http://schemas.microsoft.com/office/drawing/2014/main" id="{427B9556-5744-4214-B894-6009F98F25B2}"/>
              </a:ext>
            </a:extLst>
          </p:cNvPr>
          <p:cNvSpPr>
            <a:spLocks noGrp="1"/>
          </p:cNvSpPr>
          <p:nvPr>
            <p:ph idx="1"/>
          </p:nvPr>
        </p:nvSpPr>
        <p:spPr>
          <a:xfrm>
            <a:off x="1066800" y="2103120"/>
            <a:ext cx="5029200" cy="3849624"/>
          </a:xfrm>
        </p:spPr>
        <p:txBody>
          <a:bodyPr>
            <a:normAutofit lnSpcReduction="10000"/>
          </a:bodyPr>
          <a:lstStyle/>
          <a:p>
            <a:pPr algn="l"/>
            <a:r>
              <a:rPr lang="pl-PL" b="0" i="0" dirty="0">
                <a:solidFill>
                  <a:srgbClr val="171717"/>
                </a:solidFill>
                <a:effectLst/>
                <a:latin typeface="Segoe UI" panose="020B0502040204020203" pitchFamily="34" charset="0"/>
              </a:rPr>
              <a:t>Open </a:t>
            </a:r>
            <a:r>
              <a:rPr lang="pl-PL" b="0" i="0" dirty="0" err="1">
                <a:solidFill>
                  <a:srgbClr val="171717"/>
                </a:solidFill>
                <a:effectLst/>
                <a:latin typeface="Segoe UI" panose="020B0502040204020203" pitchFamily="34" charset="0"/>
              </a:rPr>
              <a:t>source</a:t>
            </a:r>
            <a:endParaRPr lang="pl-PL" b="0" i="0" dirty="0">
              <a:solidFill>
                <a:srgbClr val="171717"/>
              </a:solidFill>
              <a:effectLst/>
              <a:latin typeface="Segoe UI" panose="020B0502040204020203" pitchFamily="34" charset="0"/>
            </a:endParaRPr>
          </a:p>
          <a:p>
            <a:pPr algn="l">
              <a:buFont typeface="Arial" panose="020B0604020202020204" pitchFamily="34" charset="0"/>
              <a:buChar char="•"/>
            </a:pPr>
            <a:r>
              <a:rPr lang="pl-PL" b="0" i="0" dirty="0">
                <a:solidFill>
                  <a:srgbClr val="171717"/>
                </a:solidFill>
                <a:effectLst/>
                <a:latin typeface="Segoe UI" panose="020B0502040204020203" pitchFamily="34" charset="0"/>
              </a:rPr>
              <a:t>Udostępnione repozytorium Git kodu źródłowego </a:t>
            </a:r>
          </a:p>
          <a:p>
            <a:pPr algn="l">
              <a:buFont typeface="Arial" panose="020B0604020202020204" pitchFamily="34" charset="0"/>
              <a:buChar char="•"/>
            </a:pPr>
            <a:r>
              <a:rPr lang="pl-PL" dirty="0">
                <a:solidFill>
                  <a:srgbClr val="171717"/>
                </a:solidFill>
                <a:latin typeface="Segoe UI" panose="020B0502040204020203" pitchFamily="34" charset="0"/>
              </a:rPr>
              <a:t>Narzędzie do </a:t>
            </a:r>
            <a:r>
              <a:rPr lang="pl-PL" dirty="0" err="1">
                <a:solidFill>
                  <a:srgbClr val="171717"/>
                </a:solidFill>
                <a:latin typeface="Segoe UI" panose="020B0502040204020203" pitchFamily="34" charset="0"/>
              </a:rPr>
              <a:t>r</a:t>
            </a:r>
            <a:r>
              <a:rPr lang="pl-PL" b="0" i="0" dirty="0" err="1">
                <a:solidFill>
                  <a:srgbClr val="171717"/>
                </a:solidFill>
                <a:effectLst/>
                <a:latin typeface="Segoe UI" panose="020B0502040204020203" pitchFamily="34" charset="0"/>
              </a:rPr>
              <a:t>eview</a:t>
            </a:r>
            <a:endParaRPr lang="pl-PL" b="0" i="0" dirty="0">
              <a:solidFill>
                <a:srgbClr val="171717"/>
              </a:solidFill>
              <a:effectLst/>
              <a:latin typeface="Segoe UI" panose="020B0502040204020203" pitchFamily="34" charset="0"/>
            </a:endParaRPr>
          </a:p>
          <a:p>
            <a:pPr algn="l">
              <a:buFont typeface="Arial" panose="020B0604020202020204" pitchFamily="34" charset="0"/>
              <a:buChar char="•"/>
            </a:pPr>
            <a:r>
              <a:rPr lang="pl-PL" b="0" i="0" dirty="0">
                <a:solidFill>
                  <a:srgbClr val="171717"/>
                </a:solidFill>
                <a:effectLst/>
                <a:latin typeface="Segoe UI" panose="020B0502040204020203" pitchFamily="34" charset="0"/>
              </a:rPr>
              <a:t>Obsługa zarządzania projektami, w tym tablicami </a:t>
            </a:r>
            <a:r>
              <a:rPr lang="pl-PL" b="0" i="0" dirty="0" err="1">
                <a:solidFill>
                  <a:srgbClr val="171717"/>
                </a:solidFill>
                <a:effectLst/>
                <a:latin typeface="Segoe UI" panose="020B0502040204020203" pitchFamily="34" charset="0"/>
              </a:rPr>
              <a:t>Kanban</a:t>
            </a:r>
            <a:r>
              <a:rPr lang="pl-PL" b="0" i="0" dirty="0">
                <a:solidFill>
                  <a:srgbClr val="171717"/>
                </a:solidFill>
                <a:effectLst/>
                <a:latin typeface="Segoe UI" panose="020B0502040204020203" pitchFamily="34" charset="0"/>
              </a:rPr>
              <a:t>.</a:t>
            </a:r>
          </a:p>
          <a:p>
            <a:pPr algn="l">
              <a:buFont typeface="Arial" panose="020B0604020202020204" pitchFamily="34" charset="0"/>
              <a:buChar char="•"/>
            </a:pPr>
            <a:r>
              <a:rPr lang="pl-PL" b="0" i="0" dirty="0">
                <a:solidFill>
                  <a:srgbClr val="171717"/>
                </a:solidFill>
                <a:effectLst/>
                <a:latin typeface="Segoe UI" panose="020B0502040204020203" pitchFamily="34" charset="0"/>
              </a:rPr>
              <a:t>Obsługa raportowania, omawiania i śledzenia problemów.</a:t>
            </a:r>
          </a:p>
          <a:p>
            <a:pPr algn="l">
              <a:buFont typeface="Arial" panose="020B0604020202020204" pitchFamily="34" charset="0"/>
              <a:buChar char="•"/>
            </a:pPr>
            <a:r>
              <a:rPr lang="pl-PL" b="0" i="0" dirty="0">
                <a:solidFill>
                  <a:srgbClr val="171717"/>
                </a:solidFill>
                <a:effectLst/>
                <a:latin typeface="Segoe UI" panose="020B0502040204020203" pitchFamily="34" charset="0"/>
              </a:rPr>
              <a:t>Narzędzia do automatyzacji potoku ciągłej integracji/ciągłego wdrażania.</a:t>
            </a:r>
          </a:p>
          <a:p>
            <a:pPr algn="l">
              <a:buFont typeface="Arial" panose="020B0604020202020204" pitchFamily="34" charset="0"/>
              <a:buChar char="•"/>
            </a:pPr>
            <a:r>
              <a:rPr lang="pl-PL" b="0" i="0" dirty="0">
                <a:solidFill>
                  <a:srgbClr val="171717"/>
                </a:solidFill>
                <a:effectLst/>
                <a:latin typeface="Segoe UI" panose="020B0502040204020203" pitchFamily="34" charset="0"/>
              </a:rPr>
              <a:t>Witryna typu </a:t>
            </a:r>
            <a:r>
              <a:rPr lang="pl-PL" b="0" i="0" dirty="0" err="1">
                <a:solidFill>
                  <a:srgbClr val="171717"/>
                </a:solidFill>
                <a:effectLst/>
                <a:latin typeface="Segoe UI" panose="020B0502040204020203" pitchFamily="34" charset="0"/>
              </a:rPr>
              <a:t>wiki</a:t>
            </a:r>
            <a:r>
              <a:rPr lang="pl-PL" b="0" i="0" dirty="0">
                <a:solidFill>
                  <a:srgbClr val="171717"/>
                </a:solidFill>
                <a:effectLst/>
                <a:latin typeface="Segoe UI" panose="020B0502040204020203" pitchFamily="34" charset="0"/>
              </a:rPr>
              <a:t> do współtworzenia dokumentacji.</a:t>
            </a:r>
          </a:p>
          <a:p>
            <a:pPr algn="l">
              <a:buFont typeface="Arial" panose="020B0604020202020204" pitchFamily="34" charset="0"/>
              <a:buChar char="•"/>
            </a:pPr>
            <a:r>
              <a:rPr lang="pl-PL" b="0" i="0" dirty="0">
                <a:solidFill>
                  <a:srgbClr val="171717"/>
                </a:solidFill>
                <a:effectLst/>
                <a:latin typeface="Segoe UI" panose="020B0502040204020203" pitchFamily="34" charset="0"/>
              </a:rPr>
              <a:t>Możliwość uruchamiania w chmurze lub w środowisku lokalnym.</a:t>
            </a:r>
          </a:p>
          <a:p>
            <a:endParaRPr lang="pl-PL" dirty="0"/>
          </a:p>
        </p:txBody>
      </p:sp>
      <p:pic>
        <p:nvPicPr>
          <p:cNvPr id="5" name="Picture 4">
            <a:extLst>
              <a:ext uri="{FF2B5EF4-FFF2-40B4-BE49-F238E27FC236}">
                <a16:creationId xmlns:a16="http://schemas.microsoft.com/office/drawing/2014/main" id="{67A9B828-B0AD-466D-B21A-85AFE1FCBFDE}"/>
              </a:ext>
            </a:extLst>
          </p:cNvPr>
          <p:cNvPicPr>
            <a:picLocks noChangeAspect="1"/>
          </p:cNvPicPr>
          <p:nvPr/>
        </p:nvPicPr>
        <p:blipFill>
          <a:blip r:embed="rId2"/>
          <a:stretch>
            <a:fillRect/>
          </a:stretch>
        </p:blipFill>
        <p:spPr>
          <a:xfrm>
            <a:off x="7104724" y="1876702"/>
            <a:ext cx="3104595" cy="3104595"/>
          </a:xfrm>
          <a:prstGeom prst="rect">
            <a:avLst/>
          </a:prstGeom>
        </p:spPr>
      </p:pic>
    </p:spTree>
    <p:extLst>
      <p:ext uri="{BB962C8B-B14F-4D97-AF65-F5344CB8AC3E}">
        <p14:creationId xmlns:p14="http://schemas.microsoft.com/office/powerpoint/2010/main" val="590753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0376-C529-470C-BBD0-2B8BDB124859}"/>
              </a:ext>
            </a:extLst>
          </p:cNvPr>
          <p:cNvSpPr>
            <a:spLocks noGrp="1"/>
          </p:cNvSpPr>
          <p:nvPr>
            <p:ph type="title"/>
          </p:nvPr>
        </p:nvSpPr>
        <p:spPr/>
        <p:txBody>
          <a:bodyPr/>
          <a:lstStyle/>
          <a:p>
            <a:r>
              <a:rPr lang="en-US" dirty="0"/>
              <a:t>Azure DevTest Labs</a:t>
            </a:r>
            <a:endParaRPr lang="pl-PL" dirty="0"/>
          </a:p>
        </p:txBody>
      </p:sp>
      <p:sp>
        <p:nvSpPr>
          <p:cNvPr id="3" name="Content Placeholder 2">
            <a:extLst>
              <a:ext uri="{FF2B5EF4-FFF2-40B4-BE49-F238E27FC236}">
                <a16:creationId xmlns:a16="http://schemas.microsoft.com/office/drawing/2014/main" id="{7FBF3614-7CD8-4442-AE68-78AB6FA36BD0}"/>
              </a:ext>
            </a:extLst>
          </p:cNvPr>
          <p:cNvSpPr>
            <a:spLocks noGrp="1"/>
          </p:cNvSpPr>
          <p:nvPr>
            <p:ph idx="1"/>
          </p:nvPr>
        </p:nvSpPr>
        <p:spPr>
          <a:xfrm>
            <a:off x="1066800" y="2103120"/>
            <a:ext cx="5029200" cy="3849624"/>
          </a:xfrm>
        </p:spPr>
        <p:txBody>
          <a:bodyPr>
            <a:normAutofit/>
          </a:bodyPr>
          <a:lstStyle/>
          <a:p>
            <a:pPr algn="l"/>
            <a:r>
              <a:rPr lang="pl-PL" b="0" i="0" dirty="0">
                <a:solidFill>
                  <a:srgbClr val="171717"/>
                </a:solidFill>
                <a:effectLst/>
                <a:latin typeface="Segoe UI" panose="020B0502040204020203" pitchFamily="34" charset="0"/>
              </a:rPr>
              <a:t>Służy do testowania kodu – nie nadaje się do aplikacji produkcyjnych</a:t>
            </a:r>
          </a:p>
          <a:p>
            <a:pPr algn="l"/>
            <a:r>
              <a:rPr lang="pl-PL" dirty="0">
                <a:solidFill>
                  <a:srgbClr val="171717"/>
                </a:solidFill>
                <a:latin typeface="Segoe UI" panose="020B0502040204020203" pitchFamily="34" charset="0"/>
              </a:rPr>
              <a:t>Może służyć do tworzenia środowisk z bazy ARM </a:t>
            </a:r>
            <a:r>
              <a:rPr lang="pl-PL" dirty="0" err="1">
                <a:solidFill>
                  <a:srgbClr val="171717"/>
                </a:solidFill>
                <a:latin typeface="Segoe UI" panose="020B0502040204020203" pitchFamily="34" charset="0"/>
              </a:rPr>
              <a:t>templates</a:t>
            </a:r>
            <a:r>
              <a:rPr lang="pl-PL" dirty="0">
                <a:solidFill>
                  <a:srgbClr val="171717"/>
                </a:solidFill>
                <a:latin typeface="Segoe UI" panose="020B0502040204020203" pitchFamily="34" charset="0"/>
              </a:rPr>
              <a:t> i dodatkowymi narzędziami</a:t>
            </a:r>
          </a:p>
          <a:p>
            <a:pPr algn="l"/>
            <a:r>
              <a:rPr lang="pl-PL" b="0" i="0" dirty="0">
                <a:solidFill>
                  <a:srgbClr val="171717"/>
                </a:solidFill>
                <a:effectLst/>
                <a:latin typeface="Segoe UI" panose="020B0502040204020203" pitchFamily="34" charset="0"/>
              </a:rPr>
              <a:t>Można tworzyć maszyny oparte na Windows i Linux</a:t>
            </a:r>
          </a:p>
          <a:p>
            <a:pPr algn="l"/>
            <a:r>
              <a:rPr lang="pl-PL" b="0" i="0" dirty="0">
                <a:solidFill>
                  <a:srgbClr val="171717"/>
                </a:solidFill>
                <a:effectLst/>
                <a:latin typeface="Segoe UI" panose="020B0502040204020203" pitchFamily="34" charset="0"/>
              </a:rPr>
              <a:t>Można szybko tworzyć środowiska testowe oraz środowiska na potrzeby treningów i demonstracji</a:t>
            </a:r>
          </a:p>
          <a:p>
            <a:pPr algn="l"/>
            <a:r>
              <a:rPr lang="pl-PL" dirty="0">
                <a:solidFill>
                  <a:srgbClr val="171717"/>
                </a:solidFill>
                <a:latin typeface="Segoe UI" panose="020B0502040204020203" pitchFamily="34" charset="0"/>
              </a:rPr>
              <a:t>Można ustawić </a:t>
            </a:r>
            <a:r>
              <a:rPr lang="pl-PL" dirty="0" err="1">
                <a:solidFill>
                  <a:srgbClr val="171717"/>
                </a:solidFill>
                <a:latin typeface="Segoe UI" panose="020B0502040204020203" pitchFamily="34" charset="0"/>
              </a:rPr>
              <a:t>Autoshutdown</a:t>
            </a:r>
            <a:r>
              <a:rPr lang="pl-PL" dirty="0">
                <a:solidFill>
                  <a:srgbClr val="171717"/>
                </a:solidFill>
                <a:latin typeface="Segoe UI" panose="020B0502040204020203" pitchFamily="34" charset="0"/>
              </a:rPr>
              <a:t> i Autostart</a:t>
            </a:r>
            <a:endParaRPr lang="pl-PL" b="0" i="0" dirty="0">
              <a:solidFill>
                <a:srgbClr val="171717"/>
              </a:solidFill>
              <a:effectLst/>
              <a:latin typeface="Segoe UI" panose="020B0502040204020203" pitchFamily="34" charset="0"/>
            </a:endParaRPr>
          </a:p>
          <a:p>
            <a:pPr algn="l"/>
            <a:r>
              <a:rPr lang="pl-PL" b="0" i="0" dirty="0">
                <a:solidFill>
                  <a:srgbClr val="171717"/>
                </a:solidFill>
                <a:effectLst/>
                <a:latin typeface="Segoe UI" panose="020B0502040204020203" pitchFamily="34" charset="0"/>
              </a:rPr>
              <a:t>Można ograniczyć liczbę laboratoriów, rozmiar VM i czas ich działania</a:t>
            </a:r>
          </a:p>
          <a:p>
            <a:endParaRPr lang="pl-PL" dirty="0"/>
          </a:p>
        </p:txBody>
      </p:sp>
      <p:pic>
        <p:nvPicPr>
          <p:cNvPr id="5" name="Picture 4">
            <a:extLst>
              <a:ext uri="{FF2B5EF4-FFF2-40B4-BE49-F238E27FC236}">
                <a16:creationId xmlns:a16="http://schemas.microsoft.com/office/drawing/2014/main" id="{55B8800E-CE41-4548-8ABA-10F9A1B3631F}"/>
              </a:ext>
            </a:extLst>
          </p:cNvPr>
          <p:cNvPicPr>
            <a:picLocks noChangeAspect="1"/>
          </p:cNvPicPr>
          <p:nvPr/>
        </p:nvPicPr>
        <p:blipFill>
          <a:blip r:embed="rId2"/>
          <a:stretch>
            <a:fillRect/>
          </a:stretch>
        </p:blipFill>
        <p:spPr>
          <a:xfrm>
            <a:off x="7321591" y="2176005"/>
            <a:ext cx="2505990" cy="2505990"/>
          </a:xfrm>
          <a:prstGeom prst="rect">
            <a:avLst/>
          </a:prstGeom>
        </p:spPr>
      </p:pic>
    </p:spTree>
    <p:extLst>
      <p:ext uri="{BB962C8B-B14F-4D97-AF65-F5344CB8AC3E}">
        <p14:creationId xmlns:p14="http://schemas.microsoft.com/office/powerpoint/2010/main" val="166823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AF22-8299-452E-8FB7-EEC22A610AD0}"/>
              </a:ext>
            </a:extLst>
          </p:cNvPr>
          <p:cNvSpPr>
            <a:spLocks noGrp="1"/>
          </p:cNvSpPr>
          <p:nvPr>
            <p:ph type="title"/>
          </p:nvPr>
        </p:nvSpPr>
        <p:spPr/>
        <p:txBody>
          <a:bodyPr/>
          <a:lstStyle/>
          <a:p>
            <a:r>
              <a:rPr lang="pl-PL" dirty="0"/>
              <a:t>Server </a:t>
            </a:r>
            <a:r>
              <a:rPr lang="pl-PL" dirty="0" err="1"/>
              <a:t>App</a:t>
            </a:r>
            <a:endParaRPr lang="pl-PL" dirty="0"/>
          </a:p>
        </p:txBody>
      </p:sp>
      <p:pic>
        <p:nvPicPr>
          <p:cNvPr id="6" name="Graphic 5" descr="Server">
            <a:extLst>
              <a:ext uri="{FF2B5EF4-FFF2-40B4-BE49-F238E27FC236}">
                <a16:creationId xmlns:a16="http://schemas.microsoft.com/office/drawing/2014/main" id="{47DDF52E-05D0-4D56-8A23-683212A2E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1177" y="4184121"/>
            <a:ext cx="1146773" cy="1146773"/>
          </a:xfrm>
          <a:prstGeom prst="rect">
            <a:avLst/>
          </a:prstGeom>
        </p:spPr>
      </p:pic>
      <p:pic>
        <p:nvPicPr>
          <p:cNvPr id="9" name="Graphic 8" descr="Server">
            <a:extLst>
              <a:ext uri="{FF2B5EF4-FFF2-40B4-BE49-F238E27FC236}">
                <a16:creationId xmlns:a16="http://schemas.microsoft.com/office/drawing/2014/main" id="{38DCE58E-AB51-438A-B0C1-299E629DA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1207" y="4184121"/>
            <a:ext cx="1146773" cy="1146773"/>
          </a:xfrm>
          <a:prstGeom prst="rect">
            <a:avLst/>
          </a:prstGeom>
        </p:spPr>
      </p:pic>
      <p:grpSp>
        <p:nvGrpSpPr>
          <p:cNvPr id="10" name="Grupa 213">
            <a:extLst>
              <a:ext uri="{FF2B5EF4-FFF2-40B4-BE49-F238E27FC236}">
                <a16:creationId xmlns:a16="http://schemas.microsoft.com/office/drawing/2014/main" id="{808D7F06-CF2B-40BD-88A5-8335FC890D68}"/>
              </a:ext>
            </a:extLst>
          </p:cNvPr>
          <p:cNvGrpSpPr/>
          <p:nvPr/>
        </p:nvGrpSpPr>
        <p:grpSpPr>
          <a:xfrm>
            <a:off x="4747952" y="3500962"/>
            <a:ext cx="592583" cy="592583"/>
            <a:chOff x="7000875" y="2173288"/>
            <a:chExt cx="508000" cy="508000"/>
          </a:xfrm>
          <a:solidFill>
            <a:srgbClr val="0E6EDF"/>
          </a:solidFill>
        </p:grpSpPr>
        <p:sp>
          <p:nvSpPr>
            <p:cNvPr id="11" name="Rectangle 67">
              <a:extLst>
                <a:ext uri="{FF2B5EF4-FFF2-40B4-BE49-F238E27FC236}">
                  <a16:creationId xmlns:a16="http://schemas.microsoft.com/office/drawing/2014/main" id="{75691BC7-D87F-4016-8518-32E5C09D699F}"/>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12" name="Rectangle 68">
              <a:extLst>
                <a:ext uri="{FF2B5EF4-FFF2-40B4-BE49-F238E27FC236}">
                  <a16:creationId xmlns:a16="http://schemas.microsoft.com/office/drawing/2014/main" id="{DD4E4C51-034B-4252-B336-AEFDCCD2BF5D}"/>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13" name="Rectangle 69">
              <a:extLst>
                <a:ext uri="{FF2B5EF4-FFF2-40B4-BE49-F238E27FC236}">
                  <a16:creationId xmlns:a16="http://schemas.microsoft.com/office/drawing/2014/main" id="{5D8E167F-432F-43A7-857A-F8F900699BF4}"/>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14" name="Freeform 70">
              <a:extLst>
                <a:ext uri="{FF2B5EF4-FFF2-40B4-BE49-F238E27FC236}">
                  <a16:creationId xmlns:a16="http://schemas.microsoft.com/office/drawing/2014/main" id="{E81D64C2-CB68-4731-9A57-03AF3F223239}"/>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15" name="Freeform 71">
              <a:extLst>
                <a:ext uri="{FF2B5EF4-FFF2-40B4-BE49-F238E27FC236}">
                  <a16:creationId xmlns:a16="http://schemas.microsoft.com/office/drawing/2014/main" id="{5187EA2A-D948-4734-A168-BE7EE91E999A}"/>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16" name="Freeform 72">
              <a:extLst>
                <a:ext uri="{FF2B5EF4-FFF2-40B4-BE49-F238E27FC236}">
                  <a16:creationId xmlns:a16="http://schemas.microsoft.com/office/drawing/2014/main" id="{5772047A-0658-4382-9BE5-11B1A233B86E}"/>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17" name="Freeform 73">
              <a:extLst>
                <a:ext uri="{FF2B5EF4-FFF2-40B4-BE49-F238E27FC236}">
                  <a16:creationId xmlns:a16="http://schemas.microsoft.com/office/drawing/2014/main" id="{8EC423DD-1625-4CD0-B17B-2EDF5A1019E6}"/>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18" name="Freeform 74">
              <a:extLst>
                <a:ext uri="{FF2B5EF4-FFF2-40B4-BE49-F238E27FC236}">
                  <a16:creationId xmlns:a16="http://schemas.microsoft.com/office/drawing/2014/main" id="{9DC9EFDF-2B1D-4FF4-8E8D-D0BE79348809}"/>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19" name="Grupa 213">
            <a:extLst>
              <a:ext uri="{FF2B5EF4-FFF2-40B4-BE49-F238E27FC236}">
                <a16:creationId xmlns:a16="http://schemas.microsoft.com/office/drawing/2014/main" id="{4A726B92-7419-4B3A-BDE0-455AE69FAA1B}"/>
              </a:ext>
            </a:extLst>
          </p:cNvPr>
          <p:cNvGrpSpPr/>
          <p:nvPr/>
        </p:nvGrpSpPr>
        <p:grpSpPr>
          <a:xfrm>
            <a:off x="3215364" y="3500962"/>
            <a:ext cx="592583" cy="592583"/>
            <a:chOff x="7000875" y="2173288"/>
            <a:chExt cx="508000" cy="508000"/>
          </a:xfrm>
          <a:solidFill>
            <a:srgbClr val="0E6EDF"/>
          </a:solidFill>
        </p:grpSpPr>
        <p:sp>
          <p:nvSpPr>
            <p:cNvPr id="20" name="Rectangle 67">
              <a:extLst>
                <a:ext uri="{FF2B5EF4-FFF2-40B4-BE49-F238E27FC236}">
                  <a16:creationId xmlns:a16="http://schemas.microsoft.com/office/drawing/2014/main" id="{DE23B68D-311F-4FFD-B11C-DB6A09D91B1B}"/>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1" name="Rectangle 68">
              <a:extLst>
                <a:ext uri="{FF2B5EF4-FFF2-40B4-BE49-F238E27FC236}">
                  <a16:creationId xmlns:a16="http://schemas.microsoft.com/office/drawing/2014/main" id="{444FF831-705D-441C-B80C-F498FB24FBA3}"/>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2" name="Rectangle 69">
              <a:extLst>
                <a:ext uri="{FF2B5EF4-FFF2-40B4-BE49-F238E27FC236}">
                  <a16:creationId xmlns:a16="http://schemas.microsoft.com/office/drawing/2014/main" id="{7DC072BF-71CA-4397-B55F-723E12328003}"/>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3" name="Freeform 70">
              <a:extLst>
                <a:ext uri="{FF2B5EF4-FFF2-40B4-BE49-F238E27FC236}">
                  <a16:creationId xmlns:a16="http://schemas.microsoft.com/office/drawing/2014/main" id="{B23C08F0-045E-44B8-91DC-A7276AF9D87B}"/>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4" name="Freeform 71">
              <a:extLst>
                <a:ext uri="{FF2B5EF4-FFF2-40B4-BE49-F238E27FC236}">
                  <a16:creationId xmlns:a16="http://schemas.microsoft.com/office/drawing/2014/main" id="{2DA84B3A-951E-4DFA-80A4-51EF8D71A4AF}"/>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5" name="Freeform 72">
              <a:extLst>
                <a:ext uri="{FF2B5EF4-FFF2-40B4-BE49-F238E27FC236}">
                  <a16:creationId xmlns:a16="http://schemas.microsoft.com/office/drawing/2014/main" id="{C0A1A8B8-55B3-469C-8092-AD6A72002992}"/>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6" name="Freeform 73">
              <a:extLst>
                <a:ext uri="{FF2B5EF4-FFF2-40B4-BE49-F238E27FC236}">
                  <a16:creationId xmlns:a16="http://schemas.microsoft.com/office/drawing/2014/main" id="{169A7B50-BEA7-405D-A384-F4A41FD645D9}"/>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7" name="Freeform 74">
              <a:extLst>
                <a:ext uri="{FF2B5EF4-FFF2-40B4-BE49-F238E27FC236}">
                  <a16:creationId xmlns:a16="http://schemas.microsoft.com/office/drawing/2014/main" id="{B302A25B-55ED-4011-8EA0-63566D62F2AC}"/>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37" name="Grupa 213">
            <a:extLst>
              <a:ext uri="{FF2B5EF4-FFF2-40B4-BE49-F238E27FC236}">
                <a16:creationId xmlns:a16="http://schemas.microsoft.com/office/drawing/2014/main" id="{1C27EF04-0C81-463F-A093-59CCF2C91515}"/>
              </a:ext>
            </a:extLst>
          </p:cNvPr>
          <p:cNvGrpSpPr/>
          <p:nvPr/>
        </p:nvGrpSpPr>
        <p:grpSpPr>
          <a:xfrm>
            <a:off x="8288301" y="3506525"/>
            <a:ext cx="592583" cy="592583"/>
            <a:chOff x="7000875" y="2173288"/>
            <a:chExt cx="508000" cy="508000"/>
          </a:xfrm>
          <a:solidFill>
            <a:srgbClr val="0E6EDF"/>
          </a:solidFill>
        </p:grpSpPr>
        <p:sp>
          <p:nvSpPr>
            <p:cNvPr id="38" name="Rectangle 67">
              <a:extLst>
                <a:ext uri="{FF2B5EF4-FFF2-40B4-BE49-F238E27FC236}">
                  <a16:creationId xmlns:a16="http://schemas.microsoft.com/office/drawing/2014/main" id="{49137812-8264-4523-926A-71A7FF8A5E69}"/>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39" name="Rectangle 68">
              <a:extLst>
                <a:ext uri="{FF2B5EF4-FFF2-40B4-BE49-F238E27FC236}">
                  <a16:creationId xmlns:a16="http://schemas.microsoft.com/office/drawing/2014/main" id="{7122CBDC-585F-4A96-AC4E-90E2A9A0D066}"/>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0" name="Rectangle 69">
              <a:extLst>
                <a:ext uri="{FF2B5EF4-FFF2-40B4-BE49-F238E27FC236}">
                  <a16:creationId xmlns:a16="http://schemas.microsoft.com/office/drawing/2014/main" id="{5EEBC867-B93E-4B7E-ACAB-1707E17A8C24}"/>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41" name="Freeform 70">
              <a:extLst>
                <a:ext uri="{FF2B5EF4-FFF2-40B4-BE49-F238E27FC236}">
                  <a16:creationId xmlns:a16="http://schemas.microsoft.com/office/drawing/2014/main" id="{5AA9DF66-7631-448D-88F4-5EFD8110567C}"/>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42" name="Freeform 71">
              <a:extLst>
                <a:ext uri="{FF2B5EF4-FFF2-40B4-BE49-F238E27FC236}">
                  <a16:creationId xmlns:a16="http://schemas.microsoft.com/office/drawing/2014/main" id="{BFF53228-F23D-433A-A6E0-41F0BA80BB10}"/>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43" name="Freeform 72">
              <a:extLst>
                <a:ext uri="{FF2B5EF4-FFF2-40B4-BE49-F238E27FC236}">
                  <a16:creationId xmlns:a16="http://schemas.microsoft.com/office/drawing/2014/main" id="{6FEBD93E-DFF4-471C-8C70-9CA1BA726F07}"/>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44" name="Freeform 73">
              <a:extLst>
                <a:ext uri="{FF2B5EF4-FFF2-40B4-BE49-F238E27FC236}">
                  <a16:creationId xmlns:a16="http://schemas.microsoft.com/office/drawing/2014/main" id="{50ED9668-B62F-41CA-B052-528987F39BEA}"/>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45" name="Freeform 74">
              <a:extLst>
                <a:ext uri="{FF2B5EF4-FFF2-40B4-BE49-F238E27FC236}">
                  <a16:creationId xmlns:a16="http://schemas.microsoft.com/office/drawing/2014/main" id="{ACB8FADF-372B-42FB-8C63-9C050106E90D}"/>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46" name="Rectangle: Rounded Corners 45">
            <a:extLst>
              <a:ext uri="{FF2B5EF4-FFF2-40B4-BE49-F238E27FC236}">
                <a16:creationId xmlns:a16="http://schemas.microsoft.com/office/drawing/2014/main" id="{037DDD02-B3F4-4CC2-A544-2DD30261CF6F}"/>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sp>
        <p:nvSpPr>
          <p:cNvPr id="47" name="Rectangle: Rounded Corners 46">
            <a:extLst>
              <a:ext uri="{FF2B5EF4-FFF2-40B4-BE49-F238E27FC236}">
                <a16:creationId xmlns:a16="http://schemas.microsoft.com/office/drawing/2014/main" id="{D9967CA6-3AA9-4506-AE10-847629C23BDE}"/>
              </a:ext>
            </a:extLst>
          </p:cNvPr>
          <p:cNvSpPr/>
          <p:nvPr/>
        </p:nvSpPr>
        <p:spPr>
          <a:xfrm>
            <a:off x="4297607"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2</a:t>
            </a:r>
          </a:p>
        </p:txBody>
      </p:sp>
      <p:sp>
        <p:nvSpPr>
          <p:cNvPr id="49" name="Rectangle: Rounded Corners 48">
            <a:extLst>
              <a:ext uri="{FF2B5EF4-FFF2-40B4-BE49-F238E27FC236}">
                <a16:creationId xmlns:a16="http://schemas.microsoft.com/office/drawing/2014/main" id="{F832908A-60F8-49C5-AAF5-000F32F579A5}"/>
              </a:ext>
            </a:extLst>
          </p:cNvPr>
          <p:cNvSpPr/>
          <p:nvPr/>
        </p:nvSpPr>
        <p:spPr>
          <a:xfrm>
            <a:off x="7861442" y="2556875"/>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cxnSp>
        <p:nvCxnSpPr>
          <p:cNvPr id="51" name="Straight Arrow Connector 50">
            <a:extLst>
              <a:ext uri="{FF2B5EF4-FFF2-40B4-BE49-F238E27FC236}">
                <a16:creationId xmlns:a16="http://schemas.microsoft.com/office/drawing/2014/main" id="{866440BC-E4BF-4592-9FAF-AF3DB53123AC}"/>
              </a:ext>
            </a:extLst>
          </p:cNvPr>
          <p:cNvCxnSpPr>
            <a:cxnSpLocks/>
            <a:endCxn id="46" idx="2"/>
          </p:cNvCxnSpPr>
          <p:nvPr/>
        </p:nvCxnSpPr>
        <p:spPr>
          <a:xfrm flipV="1">
            <a:off x="3511654" y="2985652"/>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6F0C856-36A6-4915-8489-A5AAB3F8B97E}"/>
              </a:ext>
            </a:extLst>
          </p:cNvPr>
          <p:cNvCxnSpPr>
            <a:cxnSpLocks/>
          </p:cNvCxnSpPr>
          <p:nvPr/>
        </p:nvCxnSpPr>
        <p:spPr>
          <a:xfrm flipV="1">
            <a:off x="4994245" y="2985652"/>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990C60A-7172-411A-921E-866521F0D19C}"/>
              </a:ext>
            </a:extLst>
          </p:cNvPr>
          <p:cNvCxnSpPr>
            <a:cxnSpLocks/>
          </p:cNvCxnSpPr>
          <p:nvPr/>
        </p:nvCxnSpPr>
        <p:spPr>
          <a:xfrm flipV="1">
            <a:off x="8555686" y="3021299"/>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B4CBB4E-276F-460A-ADEC-CAD013E3910A}"/>
              </a:ext>
            </a:extLst>
          </p:cNvPr>
          <p:cNvCxnSpPr>
            <a:cxnSpLocks/>
            <a:endCxn id="46" idx="2"/>
          </p:cNvCxnSpPr>
          <p:nvPr/>
        </p:nvCxnSpPr>
        <p:spPr>
          <a:xfrm flipH="1" flipV="1">
            <a:off x="3511655" y="2985652"/>
            <a:ext cx="1482230" cy="515312"/>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17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AF22-8299-452E-8FB7-EEC22A610AD0}"/>
              </a:ext>
            </a:extLst>
          </p:cNvPr>
          <p:cNvSpPr>
            <a:spLocks noGrp="1"/>
          </p:cNvSpPr>
          <p:nvPr>
            <p:ph type="title"/>
          </p:nvPr>
        </p:nvSpPr>
        <p:spPr/>
        <p:txBody>
          <a:bodyPr/>
          <a:lstStyle/>
          <a:p>
            <a:r>
              <a:rPr lang="pl-PL" dirty="0"/>
              <a:t>Wirtualizacja</a:t>
            </a:r>
          </a:p>
        </p:txBody>
      </p:sp>
      <p:pic>
        <p:nvPicPr>
          <p:cNvPr id="6" name="Graphic 5" descr="Server">
            <a:extLst>
              <a:ext uri="{FF2B5EF4-FFF2-40B4-BE49-F238E27FC236}">
                <a16:creationId xmlns:a16="http://schemas.microsoft.com/office/drawing/2014/main" id="{47DDF52E-05D0-4D56-8A23-683212A2E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0922" y="4650169"/>
            <a:ext cx="1146773" cy="1146773"/>
          </a:xfrm>
          <a:prstGeom prst="rect">
            <a:avLst/>
          </a:prstGeom>
        </p:spPr>
      </p:pic>
      <p:grpSp>
        <p:nvGrpSpPr>
          <p:cNvPr id="3" name="Group 2">
            <a:extLst>
              <a:ext uri="{FF2B5EF4-FFF2-40B4-BE49-F238E27FC236}">
                <a16:creationId xmlns:a16="http://schemas.microsoft.com/office/drawing/2014/main" id="{7A29A0C5-64D4-4022-9C34-CFF67355AFDC}"/>
              </a:ext>
            </a:extLst>
          </p:cNvPr>
          <p:cNvGrpSpPr/>
          <p:nvPr/>
        </p:nvGrpSpPr>
        <p:grpSpPr>
          <a:xfrm>
            <a:off x="2896505" y="2003596"/>
            <a:ext cx="1327785" cy="2327074"/>
            <a:chOff x="2429155" y="1850476"/>
            <a:chExt cx="1327785" cy="2327074"/>
          </a:xfrm>
        </p:grpSpPr>
        <p:grpSp>
          <p:nvGrpSpPr>
            <p:cNvPr id="19" name="Grupa 213">
              <a:extLst>
                <a:ext uri="{FF2B5EF4-FFF2-40B4-BE49-F238E27FC236}">
                  <a16:creationId xmlns:a16="http://schemas.microsoft.com/office/drawing/2014/main" id="{4A726B92-7419-4B3A-BDE0-455AE69FAA1B}"/>
                </a:ext>
              </a:extLst>
            </p:cNvPr>
            <p:cNvGrpSpPr/>
            <p:nvPr/>
          </p:nvGrpSpPr>
          <p:grpSpPr>
            <a:xfrm>
              <a:off x="2796757" y="2836751"/>
              <a:ext cx="592583" cy="592583"/>
              <a:chOff x="7000875" y="2173288"/>
              <a:chExt cx="508000" cy="508000"/>
            </a:xfrm>
            <a:solidFill>
              <a:srgbClr val="0E6EDF"/>
            </a:solidFill>
          </p:grpSpPr>
          <p:sp>
            <p:nvSpPr>
              <p:cNvPr id="20" name="Rectangle 67">
                <a:extLst>
                  <a:ext uri="{FF2B5EF4-FFF2-40B4-BE49-F238E27FC236}">
                    <a16:creationId xmlns:a16="http://schemas.microsoft.com/office/drawing/2014/main" id="{DE23B68D-311F-4FFD-B11C-DB6A09D91B1B}"/>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1" name="Rectangle 68">
                <a:extLst>
                  <a:ext uri="{FF2B5EF4-FFF2-40B4-BE49-F238E27FC236}">
                    <a16:creationId xmlns:a16="http://schemas.microsoft.com/office/drawing/2014/main" id="{444FF831-705D-441C-B80C-F498FB24FBA3}"/>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2" name="Rectangle 69">
                <a:extLst>
                  <a:ext uri="{FF2B5EF4-FFF2-40B4-BE49-F238E27FC236}">
                    <a16:creationId xmlns:a16="http://schemas.microsoft.com/office/drawing/2014/main" id="{7DC072BF-71CA-4397-B55F-723E12328003}"/>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3" name="Freeform 70">
                <a:extLst>
                  <a:ext uri="{FF2B5EF4-FFF2-40B4-BE49-F238E27FC236}">
                    <a16:creationId xmlns:a16="http://schemas.microsoft.com/office/drawing/2014/main" id="{B23C08F0-045E-44B8-91DC-A7276AF9D87B}"/>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4" name="Freeform 71">
                <a:extLst>
                  <a:ext uri="{FF2B5EF4-FFF2-40B4-BE49-F238E27FC236}">
                    <a16:creationId xmlns:a16="http://schemas.microsoft.com/office/drawing/2014/main" id="{2DA84B3A-951E-4DFA-80A4-51EF8D71A4AF}"/>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5" name="Freeform 72">
                <a:extLst>
                  <a:ext uri="{FF2B5EF4-FFF2-40B4-BE49-F238E27FC236}">
                    <a16:creationId xmlns:a16="http://schemas.microsoft.com/office/drawing/2014/main" id="{C0A1A8B8-55B3-469C-8092-AD6A72002992}"/>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6" name="Freeform 73">
                <a:extLst>
                  <a:ext uri="{FF2B5EF4-FFF2-40B4-BE49-F238E27FC236}">
                    <a16:creationId xmlns:a16="http://schemas.microsoft.com/office/drawing/2014/main" id="{169A7B50-BEA7-405D-A384-F4A41FD645D9}"/>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7" name="Freeform 74">
                <a:extLst>
                  <a:ext uri="{FF2B5EF4-FFF2-40B4-BE49-F238E27FC236}">
                    <a16:creationId xmlns:a16="http://schemas.microsoft.com/office/drawing/2014/main" id="{B302A25B-55ED-4011-8EA0-63566D62F2AC}"/>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46" name="Rectangle: Rounded Corners 45">
              <a:extLst>
                <a:ext uri="{FF2B5EF4-FFF2-40B4-BE49-F238E27FC236}">
                  <a16:creationId xmlns:a16="http://schemas.microsoft.com/office/drawing/2014/main" id="{037DDD02-B3F4-4CC2-A544-2DD30261CF6F}"/>
                </a:ext>
              </a:extLst>
            </p:cNvPr>
            <p:cNvSpPr/>
            <p:nvPr/>
          </p:nvSpPr>
          <p:spPr>
            <a:xfrm>
              <a:off x="2429155" y="1850476"/>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cxnSp>
          <p:nvCxnSpPr>
            <p:cNvPr id="51" name="Straight Arrow Connector 50">
              <a:extLst>
                <a:ext uri="{FF2B5EF4-FFF2-40B4-BE49-F238E27FC236}">
                  <a16:creationId xmlns:a16="http://schemas.microsoft.com/office/drawing/2014/main" id="{866440BC-E4BF-4592-9FAF-AF3DB53123AC}"/>
                </a:ext>
              </a:extLst>
            </p:cNvPr>
            <p:cNvCxnSpPr>
              <a:cxnSpLocks/>
              <a:endCxn id="46" idx="2"/>
            </p:cNvCxnSpPr>
            <p:nvPr/>
          </p:nvCxnSpPr>
          <p:spPr>
            <a:xfrm flipV="1">
              <a:off x="3093047" y="2321441"/>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upa 222">
              <a:extLst>
                <a:ext uri="{FF2B5EF4-FFF2-40B4-BE49-F238E27FC236}">
                  <a16:creationId xmlns:a16="http://schemas.microsoft.com/office/drawing/2014/main" id="{42AC4DA6-A770-47D9-99FE-54A7B138E438}"/>
                </a:ext>
              </a:extLst>
            </p:cNvPr>
            <p:cNvGrpSpPr/>
            <p:nvPr/>
          </p:nvGrpSpPr>
          <p:grpSpPr>
            <a:xfrm>
              <a:off x="2770164" y="3581778"/>
              <a:ext cx="595772" cy="595772"/>
              <a:chOff x="5476875" y="6105525"/>
              <a:chExt cx="390525" cy="390525"/>
            </a:xfrm>
            <a:solidFill>
              <a:srgbClr val="0E6EDF"/>
            </a:solidFill>
          </p:grpSpPr>
          <p:sp>
            <p:nvSpPr>
              <p:cNvPr id="50" name="Freeform 209">
                <a:extLst>
                  <a:ext uri="{FF2B5EF4-FFF2-40B4-BE49-F238E27FC236}">
                    <a16:creationId xmlns:a16="http://schemas.microsoft.com/office/drawing/2014/main" id="{13B16FCC-DEFC-49F7-A6BF-C02A242FB563}"/>
                  </a:ext>
                </a:extLst>
              </p:cNvPr>
              <p:cNvSpPr>
                <a:spLocks noEditPoints="1"/>
              </p:cNvSpPr>
              <p:nvPr/>
            </p:nvSpPr>
            <p:spPr bwMode="auto">
              <a:xfrm>
                <a:off x="5476875" y="6105525"/>
                <a:ext cx="390525" cy="390525"/>
              </a:xfrm>
              <a:custGeom>
                <a:avLst/>
                <a:gdLst>
                  <a:gd name="T0" fmla="*/ 788 w 3442"/>
                  <a:gd name="T1" fmla="*/ 995 h 3446"/>
                  <a:gd name="T2" fmla="*/ 752 w 3442"/>
                  <a:gd name="T3" fmla="*/ 1277 h 3446"/>
                  <a:gd name="T4" fmla="*/ 711 w 3442"/>
                  <a:gd name="T5" fmla="*/ 1428 h 3446"/>
                  <a:gd name="T6" fmla="*/ 788 w 3442"/>
                  <a:gd name="T7" fmla="*/ 1745 h 3446"/>
                  <a:gd name="T8" fmla="*/ 752 w 3442"/>
                  <a:gd name="T9" fmla="*/ 2029 h 3446"/>
                  <a:gd name="T10" fmla="*/ 711 w 3442"/>
                  <a:gd name="T11" fmla="*/ 2179 h 3446"/>
                  <a:gd name="T12" fmla="*/ 788 w 3442"/>
                  <a:gd name="T13" fmla="*/ 2495 h 3446"/>
                  <a:gd name="T14" fmla="*/ 894 w 3442"/>
                  <a:gd name="T15" fmla="*/ 2713 h 3446"/>
                  <a:gd name="T16" fmla="*/ 1049 w 3442"/>
                  <a:gd name="T17" fmla="*/ 2713 h 3446"/>
                  <a:gd name="T18" fmla="*/ 1346 w 3442"/>
                  <a:gd name="T19" fmla="*/ 2653 h 3446"/>
                  <a:gd name="T20" fmla="*/ 1643 w 3442"/>
                  <a:gd name="T21" fmla="*/ 2713 h 3446"/>
                  <a:gd name="T22" fmla="*/ 1798 w 3442"/>
                  <a:gd name="T23" fmla="*/ 2713 h 3446"/>
                  <a:gd name="T24" fmla="*/ 2096 w 3442"/>
                  <a:gd name="T25" fmla="*/ 2653 h 3446"/>
                  <a:gd name="T26" fmla="*/ 2393 w 3442"/>
                  <a:gd name="T27" fmla="*/ 2713 h 3446"/>
                  <a:gd name="T28" fmla="*/ 2549 w 3442"/>
                  <a:gd name="T29" fmla="*/ 2713 h 3446"/>
                  <a:gd name="T30" fmla="*/ 2654 w 3442"/>
                  <a:gd name="T31" fmla="*/ 2495 h 3446"/>
                  <a:gd name="T32" fmla="*/ 2731 w 3442"/>
                  <a:gd name="T33" fmla="*/ 2179 h 3446"/>
                  <a:gd name="T34" fmla="*/ 2690 w 3442"/>
                  <a:gd name="T35" fmla="*/ 2029 h 3446"/>
                  <a:gd name="T36" fmla="*/ 2654 w 3442"/>
                  <a:gd name="T37" fmla="*/ 1745 h 3446"/>
                  <a:gd name="T38" fmla="*/ 2731 w 3442"/>
                  <a:gd name="T39" fmla="*/ 1428 h 3446"/>
                  <a:gd name="T40" fmla="*/ 2690 w 3442"/>
                  <a:gd name="T41" fmla="*/ 1277 h 3446"/>
                  <a:gd name="T42" fmla="*/ 2654 w 3442"/>
                  <a:gd name="T43" fmla="*/ 995 h 3446"/>
                  <a:gd name="T44" fmla="*/ 2551 w 3442"/>
                  <a:gd name="T45" fmla="*/ 640 h 3446"/>
                  <a:gd name="T46" fmla="*/ 2414 w 3442"/>
                  <a:gd name="T47" fmla="*/ 769 h 3446"/>
                  <a:gd name="T48" fmla="*/ 2137 w 3442"/>
                  <a:gd name="T49" fmla="*/ 782 h 3446"/>
                  <a:gd name="T50" fmla="*/ 1802 w 3442"/>
                  <a:gd name="T51" fmla="*/ 640 h 3446"/>
                  <a:gd name="T52" fmla="*/ 1663 w 3442"/>
                  <a:gd name="T53" fmla="*/ 769 h 3446"/>
                  <a:gd name="T54" fmla="*/ 1387 w 3442"/>
                  <a:gd name="T55" fmla="*/ 782 h 3446"/>
                  <a:gd name="T56" fmla="*/ 1052 w 3442"/>
                  <a:gd name="T57" fmla="*/ 640 h 3446"/>
                  <a:gd name="T58" fmla="*/ 914 w 3442"/>
                  <a:gd name="T59" fmla="*/ 769 h 3446"/>
                  <a:gd name="T60" fmla="*/ 1042 w 3442"/>
                  <a:gd name="T61" fmla="*/ 40 h 3446"/>
                  <a:gd name="T62" fmla="*/ 1324 w 3442"/>
                  <a:gd name="T63" fmla="*/ 3 h 3446"/>
                  <a:gd name="T64" fmla="*/ 1640 w 3442"/>
                  <a:gd name="T65" fmla="*/ 81 h 3446"/>
                  <a:gd name="T66" fmla="*/ 1791 w 3442"/>
                  <a:gd name="T67" fmla="*/ 40 h 3446"/>
                  <a:gd name="T68" fmla="*/ 2075 w 3442"/>
                  <a:gd name="T69" fmla="*/ 3 h 3446"/>
                  <a:gd name="T70" fmla="*/ 2390 w 3442"/>
                  <a:gd name="T71" fmla="*/ 81 h 3446"/>
                  <a:gd name="T72" fmla="*/ 2541 w 3442"/>
                  <a:gd name="T73" fmla="*/ 40 h 3446"/>
                  <a:gd name="T74" fmla="*/ 2965 w 3442"/>
                  <a:gd name="T75" fmla="*/ 560 h 3446"/>
                  <a:gd name="T76" fmla="*/ 3431 w 3442"/>
                  <a:gd name="T77" fmla="*/ 1013 h 3446"/>
                  <a:gd name="T78" fmla="*/ 3419 w 3442"/>
                  <a:gd name="T79" fmla="*/ 1291 h 3446"/>
                  <a:gd name="T80" fmla="*/ 2965 w 3442"/>
                  <a:gd name="T81" fmla="*/ 1428 h 3446"/>
                  <a:gd name="T82" fmla="*/ 3431 w 3442"/>
                  <a:gd name="T83" fmla="*/ 1764 h 3446"/>
                  <a:gd name="T84" fmla="*/ 3419 w 3442"/>
                  <a:gd name="T85" fmla="*/ 2041 h 3446"/>
                  <a:gd name="T86" fmla="*/ 2965 w 3442"/>
                  <a:gd name="T87" fmla="*/ 2179 h 3446"/>
                  <a:gd name="T88" fmla="*/ 3431 w 3442"/>
                  <a:gd name="T89" fmla="*/ 2514 h 3446"/>
                  <a:gd name="T90" fmla="*/ 2924 w 3442"/>
                  <a:gd name="T91" fmla="*/ 2956 h 3446"/>
                  <a:gd name="T92" fmla="*/ 2470 w 3442"/>
                  <a:gd name="T93" fmla="*/ 3446 h 3446"/>
                  <a:gd name="T94" fmla="*/ 2173 w 3442"/>
                  <a:gd name="T95" fmla="*/ 3387 h 3446"/>
                  <a:gd name="T96" fmla="*/ 2018 w 3442"/>
                  <a:gd name="T97" fmla="*/ 3387 h 3446"/>
                  <a:gd name="T98" fmla="*/ 1721 w 3442"/>
                  <a:gd name="T99" fmla="*/ 3446 h 3446"/>
                  <a:gd name="T100" fmla="*/ 1424 w 3442"/>
                  <a:gd name="T101" fmla="*/ 3387 h 3446"/>
                  <a:gd name="T102" fmla="*/ 1269 w 3442"/>
                  <a:gd name="T103" fmla="*/ 3387 h 3446"/>
                  <a:gd name="T104" fmla="*/ 971 w 3442"/>
                  <a:gd name="T105" fmla="*/ 3446 h 3446"/>
                  <a:gd name="T106" fmla="*/ 518 w 3442"/>
                  <a:gd name="T107" fmla="*/ 2956 h 3446"/>
                  <a:gd name="T108" fmla="*/ 10 w 3442"/>
                  <a:gd name="T109" fmla="*/ 2514 h 3446"/>
                  <a:gd name="T110" fmla="*/ 477 w 3442"/>
                  <a:gd name="T111" fmla="*/ 2179 h 3446"/>
                  <a:gd name="T112" fmla="*/ 23 w 3442"/>
                  <a:gd name="T113" fmla="*/ 2041 h 3446"/>
                  <a:gd name="T114" fmla="*/ 10 w 3442"/>
                  <a:gd name="T115" fmla="*/ 1764 h 3446"/>
                  <a:gd name="T116" fmla="*/ 477 w 3442"/>
                  <a:gd name="T117" fmla="*/ 1428 h 3446"/>
                  <a:gd name="T118" fmla="*/ 23 w 3442"/>
                  <a:gd name="T119" fmla="*/ 1291 h 3446"/>
                  <a:gd name="T120" fmla="*/ 10 w 3442"/>
                  <a:gd name="T121" fmla="*/ 1013 h 3446"/>
                  <a:gd name="T122" fmla="*/ 477 w 3442"/>
                  <a:gd name="T123" fmla="*/ 560 h 3446"/>
                  <a:gd name="T124" fmla="*/ 901 w 3442"/>
                  <a:gd name="T125" fmla="*/ 4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2" h="3446">
                    <a:moveTo>
                      <a:pt x="640" y="640"/>
                    </a:moveTo>
                    <a:lnTo>
                      <a:pt x="640" y="892"/>
                    </a:lnTo>
                    <a:lnTo>
                      <a:pt x="711" y="892"/>
                    </a:lnTo>
                    <a:lnTo>
                      <a:pt x="732" y="895"/>
                    </a:lnTo>
                    <a:lnTo>
                      <a:pt x="752" y="902"/>
                    </a:lnTo>
                    <a:lnTo>
                      <a:pt x="768" y="916"/>
                    </a:lnTo>
                    <a:lnTo>
                      <a:pt x="781" y="932"/>
                    </a:lnTo>
                    <a:lnTo>
                      <a:pt x="788" y="952"/>
                    </a:lnTo>
                    <a:lnTo>
                      <a:pt x="791" y="973"/>
                    </a:lnTo>
                    <a:lnTo>
                      <a:pt x="788" y="995"/>
                    </a:lnTo>
                    <a:lnTo>
                      <a:pt x="781" y="1013"/>
                    </a:lnTo>
                    <a:lnTo>
                      <a:pt x="768" y="1030"/>
                    </a:lnTo>
                    <a:lnTo>
                      <a:pt x="752" y="1043"/>
                    </a:lnTo>
                    <a:lnTo>
                      <a:pt x="732" y="1051"/>
                    </a:lnTo>
                    <a:lnTo>
                      <a:pt x="711" y="1053"/>
                    </a:lnTo>
                    <a:lnTo>
                      <a:pt x="640" y="1053"/>
                    </a:lnTo>
                    <a:lnTo>
                      <a:pt x="640" y="1267"/>
                    </a:lnTo>
                    <a:lnTo>
                      <a:pt x="711" y="1267"/>
                    </a:lnTo>
                    <a:lnTo>
                      <a:pt x="732" y="1270"/>
                    </a:lnTo>
                    <a:lnTo>
                      <a:pt x="752" y="1277"/>
                    </a:lnTo>
                    <a:lnTo>
                      <a:pt x="768" y="1291"/>
                    </a:lnTo>
                    <a:lnTo>
                      <a:pt x="781" y="1307"/>
                    </a:lnTo>
                    <a:lnTo>
                      <a:pt x="788" y="1327"/>
                    </a:lnTo>
                    <a:lnTo>
                      <a:pt x="791" y="1348"/>
                    </a:lnTo>
                    <a:lnTo>
                      <a:pt x="788" y="1370"/>
                    </a:lnTo>
                    <a:lnTo>
                      <a:pt x="781" y="1389"/>
                    </a:lnTo>
                    <a:lnTo>
                      <a:pt x="768" y="1405"/>
                    </a:lnTo>
                    <a:lnTo>
                      <a:pt x="752" y="1418"/>
                    </a:lnTo>
                    <a:lnTo>
                      <a:pt x="732" y="1426"/>
                    </a:lnTo>
                    <a:lnTo>
                      <a:pt x="711" y="1428"/>
                    </a:lnTo>
                    <a:lnTo>
                      <a:pt x="640" y="1428"/>
                    </a:lnTo>
                    <a:lnTo>
                      <a:pt x="640" y="1642"/>
                    </a:lnTo>
                    <a:lnTo>
                      <a:pt x="711" y="1642"/>
                    </a:lnTo>
                    <a:lnTo>
                      <a:pt x="732" y="1645"/>
                    </a:lnTo>
                    <a:lnTo>
                      <a:pt x="752" y="1653"/>
                    </a:lnTo>
                    <a:lnTo>
                      <a:pt x="768" y="1666"/>
                    </a:lnTo>
                    <a:lnTo>
                      <a:pt x="781" y="1682"/>
                    </a:lnTo>
                    <a:lnTo>
                      <a:pt x="788" y="1702"/>
                    </a:lnTo>
                    <a:lnTo>
                      <a:pt x="791" y="1723"/>
                    </a:lnTo>
                    <a:lnTo>
                      <a:pt x="788" y="1745"/>
                    </a:lnTo>
                    <a:lnTo>
                      <a:pt x="781" y="1764"/>
                    </a:lnTo>
                    <a:lnTo>
                      <a:pt x="768" y="1780"/>
                    </a:lnTo>
                    <a:lnTo>
                      <a:pt x="752" y="1793"/>
                    </a:lnTo>
                    <a:lnTo>
                      <a:pt x="732" y="1801"/>
                    </a:lnTo>
                    <a:lnTo>
                      <a:pt x="711" y="1803"/>
                    </a:lnTo>
                    <a:lnTo>
                      <a:pt x="640" y="1803"/>
                    </a:lnTo>
                    <a:lnTo>
                      <a:pt x="640" y="2017"/>
                    </a:lnTo>
                    <a:lnTo>
                      <a:pt x="711" y="2017"/>
                    </a:lnTo>
                    <a:lnTo>
                      <a:pt x="732" y="2020"/>
                    </a:lnTo>
                    <a:lnTo>
                      <a:pt x="752" y="2029"/>
                    </a:lnTo>
                    <a:lnTo>
                      <a:pt x="768" y="2041"/>
                    </a:lnTo>
                    <a:lnTo>
                      <a:pt x="781" y="2057"/>
                    </a:lnTo>
                    <a:lnTo>
                      <a:pt x="788" y="2077"/>
                    </a:lnTo>
                    <a:lnTo>
                      <a:pt x="791" y="2098"/>
                    </a:lnTo>
                    <a:lnTo>
                      <a:pt x="788" y="2120"/>
                    </a:lnTo>
                    <a:lnTo>
                      <a:pt x="781" y="2139"/>
                    </a:lnTo>
                    <a:lnTo>
                      <a:pt x="768" y="2156"/>
                    </a:lnTo>
                    <a:lnTo>
                      <a:pt x="752" y="2168"/>
                    </a:lnTo>
                    <a:lnTo>
                      <a:pt x="732" y="2177"/>
                    </a:lnTo>
                    <a:lnTo>
                      <a:pt x="711" y="2179"/>
                    </a:lnTo>
                    <a:lnTo>
                      <a:pt x="640" y="2179"/>
                    </a:lnTo>
                    <a:lnTo>
                      <a:pt x="640" y="2392"/>
                    </a:lnTo>
                    <a:lnTo>
                      <a:pt x="711" y="2392"/>
                    </a:lnTo>
                    <a:lnTo>
                      <a:pt x="732" y="2396"/>
                    </a:lnTo>
                    <a:lnTo>
                      <a:pt x="752" y="2404"/>
                    </a:lnTo>
                    <a:lnTo>
                      <a:pt x="768" y="2417"/>
                    </a:lnTo>
                    <a:lnTo>
                      <a:pt x="781" y="2432"/>
                    </a:lnTo>
                    <a:lnTo>
                      <a:pt x="788" y="2452"/>
                    </a:lnTo>
                    <a:lnTo>
                      <a:pt x="791" y="2473"/>
                    </a:lnTo>
                    <a:lnTo>
                      <a:pt x="788" y="2495"/>
                    </a:lnTo>
                    <a:lnTo>
                      <a:pt x="781" y="2514"/>
                    </a:lnTo>
                    <a:lnTo>
                      <a:pt x="768" y="2531"/>
                    </a:lnTo>
                    <a:lnTo>
                      <a:pt x="752" y="2543"/>
                    </a:lnTo>
                    <a:lnTo>
                      <a:pt x="732" y="2552"/>
                    </a:lnTo>
                    <a:lnTo>
                      <a:pt x="711" y="2554"/>
                    </a:lnTo>
                    <a:lnTo>
                      <a:pt x="640" y="2554"/>
                    </a:lnTo>
                    <a:lnTo>
                      <a:pt x="640" y="2805"/>
                    </a:lnTo>
                    <a:lnTo>
                      <a:pt x="891" y="2805"/>
                    </a:lnTo>
                    <a:lnTo>
                      <a:pt x="891" y="2734"/>
                    </a:lnTo>
                    <a:lnTo>
                      <a:pt x="894" y="2713"/>
                    </a:lnTo>
                    <a:lnTo>
                      <a:pt x="901" y="2693"/>
                    </a:lnTo>
                    <a:lnTo>
                      <a:pt x="914" y="2677"/>
                    </a:lnTo>
                    <a:lnTo>
                      <a:pt x="931" y="2665"/>
                    </a:lnTo>
                    <a:lnTo>
                      <a:pt x="949" y="2656"/>
                    </a:lnTo>
                    <a:lnTo>
                      <a:pt x="971" y="2653"/>
                    </a:lnTo>
                    <a:lnTo>
                      <a:pt x="993" y="2656"/>
                    </a:lnTo>
                    <a:lnTo>
                      <a:pt x="1012" y="2665"/>
                    </a:lnTo>
                    <a:lnTo>
                      <a:pt x="1029" y="2677"/>
                    </a:lnTo>
                    <a:lnTo>
                      <a:pt x="1042" y="2693"/>
                    </a:lnTo>
                    <a:lnTo>
                      <a:pt x="1049" y="2713"/>
                    </a:lnTo>
                    <a:lnTo>
                      <a:pt x="1052" y="2734"/>
                    </a:lnTo>
                    <a:lnTo>
                      <a:pt x="1052" y="2805"/>
                    </a:lnTo>
                    <a:lnTo>
                      <a:pt x="1266" y="2805"/>
                    </a:lnTo>
                    <a:lnTo>
                      <a:pt x="1266" y="2734"/>
                    </a:lnTo>
                    <a:lnTo>
                      <a:pt x="1269" y="2713"/>
                    </a:lnTo>
                    <a:lnTo>
                      <a:pt x="1276" y="2693"/>
                    </a:lnTo>
                    <a:lnTo>
                      <a:pt x="1289" y="2677"/>
                    </a:lnTo>
                    <a:lnTo>
                      <a:pt x="1305" y="2665"/>
                    </a:lnTo>
                    <a:lnTo>
                      <a:pt x="1324" y="2656"/>
                    </a:lnTo>
                    <a:lnTo>
                      <a:pt x="1346" y="2653"/>
                    </a:lnTo>
                    <a:lnTo>
                      <a:pt x="1368" y="2656"/>
                    </a:lnTo>
                    <a:lnTo>
                      <a:pt x="1387" y="2665"/>
                    </a:lnTo>
                    <a:lnTo>
                      <a:pt x="1404" y="2677"/>
                    </a:lnTo>
                    <a:lnTo>
                      <a:pt x="1416" y="2693"/>
                    </a:lnTo>
                    <a:lnTo>
                      <a:pt x="1424" y="2713"/>
                    </a:lnTo>
                    <a:lnTo>
                      <a:pt x="1427" y="2734"/>
                    </a:lnTo>
                    <a:lnTo>
                      <a:pt x="1427" y="2805"/>
                    </a:lnTo>
                    <a:lnTo>
                      <a:pt x="1640" y="2805"/>
                    </a:lnTo>
                    <a:lnTo>
                      <a:pt x="1640" y="2734"/>
                    </a:lnTo>
                    <a:lnTo>
                      <a:pt x="1643" y="2713"/>
                    </a:lnTo>
                    <a:lnTo>
                      <a:pt x="1651" y="2693"/>
                    </a:lnTo>
                    <a:lnTo>
                      <a:pt x="1663" y="2677"/>
                    </a:lnTo>
                    <a:lnTo>
                      <a:pt x="1680" y="2665"/>
                    </a:lnTo>
                    <a:lnTo>
                      <a:pt x="1699" y="2656"/>
                    </a:lnTo>
                    <a:lnTo>
                      <a:pt x="1721" y="2653"/>
                    </a:lnTo>
                    <a:lnTo>
                      <a:pt x="1743" y="2656"/>
                    </a:lnTo>
                    <a:lnTo>
                      <a:pt x="1762" y="2665"/>
                    </a:lnTo>
                    <a:lnTo>
                      <a:pt x="1779" y="2677"/>
                    </a:lnTo>
                    <a:lnTo>
                      <a:pt x="1791" y="2693"/>
                    </a:lnTo>
                    <a:lnTo>
                      <a:pt x="1798" y="2713"/>
                    </a:lnTo>
                    <a:lnTo>
                      <a:pt x="1802" y="2734"/>
                    </a:lnTo>
                    <a:lnTo>
                      <a:pt x="1802" y="2805"/>
                    </a:lnTo>
                    <a:lnTo>
                      <a:pt x="2015" y="2805"/>
                    </a:lnTo>
                    <a:lnTo>
                      <a:pt x="2015" y="2734"/>
                    </a:lnTo>
                    <a:lnTo>
                      <a:pt x="2018" y="2713"/>
                    </a:lnTo>
                    <a:lnTo>
                      <a:pt x="2026" y="2693"/>
                    </a:lnTo>
                    <a:lnTo>
                      <a:pt x="2038" y="2677"/>
                    </a:lnTo>
                    <a:lnTo>
                      <a:pt x="2055" y="2665"/>
                    </a:lnTo>
                    <a:lnTo>
                      <a:pt x="2075" y="2656"/>
                    </a:lnTo>
                    <a:lnTo>
                      <a:pt x="2096" y="2653"/>
                    </a:lnTo>
                    <a:lnTo>
                      <a:pt x="2118" y="2656"/>
                    </a:lnTo>
                    <a:lnTo>
                      <a:pt x="2137" y="2665"/>
                    </a:lnTo>
                    <a:lnTo>
                      <a:pt x="2153" y="2677"/>
                    </a:lnTo>
                    <a:lnTo>
                      <a:pt x="2166" y="2693"/>
                    </a:lnTo>
                    <a:lnTo>
                      <a:pt x="2173" y="2713"/>
                    </a:lnTo>
                    <a:lnTo>
                      <a:pt x="2176" y="2734"/>
                    </a:lnTo>
                    <a:lnTo>
                      <a:pt x="2176" y="2805"/>
                    </a:lnTo>
                    <a:lnTo>
                      <a:pt x="2390" y="2805"/>
                    </a:lnTo>
                    <a:lnTo>
                      <a:pt x="2390" y="2734"/>
                    </a:lnTo>
                    <a:lnTo>
                      <a:pt x="2393" y="2713"/>
                    </a:lnTo>
                    <a:lnTo>
                      <a:pt x="2400" y="2693"/>
                    </a:lnTo>
                    <a:lnTo>
                      <a:pt x="2414" y="2677"/>
                    </a:lnTo>
                    <a:lnTo>
                      <a:pt x="2430" y="2665"/>
                    </a:lnTo>
                    <a:lnTo>
                      <a:pt x="2450" y="2656"/>
                    </a:lnTo>
                    <a:lnTo>
                      <a:pt x="2470" y="2653"/>
                    </a:lnTo>
                    <a:lnTo>
                      <a:pt x="2492" y="2656"/>
                    </a:lnTo>
                    <a:lnTo>
                      <a:pt x="2511" y="2665"/>
                    </a:lnTo>
                    <a:lnTo>
                      <a:pt x="2528" y="2677"/>
                    </a:lnTo>
                    <a:lnTo>
                      <a:pt x="2541" y="2693"/>
                    </a:lnTo>
                    <a:lnTo>
                      <a:pt x="2549" y="2713"/>
                    </a:lnTo>
                    <a:lnTo>
                      <a:pt x="2551" y="2734"/>
                    </a:lnTo>
                    <a:lnTo>
                      <a:pt x="2551" y="2805"/>
                    </a:lnTo>
                    <a:lnTo>
                      <a:pt x="2802" y="2805"/>
                    </a:lnTo>
                    <a:lnTo>
                      <a:pt x="2802" y="2554"/>
                    </a:lnTo>
                    <a:lnTo>
                      <a:pt x="2731" y="2554"/>
                    </a:lnTo>
                    <a:lnTo>
                      <a:pt x="2710" y="2552"/>
                    </a:lnTo>
                    <a:lnTo>
                      <a:pt x="2690" y="2543"/>
                    </a:lnTo>
                    <a:lnTo>
                      <a:pt x="2675" y="2531"/>
                    </a:lnTo>
                    <a:lnTo>
                      <a:pt x="2662" y="2514"/>
                    </a:lnTo>
                    <a:lnTo>
                      <a:pt x="2654" y="2495"/>
                    </a:lnTo>
                    <a:lnTo>
                      <a:pt x="2651" y="2473"/>
                    </a:lnTo>
                    <a:lnTo>
                      <a:pt x="2654" y="2452"/>
                    </a:lnTo>
                    <a:lnTo>
                      <a:pt x="2662" y="2432"/>
                    </a:lnTo>
                    <a:lnTo>
                      <a:pt x="2675" y="2417"/>
                    </a:lnTo>
                    <a:lnTo>
                      <a:pt x="2690" y="2404"/>
                    </a:lnTo>
                    <a:lnTo>
                      <a:pt x="2710" y="2396"/>
                    </a:lnTo>
                    <a:lnTo>
                      <a:pt x="2731" y="2392"/>
                    </a:lnTo>
                    <a:lnTo>
                      <a:pt x="2802" y="2392"/>
                    </a:lnTo>
                    <a:lnTo>
                      <a:pt x="2802" y="2179"/>
                    </a:lnTo>
                    <a:lnTo>
                      <a:pt x="2731" y="2179"/>
                    </a:lnTo>
                    <a:lnTo>
                      <a:pt x="2710" y="2177"/>
                    </a:lnTo>
                    <a:lnTo>
                      <a:pt x="2690" y="2168"/>
                    </a:lnTo>
                    <a:lnTo>
                      <a:pt x="2675" y="2156"/>
                    </a:lnTo>
                    <a:lnTo>
                      <a:pt x="2662" y="2139"/>
                    </a:lnTo>
                    <a:lnTo>
                      <a:pt x="2654" y="2120"/>
                    </a:lnTo>
                    <a:lnTo>
                      <a:pt x="2651" y="2098"/>
                    </a:lnTo>
                    <a:lnTo>
                      <a:pt x="2654" y="2077"/>
                    </a:lnTo>
                    <a:lnTo>
                      <a:pt x="2662" y="2057"/>
                    </a:lnTo>
                    <a:lnTo>
                      <a:pt x="2675" y="2041"/>
                    </a:lnTo>
                    <a:lnTo>
                      <a:pt x="2690" y="2029"/>
                    </a:lnTo>
                    <a:lnTo>
                      <a:pt x="2710" y="2020"/>
                    </a:lnTo>
                    <a:lnTo>
                      <a:pt x="2731" y="2017"/>
                    </a:lnTo>
                    <a:lnTo>
                      <a:pt x="2802" y="2017"/>
                    </a:lnTo>
                    <a:lnTo>
                      <a:pt x="2802" y="1803"/>
                    </a:lnTo>
                    <a:lnTo>
                      <a:pt x="2731" y="1803"/>
                    </a:lnTo>
                    <a:lnTo>
                      <a:pt x="2710" y="1801"/>
                    </a:lnTo>
                    <a:lnTo>
                      <a:pt x="2690" y="1793"/>
                    </a:lnTo>
                    <a:lnTo>
                      <a:pt x="2675" y="1780"/>
                    </a:lnTo>
                    <a:lnTo>
                      <a:pt x="2662" y="1764"/>
                    </a:lnTo>
                    <a:lnTo>
                      <a:pt x="2654" y="1745"/>
                    </a:lnTo>
                    <a:lnTo>
                      <a:pt x="2651" y="1723"/>
                    </a:lnTo>
                    <a:lnTo>
                      <a:pt x="2654" y="1702"/>
                    </a:lnTo>
                    <a:lnTo>
                      <a:pt x="2662" y="1682"/>
                    </a:lnTo>
                    <a:lnTo>
                      <a:pt x="2675" y="1666"/>
                    </a:lnTo>
                    <a:lnTo>
                      <a:pt x="2690" y="1653"/>
                    </a:lnTo>
                    <a:lnTo>
                      <a:pt x="2710" y="1645"/>
                    </a:lnTo>
                    <a:lnTo>
                      <a:pt x="2731" y="1642"/>
                    </a:lnTo>
                    <a:lnTo>
                      <a:pt x="2802" y="1642"/>
                    </a:lnTo>
                    <a:lnTo>
                      <a:pt x="2802" y="1428"/>
                    </a:lnTo>
                    <a:lnTo>
                      <a:pt x="2731" y="1428"/>
                    </a:lnTo>
                    <a:lnTo>
                      <a:pt x="2710" y="1426"/>
                    </a:lnTo>
                    <a:lnTo>
                      <a:pt x="2690" y="1418"/>
                    </a:lnTo>
                    <a:lnTo>
                      <a:pt x="2675" y="1405"/>
                    </a:lnTo>
                    <a:lnTo>
                      <a:pt x="2662" y="1389"/>
                    </a:lnTo>
                    <a:lnTo>
                      <a:pt x="2654" y="1370"/>
                    </a:lnTo>
                    <a:lnTo>
                      <a:pt x="2651" y="1348"/>
                    </a:lnTo>
                    <a:lnTo>
                      <a:pt x="2654" y="1327"/>
                    </a:lnTo>
                    <a:lnTo>
                      <a:pt x="2662" y="1307"/>
                    </a:lnTo>
                    <a:lnTo>
                      <a:pt x="2675" y="1291"/>
                    </a:lnTo>
                    <a:lnTo>
                      <a:pt x="2690" y="1277"/>
                    </a:lnTo>
                    <a:lnTo>
                      <a:pt x="2710" y="1270"/>
                    </a:lnTo>
                    <a:lnTo>
                      <a:pt x="2731" y="1267"/>
                    </a:lnTo>
                    <a:lnTo>
                      <a:pt x="2802" y="1267"/>
                    </a:lnTo>
                    <a:lnTo>
                      <a:pt x="2802" y="1053"/>
                    </a:lnTo>
                    <a:lnTo>
                      <a:pt x="2731" y="1053"/>
                    </a:lnTo>
                    <a:lnTo>
                      <a:pt x="2710" y="1051"/>
                    </a:lnTo>
                    <a:lnTo>
                      <a:pt x="2690" y="1043"/>
                    </a:lnTo>
                    <a:lnTo>
                      <a:pt x="2675" y="1030"/>
                    </a:lnTo>
                    <a:lnTo>
                      <a:pt x="2662" y="1013"/>
                    </a:lnTo>
                    <a:lnTo>
                      <a:pt x="2654" y="995"/>
                    </a:lnTo>
                    <a:lnTo>
                      <a:pt x="2651" y="973"/>
                    </a:lnTo>
                    <a:lnTo>
                      <a:pt x="2654" y="952"/>
                    </a:lnTo>
                    <a:lnTo>
                      <a:pt x="2662" y="932"/>
                    </a:lnTo>
                    <a:lnTo>
                      <a:pt x="2675" y="916"/>
                    </a:lnTo>
                    <a:lnTo>
                      <a:pt x="2690" y="902"/>
                    </a:lnTo>
                    <a:lnTo>
                      <a:pt x="2710" y="895"/>
                    </a:lnTo>
                    <a:lnTo>
                      <a:pt x="2731" y="892"/>
                    </a:lnTo>
                    <a:lnTo>
                      <a:pt x="2802" y="892"/>
                    </a:lnTo>
                    <a:lnTo>
                      <a:pt x="2802" y="640"/>
                    </a:lnTo>
                    <a:lnTo>
                      <a:pt x="2551" y="640"/>
                    </a:lnTo>
                    <a:lnTo>
                      <a:pt x="2551" y="712"/>
                    </a:lnTo>
                    <a:lnTo>
                      <a:pt x="2549" y="734"/>
                    </a:lnTo>
                    <a:lnTo>
                      <a:pt x="2541" y="752"/>
                    </a:lnTo>
                    <a:lnTo>
                      <a:pt x="2528" y="769"/>
                    </a:lnTo>
                    <a:lnTo>
                      <a:pt x="2511" y="782"/>
                    </a:lnTo>
                    <a:lnTo>
                      <a:pt x="2492" y="789"/>
                    </a:lnTo>
                    <a:lnTo>
                      <a:pt x="2470" y="792"/>
                    </a:lnTo>
                    <a:lnTo>
                      <a:pt x="2450" y="789"/>
                    </a:lnTo>
                    <a:lnTo>
                      <a:pt x="2430" y="782"/>
                    </a:lnTo>
                    <a:lnTo>
                      <a:pt x="2414" y="769"/>
                    </a:lnTo>
                    <a:lnTo>
                      <a:pt x="2400" y="752"/>
                    </a:lnTo>
                    <a:lnTo>
                      <a:pt x="2393" y="734"/>
                    </a:lnTo>
                    <a:lnTo>
                      <a:pt x="2390" y="712"/>
                    </a:lnTo>
                    <a:lnTo>
                      <a:pt x="2390" y="640"/>
                    </a:lnTo>
                    <a:lnTo>
                      <a:pt x="2176" y="640"/>
                    </a:lnTo>
                    <a:lnTo>
                      <a:pt x="2176" y="712"/>
                    </a:lnTo>
                    <a:lnTo>
                      <a:pt x="2173" y="734"/>
                    </a:lnTo>
                    <a:lnTo>
                      <a:pt x="2166" y="752"/>
                    </a:lnTo>
                    <a:lnTo>
                      <a:pt x="2153" y="769"/>
                    </a:lnTo>
                    <a:lnTo>
                      <a:pt x="2137" y="782"/>
                    </a:lnTo>
                    <a:lnTo>
                      <a:pt x="2118" y="789"/>
                    </a:lnTo>
                    <a:lnTo>
                      <a:pt x="2096" y="792"/>
                    </a:lnTo>
                    <a:lnTo>
                      <a:pt x="2075" y="789"/>
                    </a:lnTo>
                    <a:lnTo>
                      <a:pt x="2055" y="782"/>
                    </a:lnTo>
                    <a:lnTo>
                      <a:pt x="2038" y="769"/>
                    </a:lnTo>
                    <a:lnTo>
                      <a:pt x="2026" y="752"/>
                    </a:lnTo>
                    <a:lnTo>
                      <a:pt x="2018" y="734"/>
                    </a:lnTo>
                    <a:lnTo>
                      <a:pt x="2015" y="712"/>
                    </a:lnTo>
                    <a:lnTo>
                      <a:pt x="2015" y="640"/>
                    </a:lnTo>
                    <a:lnTo>
                      <a:pt x="1802" y="640"/>
                    </a:lnTo>
                    <a:lnTo>
                      <a:pt x="1802" y="712"/>
                    </a:lnTo>
                    <a:lnTo>
                      <a:pt x="1798" y="734"/>
                    </a:lnTo>
                    <a:lnTo>
                      <a:pt x="1791" y="752"/>
                    </a:lnTo>
                    <a:lnTo>
                      <a:pt x="1779" y="769"/>
                    </a:lnTo>
                    <a:lnTo>
                      <a:pt x="1762" y="782"/>
                    </a:lnTo>
                    <a:lnTo>
                      <a:pt x="1743" y="789"/>
                    </a:lnTo>
                    <a:lnTo>
                      <a:pt x="1721" y="792"/>
                    </a:lnTo>
                    <a:lnTo>
                      <a:pt x="1699" y="789"/>
                    </a:lnTo>
                    <a:lnTo>
                      <a:pt x="1680" y="782"/>
                    </a:lnTo>
                    <a:lnTo>
                      <a:pt x="1663" y="769"/>
                    </a:lnTo>
                    <a:lnTo>
                      <a:pt x="1651" y="752"/>
                    </a:lnTo>
                    <a:lnTo>
                      <a:pt x="1643" y="734"/>
                    </a:lnTo>
                    <a:lnTo>
                      <a:pt x="1640" y="712"/>
                    </a:lnTo>
                    <a:lnTo>
                      <a:pt x="1640" y="640"/>
                    </a:lnTo>
                    <a:lnTo>
                      <a:pt x="1427" y="640"/>
                    </a:lnTo>
                    <a:lnTo>
                      <a:pt x="1427" y="712"/>
                    </a:lnTo>
                    <a:lnTo>
                      <a:pt x="1424" y="734"/>
                    </a:lnTo>
                    <a:lnTo>
                      <a:pt x="1416" y="752"/>
                    </a:lnTo>
                    <a:lnTo>
                      <a:pt x="1404" y="769"/>
                    </a:lnTo>
                    <a:lnTo>
                      <a:pt x="1387" y="782"/>
                    </a:lnTo>
                    <a:lnTo>
                      <a:pt x="1368" y="789"/>
                    </a:lnTo>
                    <a:lnTo>
                      <a:pt x="1346" y="792"/>
                    </a:lnTo>
                    <a:lnTo>
                      <a:pt x="1324" y="789"/>
                    </a:lnTo>
                    <a:lnTo>
                      <a:pt x="1305" y="782"/>
                    </a:lnTo>
                    <a:lnTo>
                      <a:pt x="1289" y="769"/>
                    </a:lnTo>
                    <a:lnTo>
                      <a:pt x="1276" y="752"/>
                    </a:lnTo>
                    <a:lnTo>
                      <a:pt x="1269" y="734"/>
                    </a:lnTo>
                    <a:lnTo>
                      <a:pt x="1266" y="712"/>
                    </a:lnTo>
                    <a:lnTo>
                      <a:pt x="1266" y="640"/>
                    </a:lnTo>
                    <a:lnTo>
                      <a:pt x="1052" y="640"/>
                    </a:lnTo>
                    <a:lnTo>
                      <a:pt x="1052" y="712"/>
                    </a:lnTo>
                    <a:lnTo>
                      <a:pt x="1049" y="734"/>
                    </a:lnTo>
                    <a:lnTo>
                      <a:pt x="1042" y="752"/>
                    </a:lnTo>
                    <a:lnTo>
                      <a:pt x="1029" y="769"/>
                    </a:lnTo>
                    <a:lnTo>
                      <a:pt x="1012" y="782"/>
                    </a:lnTo>
                    <a:lnTo>
                      <a:pt x="993" y="789"/>
                    </a:lnTo>
                    <a:lnTo>
                      <a:pt x="971" y="792"/>
                    </a:lnTo>
                    <a:lnTo>
                      <a:pt x="949" y="789"/>
                    </a:lnTo>
                    <a:lnTo>
                      <a:pt x="931" y="782"/>
                    </a:lnTo>
                    <a:lnTo>
                      <a:pt x="914" y="769"/>
                    </a:lnTo>
                    <a:lnTo>
                      <a:pt x="901" y="752"/>
                    </a:lnTo>
                    <a:lnTo>
                      <a:pt x="894" y="734"/>
                    </a:lnTo>
                    <a:lnTo>
                      <a:pt x="891" y="712"/>
                    </a:lnTo>
                    <a:lnTo>
                      <a:pt x="891" y="640"/>
                    </a:lnTo>
                    <a:lnTo>
                      <a:pt x="640" y="640"/>
                    </a:lnTo>
                    <a:close/>
                    <a:moveTo>
                      <a:pt x="971" y="0"/>
                    </a:moveTo>
                    <a:lnTo>
                      <a:pt x="993" y="3"/>
                    </a:lnTo>
                    <a:lnTo>
                      <a:pt x="1012" y="11"/>
                    </a:lnTo>
                    <a:lnTo>
                      <a:pt x="1029" y="24"/>
                    </a:lnTo>
                    <a:lnTo>
                      <a:pt x="1042" y="40"/>
                    </a:lnTo>
                    <a:lnTo>
                      <a:pt x="1049" y="60"/>
                    </a:lnTo>
                    <a:lnTo>
                      <a:pt x="1052" y="81"/>
                    </a:lnTo>
                    <a:lnTo>
                      <a:pt x="1052" y="479"/>
                    </a:lnTo>
                    <a:lnTo>
                      <a:pt x="1266" y="479"/>
                    </a:lnTo>
                    <a:lnTo>
                      <a:pt x="1266" y="81"/>
                    </a:lnTo>
                    <a:lnTo>
                      <a:pt x="1269" y="60"/>
                    </a:lnTo>
                    <a:lnTo>
                      <a:pt x="1276" y="40"/>
                    </a:lnTo>
                    <a:lnTo>
                      <a:pt x="1289" y="24"/>
                    </a:lnTo>
                    <a:lnTo>
                      <a:pt x="1305" y="11"/>
                    </a:lnTo>
                    <a:lnTo>
                      <a:pt x="1324" y="3"/>
                    </a:lnTo>
                    <a:lnTo>
                      <a:pt x="1346" y="0"/>
                    </a:lnTo>
                    <a:lnTo>
                      <a:pt x="1368" y="3"/>
                    </a:lnTo>
                    <a:lnTo>
                      <a:pt x="1387" y="11"/>
                    </a:lnTo>
                    <a:lnTo>
                      <a:pt x="1404" y="24"/>
                    </a:lnTo>
                    <a:lnTo>
                      <a:pt x="1416" y="40"/>
                    </a:lnTo>
                    <a:lnTo>
                      <a:pt x="1424" y="60"/>
                    </a:lnTo>
                    <a:lnTo>
                      <a:pt x="1427" y="81"/>
                    </a:lnTo>
                    <a:lnTo>
                      <a:pt x="1427" y="479"/>
                    </a:lnTo>
                    <a:lnTo>
                      <a:pt x="1640" y="479"/>
                    </a:lnTo>
                    <a:lnTo>
                      <a:pt x="1640" y="81"/>
                    </a:lnTo>
                    <a:lnTo>
                      <a:pt x="1643" y="60"/>
                    </a:lnTo>
                    <a:lnTo>
                      <a:pt x="1651" y="40"/>
                    </a:lnTo>
                    <a:lnTo>
                      <a:pt x="1663" y="24"/>
                    </a:lnTo>
                    <a:lnTo>
                      <a:pt x="1680" y="11"/>
                    </a:lnTo>
                    <a:lnTo>
                      <a:pt x="1699" y="3"/>
                    </a:lnTo>
                    <a:lnTo>
                      <a:pt x="1721" y="0"/>
                    </a:lnTo>
                    <a:lnTo>
                      <a:pt x="1743" y="3"/>
                    </a:lnTo>
                    <a:lnTo>
                      <a:pt x="1762" y="11"/>
                    </a:lnTo>
                    <a:lnTo>
                      <a:pt x="1779" y="24"/>
                    </a:lnTo>
                    <a:lnTo>
                      <a:pt x="1791" y="40"/>
                    </a:lnTo>
                    <a:lnTo>
                      <a:pt x="1798" y="60"/>
                    </a:lnTo>
                    <a:lnTo>
                      <a:pt x="1802" y="81"/>
                    </a:lnTo>
                    <a:lnTo>
                      <a:pt x="1802" y="479"/>
                    </a:lnTo>
                    <a:lnTo>
                      <a:pt x="2015" y="479"/>
                    </a:lnTo>
                    <a:lnTo>
                      <a:pt x="2015" y="81"/>
                    </a:lnTo>
                    <a:lnTo>
                      <a:pt x="2018" y="60"/>
                    </a:lnTo>
                    <a:lnTo>
                      <a:pt x="2026" y="40"/>
                    </a:lnTo>
                    <a:lnTo>
                      <a:pt x="2038" y="24"/>
                    </a:lnTo>
                    <a:lnTo>
                      <a:pt x="2055" y="11"/>
                    </a:lnTo>
                    <a:lnTo>
                      <a:pt x="2075" y="3"/>
                    </a:lnTo>
                    <a:lnTo>
                      <a:pt x="2096" y="0"/>
                    </a:lnTo>
                    <a:lnTo>
                      <a:pt x="2118" y="3"/>
                    </a:lnTo>
                    <a:lnTo>
                      <a:pt x="2137" y="11"/>
                    </a:lnTo>
                    <a:lnTo>
                      <a:pt x="2153" y="24"/>
                    </a:lnTo>
                    <a:lnTo>
                      <a:pt x="2166" y="40"/>
                    </a:lnTo>
                    <a:lnTo>
                      <a:pt x="2173" y="60"/>
                    </a:lnTo>
                    <a:lnTo>
                      <a:pt x="2176" y="81"/>
                    </a:lnTo>
                    <a:lnTo>
                      <a:pt x="2176" y="479"/>
                    </a:lnTo>
                    <a:lnTo>
                      <a:pt x="2390" y="479"/>
                    </a:lnTo>
                    <a:lnTo>
                      <a:pt x="2390" y="81"/>
                    </a:lnTo>
                    <a:lnTo>
                      <a:pt x="2393" y="60"/>
                    </a:lnTo>
                    <a:lnTo>
                      <a:pt x="2400" y="40"/>
                    </a:lnTo>
                    <a:lnTo>
                      <a:pt x="2414" y="24"/>
                    </a:lnTo>
                    <a:lnTo>
                      <a:pt x="2430" y="11"/>
                    </a:lnTo>
                    <a:lnTo>
                      <a:pt x="2450" y="3"/>
                    </a:lnTo>
                    <a:lnTo>
                      <a:pt x="2470" y="0"/>
                    </a:lnTo>
                    <a:lnTo>
                      <a:pt x="2492" y="3"/>
                    </a:lnTo>
                    <a:lnTo>
                      <a:pt x="2511" y="11"/>
                    </a:lnTo>
                    <a:lnTo>
                      <a:pt x="2528" y="24"/>
                    </a:lnTo>
                    <a:lnTo>
                      <a:pt x="2541" y="40"/>
                    </a:lnTo>
                    <a:lnTo>
                      <a:pt x="2549" y="60"/>
                    </a:lnTo>
                    <a:lnTo>
                      <a:pt x="2551" y="81"/>
                    </a:lnTo>
                    <a:lnTo>
                      <a:pt x="2551" y="479"/>
                    </a:lnTo>
                    <a:lnTo>
                      <a:pt x="2883" y="479"/>
                    </a:lnTo>
                    <a:lnTo>
                      <a:pt x="2905" y="481"/>
                    </a:lnTo>
                    <a:lnTo>
                      <a:pt x="2924" y="489"/>
                    </a:lnTo>
                    <a:lnTo>
                      <a:pt x="2940" y="502"/>
                    </a:lnTo>
                    <a:lnTo>
                      <a:pt x="2953" y="519"/>
                    </a:lnTo>
                    <a:lnTo>
                      <a:pt x="2961" y="538"/>
                    </a:lnTo>
                    <a:lnTo>
                      <a:pt x="2965" y="560"/>
                    </a:lnTo>
                    <a:lnTo>
                      <a:pt x="2965" y="892"/>
                    </a:lnTo>
                    <a:lnTo>
                      <a:pt x="3361" y="892"/>
                    </a:lnTo>
                    <a:lnTo>
                      <a:pt x="3383" y="895"/>
                    </a:lnTo>
                    <a:lnTo>
                      <a:pt x="3402" y="902"/>
                    </a:lnTo>
                    <a:lnTo>
                      <a:pt x="3419" y="916"/>
                    </a:lnTo>
                    <a:lnTo>
                      <a:pt x="3431" y="932"/>
                    </a:lnTo>
                    <a:lnTo>
                      <a:pt x="3439" y="952"/>
                    </a:lnTo>
                    <a:lnTo>
                      <a:pt x="3442" y="973"/>
                    </a:lnTo>
                    <a:lnTo>
                      <a:pt x="3439" y="995"/>
                    </a:lnTo>
                    <a:lnTo>
                      <a:pt x="3431" y="1013"/>
                    </a:lnTo>
                    <a:lnTo>
                      <a:pt x="3419" y="1030"/>
                    </a:lnTo>
                    <a:lnTo>
                      <a:pt x="3402" y="1043"/>
                    </a:lnTo>
                    <a:lnTo>
                      <a:pt x="3383" y="1051"/>
                    </a:lnTo>
                    <a:lnTo>
                      <a:pt x="3361" y="1053"/>
                    </a:lnTo>
                    <a:lnTo>
                      <a:pt x="2965" y="1053"/>
                    </a:lnTo>
                    <a:lnTo>
                      <a:pt x="2965" y="1267"/>
                    </a:lnTo>
                    <a:lnTo>
                      <a:pt x="3361" y="1267"/>
                    </a:lnTo>
                    <a:lnTo>
                      <a:pt x="3383" y="1270"/>
                    </a:lnTo>
                    <a:lnTo>
                      <a:pt x="3402" y="1277"/>
                    </a:lnTo>
                    <a:lnTo>
                      <a:pt x="3419" y="1291"/>
                    </a:lnTo>
                    <a:lnTo>
                      <a:pt x="3431" y="1307"/>
                    </a:lnTo>
                    <a:lnTo>
                      <a:pt x="3439" y="1327"/>
                    </a:lnTo>
                    <a:lnTo>
                      <a:pt x="3442" y="1348"/>
                    </a:lnTo>
                    <a:lnTo>
                      <a:pt x="3439" y="1370"/>
                    </a:lnTo>
                    <a:lnTo>
                      <a:pt x="3431" y="1389"/>
                    </a:lnTo>
                    <a:lnTo>
                      <a:pt x="3419" y="1405"/>
                    </a:lnTo>
                    <a:lnTo>
                      <a:pt x="3402" y="1418"/>
                    </a:lnTo>
                    <a:lnTo>
                      <a:pt x="3383" y="1426"/>
                    </a:lnTo>
                    <a:lnTo>
                      <a:pt x="3361" y="1428"/>
                    </a:lnTo>
                    <a:lnTo>
                      <a:pt x="2965" y="1428"/>
                    </a:lnTo>
                    <a:lnTo>
                      <a:pt x="2965" y="1642"/>
                    </a:lnTo>
                    <a:lnTo>
                      <a:pt x="3361" y="1642"/>
                    </a:lnTo>
                    <a:lnTo>
                      <a:pt x="3383" y="1645"/>
                    </a:lnTo>
                    <a:lnTo>
                      <a:pt x="3402" y="1653"/>
                    </a:lnTo>
                    <a:lnTo>
                      <a:pt x="3419" y="1666"/>
                    </a:lnTo>
                    <a:lnTo>
                      <a:pt x="3431" y="1682"/>
                    </a:lnTo>
                    <a:lnTo>
                      <a:pt x="3439" y="1702"/>
                    </a:lnTo>
                    <a:lnTo>
                      <a:pt x="3442" y="1723"/>
                    </a:lnTo>
                    <a:lnTo>
                      <a:pt x="3439" y="1745"/>
                    </a:lnTo>
                    <a:lnTo>
                      <a:pt x="3431" y="1764"/>
                    </a:lnTo>
                    <a:lnTo>
                      <a:pt x="3419" y="1780"/>
                    </a:lnTo>
                    <a:lnTo>
                      <a:pt x="3402" y="1793"/>
                    </a:lnTo>
                    <a:lnTo>
                      <a:pt x="3383" y="1801"/>
                    </a:lnTo>
                    <a:lnTo>
                      <a:pt x="3361" y="1803"/>
                    </a:lnTo>
                    <a:lnTo>
                      <a:pt x="2965" y="1803"/>
                    </a:lnTo>
                    <a:lnTo>
                      <a:pt x="2965" y="2017"/>
                    </a:lnTo>
                    <a:lnTo>
                      <a:pt x="3361" y="2017"/>
                    </a:lnTo>
                    <a:lnTo>
                      <a:pt x="3383" y="2020"/>
                    </a:lnTo>
                    <a:lnTo>
                      <a:pt x="3402" y="2029"/>
                    </a:lnTo>
                    <a:lnTo>
                      <a:pt x="3419" y="2041"/>
                    </a:lnTo>
                    <a:lnTo>
                      <a:pt x="3431" y="2057"/>
                    </a:lnTo>
                    <a:lnTo>
                      <a:pt x="3439" y="2077"/>
                    </a:lnTo>
                    <a:lnTo>
                      <a:pt x="3442" y="2098"/>
                    </a:lnTo>
                    <a:lnTo>
                      <a:pt x="3439" y="2120"/>
                    </a:lnTo>
                    <a:lnTo>
                      <a:pt x="3431" y="2139"/>
                    </a:lnTo>
                    <a:lnTo>
                      <a:pt x="3419" y="2156"/>
                    </a:lnTo>
                    <a:lnTo>
                      <a:pt x="3402" y="2168"/>
                    </a:lnTo>
                    <a:lnTo>
                      <a:pt x="3383" y="2177"/>
                    </a:lnTo>
                    <a:lnTo>
                      <a:pt x="3361" y="2179"/>
                    </a:lnTo>
                    <a:lnTo>
                      <a:pt x="2965" y="2179"/>
                    </a:lnTo>
                    <a:lnTo>
                      <a:pt x="2965" y="2392"/>
                    </a:lnTo>
                    <a:lnTo>
                      <a:pt x="3361" y="2392"/>
                    </a:lnTo>
                    <a:lnTo>
                      <a:pt x="3383" y="2396"/>
                    </a:lnTo>
                    <a:lnTo>
                      <a:pt x="3402" y="2404"/>
                    </a:lnTo>
                    <a:lnTo>
                      <a:pt x="3419" y="2417"/>
                    </a:lnTo>
                    <a:lnTo>
                      <a:pt x="3431" y="2432"/>
                    </a:lnTo>
                    <a:lnTo>
                      <a:pt x="3439" y="2452"/>
                    </a:lnTo>
                    <a:lnTo>
                      <a:pt x="3442" y="2473"/>
                    </a:lnTo>
                    <a:lnTo>
                      <a:pt x="3439" y="2495"/>
                    </a:lnTo>
                    <a:lnTo>
                      <a:pt x="3431" y="2514"/>
                    </a:lnTo>
                    <a:lnTo>
                      <a:pt x="3419" y="2531"/>
                    </a:lnTo>
                    <a:lnTo>
                      <a:pt x="3402" y="2543"/>
                    </a:lnTo>
                    <a:lnTo>
                      <a:pt x="3383" y="2552"/>
                    </a:lnTo>
                    <a:lnTo>
                      <a:pt x="3361" y="2554"/>
                    </a:lnTo>
                    <a:lnTo>
                      <a:pt x="2965" y="2554"/>
                    </a:lnTo>
                    <a:lnTo>
                      <a:pt x="2965" y="2887"/>
                    </a:lnTo>
                    <a:lnTo>
                      <a:pt x="2961" y="2908"/>
                    </a:lnTo>
                    <a:lnTo>
                      <a:pt x="2953" y="2928"/>
                    </a:lnTo>
                    <a:lnTo>
                      <a:pt x="2940" y="2944"/>
                    </a:lnTo>
                    <a:lnTo>
                      <a:pt x="2924" y="2956"/>
                    </a:lnTo>
                    <a:lnTo>
                      <a:pt x="2905" y="2965"/>
                    </a:lnTo>
                    <a:lnTo>
                      <a:pt x="2883" y="2968"/>
                    </a:lnTo>
                    <a:lnTo>
                      <a:pt x="2551" y="2968"/>
                    </a:lnTo>
                    <a:lnTo>
                      <a:pt x="2551" y="3365"/>
                    </a:lnTo>
                    <a:lnTo>
                      <a:pt x="2549" y="3387"/>
                    </a:lnTo>
                    <a:lnTo>
                      <a:pt x="2541" y="3406"/>
                    </a:lnTo>
                    <a:lnTo>
                      <a:pt x="2528" y="3422"/>
                    </a:lnTo>
                    <a:lnTo>
                      <a:pt x="2511" y="3435"/>
                    </a:lnTo>
                    <a:lnTo>
                      <a:pt x="2492" y="3443"/>
                    </a:lnTo>
                    <a:lnTo>
                      <a:pt x="2470" y="3446"/>
                    </a:lnTo>
                    <a:lnTo>
                      <a:pt x="2450" y="3443"/>
                    </a:lnTo>
                    <a:lnTo>
                      <a:pt x="2430" y="3435"/>
                    </a:lnTo>
                    <a:lnTo>
                      <a:pt x="2414" y="3422"/>
                    </a:lnTo>
                    <a:lnTo>
                      <a:pt x="2400" y="3406"/>
                    </a:lnTo>
                    <a:lnTo>
                      <a:pt x="2393" y="3387"/>
                    </a:lnTo>
                    <a:lnTo>
                      <a:pt x="2390" y="3365"/>
                    </a:lnTo>
                    <a:lnTo>
                      <a:pt x="2390" y="2968"/>
                    </a:lnTo>
                    <a:lnTo>
                      <a:pt x="2176" y="2968"/>
                    </a:lnTo>
                    <a:lnTo>
                      <a:pt x="2176" y="3365"/>
                    </a:lnTo>
                    <a:lnTo>
                      <a:pt x="2173" y="3387"/>
                    </a:lnTo>
                    <a:lnTo>
                      <a:pt x="2166" y="3406"/>
                    </a:lnTo>
                    <a:lnTo>
                      <a:pt x="2153" y="3422"/>
                    </a:lnTo>
                    <a:lnTo>
                      <a:pt x="2137" y="3435"/>
                    </a:lnTo>
                    <a:lnTo>
                      <a:pt x="2118" y="3443"/>
                    </a:lnTo>
                    <a:lnTo>
                      <a:pt x="2096" y="3446"/>
                    </a:lnTo>
                    <a:lnTo>
                      <a:pt x="2075" y="3443"/>
                    </a:lnTo>
                    <a:lnTo>
                      <a:pt x="2055" y="3435"/>
                    </a:lnTo>
                    <a:lnTo>
                      <a:pt x="2038" y="3422"/>
                    </a:lnTo>
                    <a:lnTo>
                      <a:pt x="2026" y="3406"/>
                    </a:lnTo>
                    <a:lnTo>
                      <a:pt x="2018" y="3387"/>
                    </a:lnTo>
                    <a:lnTo>
                      <a:pt x="2015" y="3365"/>
                    </a:lnTo>
                    <a:lnTo>
                      <a:pt x="2015" y="2968"/>
                    </a:lnTo>
                    <a:lnTo>
                      <a:pt x="1802" y="2968"/>
                    </a:lnTo>
                    <a:lnTo>
                      <a:pt x="1802" y="3365"/>
                    </a:lnTo>
                    <a:lnTo>
                      <a:pt x="1798" y="3387"/>
                    </a:lnTo>
                    <a:lnTo>
                      <a:pt x="1791" y="3406"/>
                    </a:lnTo>
                    <a:lnTo>
                      <a:pt x="1779" y="3422"/>
                    </a:lnTo>
                    <a:lnTo>
                      <a:pt x="1762" y="3435"/>
                    </a:lnTo>
                    <a:lnTo>
                      <a:pt x="1743" y="3443"/>
                    </a:lnTo>
                    <a:lnTo>
                      <a:pt x="1721" y="3446"/>
                    </a:lnTo>
                    <a:lnTo>
                      <a:pt x="1699" y="3443"/>
                    </a:lnTo>
                    <a:lnTo>
                      <a:pt x="1680" y="3435"/>
                    </a:lnTo>
                    <a:lnTo>
                      <a:pt x="1663" y="3422"/>
                    </a:lnTo>
                    <a:lnTo>
                      <a:pt x="1651" y="3406"/>
                    </a:lnTo>
                    <a:lnTo>
                      <a:pt x="1643" y="3387"/>
                    </a:lnTo>
                    <a:lnTo>
                      <a:pt x="1640" y="3365"/>
                    </a:lnTo>
                    <a:lnTo>
                      <a:pt x="1640" y="2968"/>
                    </a:lnTo>
                    <a:lnTo>
                      <a:pt x="1427" y="2968"/>
                    </a:lnTo>
                    <a:lnTo>
                      <a:pt x="1427" y="3365"/>
                    </a:lnTo>
                    <a:lnTo>
                      <a:pt x="1424" y="3387"/>
                    </a:lnTo>
                    <a:lnTo>
                      <a:pt x="1416" y="3406"/>
                    </a:lnTo>
                    <a:lnTo>
                      <a:pt x="1404" y="3422"/>
                    </a:lnTo>
                    <a:lnTo>
                      <a:pt x="1387" y="3435"/>
                    </a:lnTo>
                    <a:lnTo>
                      <a:pt x="1368" y="3443"/>
                    </a:lnTo>
                    <a:lnTo>
                      <a:pt x="1346" y="3446"/>
                    </a:lnTo>
                    <a:lnTo>
                      <a:pt x="1324" y="3443"/>
                    </a:lnTo>
                    <a:lnTo>
                      <a:pt x="1305" y="3435"/>
                    </a:lnTo>
                    <a:lnTo>
                      <a:pt x="1289" y="3422"/>
                    </a:lnTo>
                    <a:lnTo>
                      <a:pt x="1276" y="3406"/>
                    </a:lnTo>
                    <a:lnTo>
                      <a:pt x="1269" y="3387"/>
                    </a:lnTo>
                    <a:lnTo>
                      <a:pt x="1266" y="3365"/>
                    </a:lnTo>
                    <a:lnTo>
                      <a:pt x="1266" y="2968"/>
                    </a:lnTo>
                    <a:lnTo>
                      <a:pt x="1052" y="2968"/>
                    </a:lnTo>
                    <a:lnTo>
                      <a:pt x="1052" y="3365"/>
                    </a:lnTo>
                    <a:lnTo>
                      <a:pt x="1049" y="3387"/>
                    </a:lnTo>
                    <a:lnTo>
                      <a:pt x="1042" y="3406"/>
                    </a:lnTo>
                    <a:lnTo>
                      <a:pt x="1029" y="3422"/>
                    </a:lnTo>
                    <a:lnTo>
                      <a:pt x="1012" y="3435"/>
                    </a:lnTo>
                    <a:lnTo>
                      <a:pt x="993" y="3443"/>
                    </a:lnTo>
                    <a:lnTo>
                      <a:pt x="971" y="3446"/>
                    </a:lnTo>
                    <a:lnTo>
                      <a:pt x="949" y="3443"/>
                    </a:lnTo>
                    <a:lnTo>
                      <a:pt x="931" y="3435"/>
                    </a:lnTo>
                    <a:lnTo>
                      <a:pt x="914" y="3422"/>
                    </a:lnTo>
                    <a:lnTo>
                      <a:pt x="901" y="3406"/>
                    </a:lnTo>
                    <a:lnTo>
                      <a:pt x="894" y="3387"/>
                    </a:lnTo>
                    <a:lnTo>
                      <a:pt x="891" y="3365"/>
                    </a:lnTo>
                    <a:lnTo>
                      <a:pt x="891" y="2968"/>
                    </a:lnTo>
                    <a:lnTo>
                      <a:pt x="559" y="2968"/>
                    </a:lnTo>
                    <a:lnTo>
                      <a:pt x="537" y="2965"/>
                    </a:lnTo>
                    <a:lnTo>
                      <a:pt x="518" y="2956"/>
                    </a:lnTo>
                    <a:lnTo>
                      <a:pt x="501" y="2944"/>
                    </a:lnTo>
                    <a:lnTo>
                      <a:pt x="489" y="2928"/>
                    </a:lnTo>
                    <a:lnTo>
                      <a:pt x="480" y="2908"/>
                    </a:lnTo>
                    <a:lnTo>
                      <a:pt x="477" y="2887"/>
                    </a:lnTo>
                    <a:lnTo>
                      <a:pt x="477" y="2554"/>
                    </a:lnTo>
                    <a:lnTo>
                      <a:pt x="81" y="2554"/>
                    </a:lnTo>
                    <a:lnTo>
                      <a:pt x="59" y="2552"/>
                    </a:lnTo>
                    <a:lnTo>
                      <a:pt x="40" y="2543"/>
                    </a:lnTo>
                    <a:lnTo>
                      <a:pt x="23" y="2531"/>
                    </a:lnTo>
                    <a:lnTo>
                      <a:pt x="10" y="2514"/>
                    </a:lnTo>
                    <a:lnTo>
                      <a:pt x="3" y="2495"/>
                    </a:lnTo>
                    <a:lnTo>
                      <a:pt x="0" y="2473"/>
                    </a:lnTo>
                    <a:lnTo>
                      <a:pt x="3" y="2452"/>
                    </a:lnTo>
                    <a:lnTo>
                      <a:pt x="10" y="2432"/>
                    </a:lnTo>
                    <a:lnTo>
                      <a:pt x="23" y="2417"/>
                    </a:lnTo>
                    <a:lnTo>
                      <a:pt x="40" y="2404"/>
                    </a:lnTo>
                    <a:lnTo>
                      <a:pt x="59" y="2396"/>
                    </a:lnTo>
                    <a:lnTo>
                      <a:pt x="81" y="2392"/>
                    </a:lnTo>
                    <a:lnTo>
                      <a:pt x="477" y="2392"/>
                    </a:lnTo>
                    <a:lnTo>
                      <a:pt x="477" y="2179"/>
                    </a:lnTo>
                    <a:lnTo>
                      <a:pt x="81" y="2179"/>
                    </a:lnTo>
                    <a:lnTo>
                      <a:pt x="59" y="2177"/>
                    </a:lnTo>
                    <a:lnTo>
                      <a:pt x="40" y="2168"/>
                    </a:lnTo>
                    <a:lnTo>
                      <a:pt x="23" y="2156"/>
                    </a:lnTo>
                    <a:lnTo>
                      <a:pt x="10" y="2139"/>
                    </a:lnTo>
                    <a:lnTo>
                      <a:pt x="3" y="2120"/>
                    </a:lnTo>
                    <a:lnTo>
                      <a:pt x="0" y="2098"/>
                    </a:lnTo>
                    <a:lnTo>
                      <a:pt x="3" y="2077"/>
                    </a:lnTo>
                    <a:lnTo>
                      <a:pt x="10" y="2057"/>
                    </a:lnTo>
                    <a:lnTo>
                      <a:pt x="23" y="2041"/>
                    </a:lnTo>
                    <a:lnTo>
                      <a:pt x="40" y="2029"/>
                    </a:lnTo>
                    <a:lnTo>
                      <a:pt x="59" y="2020"/>
                    </a:lnTo>
                    <a:lnTo>
                      <a:pt x="81" y="2017"/>
                    </a:lnTo>
                    <a:lnTo>
                      <a:pt x="477" y="2017"/>
                    </a:lnTo>
                    <a:lnTo>
                      <a:pt x="477" y="1803"/>
                    </a:lnTo>
                    <a:lnTo>
                      <a:pt x="81" y="1803"/>
                    </a:lnTo>
                    <a:lnTo>
                      <a:pt x="59" y="1801"/>
                    </a:lnTo>
                    <a:lnTo>
                      <a:pt x="40" y="1793"/>
                    </a:lnTo>
                    <a:lnTo>
                      <a:pt x="23" y="1780"/>
                    </a:lnTo>
                    <a:lnTo>
                      <a:pt x="10" y="1764"/>
                    </a:lnTo>
                    <a:lnTo>
                      <a:pt x="3" y="1745"/>
                    </a:lnTo>
                    <a:lnTo>
                      <a:pt x="0" y="1723"/>
                    </a:lnTo>
                    <a:lnTo>
                      <a:pt x="3" y="1702"/>
                    </a:lnTo>
                    <a:lnTo>
                      <a:pt x="10" y="1682"/>
                    </a:lnTo>
                    <a:lnTo>
                      <a:pt x="23" y="1666"/>
                    </a:lnTo>
                    <a:lnTo>
                      <a:pt x="40" y="1653"/>
                    </a:lnTo>
                    <a:lnTo>
                      <a:pt x="59" y="1645"/>
                    </a:lnTo>
                    <a:lnTo>
                      <a:pt x="81" y="1642"/>
                    </a:lnTo>
                    <a:lnTo>
                      <a:pt x="477" y="1642"/>
                    </a:lnTo>
                    <a:lnTo>
                      <a:pt x="477" y="1428"/>
                    </a:lnTo>
                    <a:lnTo>
                      <a:pt x="81" y="1428"/>
                    </a:lnTo>
                    <a:lnTo>
                      <a:pt x="59" y="1426"/>
                    </a:lnTo>
                    <a:lnTo>
                      <a:pt x="40" y="1418"/>
                    </a:lnTo>
                    <a:lnTo>
                      <a:pt x="23" y="1405"/>
                    </a:lnTo>
                    <a:lnTo>
                      <a:pt x="10" y="1389"/>
                    </a:lnTo>
                    <a:lnTo>
                      <a:pt x="3" y="1370"/>
                    </a:lnTo>
                    <a:lnTo>
                      <a:pt x="0" y="1348"/>
                    </a:lnTo>
                    <a:lnTo>
                      <a:pt x="3" y="1327"/>
                    </a:lnTo>
                    <a:lnTo>
                      <a:pt x="10" y="1307"/>
                    </a:lnTo>
                    <a:lnTo>
                      <a:pt x="23" y="1291"/>
                    </a:lnTo>
                    <a:lnTo>
                      <a:pt x="40" y="1277"/>
                    </a:lnTo>
                    <a:lnTo>
                      <a:pt x="59" y="1270"/>
                    </a:lnTo>
                    <a:lnTo>
                      <a:pt x="81" y="1267"/>
                    </a:lnTo>
                    <a:lnTo>
                      <a:pt x="477" y="1267"/>
                    </a:lnTo>
                    <a:lnTo>
                      <a:pt x="477" y="1053"/>
                    </a:lnTo>
                    <a:lnTo>
                      <a:pt x="81" y="1053"/>
                    </a:lnTo>
                    <a:lnTo>
                      <a:pt x="59" y="1051"/>
                    </a:lnTo>
                    <a:lnTo>
                      <a:pt x="40" y="1043"/>
                    </a:lnTo>
                    <a:lnTo>
                      <a:pt x="23" y="1030"/>
                    </a:lnTo>
                    <a:lnTo>
                      <a:pt x="10" y="1013"/>
                    </a:lnTo>
                    <a:lnTo>
                      <a:pt x="3" y="995"/>
                    </a:lnTo>
                    <a:lnTo>
                      <a:pt x="0" y="973"/>
                    </a:lnTo>
                    <a:lnTo>
                      <a:pt x="3" y="952"/>
                    </a:lnTo>
                    <a:lnTo>
                      <a:pt x="10" y="932"/>
                    </a:lnTo>
                    <a:lnTo>
                      <a:pt x="23" y="916"/>
                    </a:lnTo>
                    <a:lnTo>
                      <a:pt x="40" y="902"/>
                    </a:lnTo>
                    <a:lnTo>
                      <a:pt x="59" y="895"/>
                    </a:lnTo>
                    <a:lnTo>
                      <a:pt x="81" y="892"/>
                    </a:lnTo>
                    <a:lnTo>
                      <a:pt x="477" y="892"/>
                    </a:lnTo>
                    <a:lnTo>
                      <a:pt x="477" y="560"/>
                    </a:lnTo>
                    <a:lnTo>
                      <a:pt x="480" y="538"/>
                    </a:lnTo>
                    <a:lnTo>
                      <a:pt x="489" y="519"/>
                    </a:lnTo>
                    <a:lnTo>
                      <a:pt x="501" y="502"/>
                    </a:lnTo>
                    <a:lnTo>
                      <a:pt x="518" y="489"/>
                    </a:lnTo>
                    <a:lnTo>
                      <a:pt x="537" y="481"/>
                    </a:lnTo>
                    <a:lnTo>
                      <a:pt x="559" y="479"/>
                    </a:lnTo>
                    <a:lnTo>
                      <a:pt x="891" y="479"/>
                    </a:lnTo>
                    <a:lnTo>
                      <a:pt x="891" y="81"/>
                    </a:lnTo>
                    <a:lnTo>
                      <a:pt x="894" y="60"/>
                    </a:lnTo>
                    <a:lnTo>
                      <a:pt x="901" y="40"/>
                    </a:lnTo>
                    <a:lnTo>
                      <a:pt x="914" y="24"/>
                    </a:lnTo>
                    <a:lnTo>
                      <a:pt x="931" y="11"/>
                    </a:lnTo>
                    <a:lnTo>
                      <a:pt x="949" y="3"/>
                    </a:lnTo>
                    <a:lnTo>
                      <a:pt x="9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52" name="Freeform 210">
                <a:extLst>
                  <a:ext uri="{FF2B5EF4-FFF2-40B4-BE49-F238E27FC236}">
                    <a16:creationId xmlns:a16="http://schemas.microsoft.com/office/drawing/2014/main" id="{81A4EB77-8CA2-4030-A516-40B6A8A76E09}"/>
                  </a:ext>
                </a:extLst>
              </p:cNvPr>
              <p:cNvSpPr>
                <a:spLocks noEditPoints="1"/>
              </p:cNvSpPr>
              <p:nvPr/>
            </p:nvSpPr>
            <p:spPr bwMode="auto">
              <a:xfrm>
                <a:off x="5613400" y="6242050"/>
                <a:ext cx="117475" cy="117475"/>
              </a:xfrm>
              <a:custGeom>
                <a:avLst/>
                <a:gdLst>
                  <a:gd name="T0" fmla="*/ 161 w 1030"/>
                  <a:gd name="T1" fmla="*/ 162 h 1031"/>
                  <a:gd name="T2" fmla="*/ 161 w 1030"/>
                  <a:gd name="T3" fmla="*/ 870 h 1031"/>
                  <a:gd name="T4" fmla="*/ 869 w 1030"/>
                  <a:gd name="T5" fmla="*/ 870 h 1031"/>
                  <a:gd name="T6" fmla="*/ 869 w 1030"/>
                  <a:gd name="T7" fmla="*/ 162 h 1031"/>
                  <a:gd name="T8" fmla="*/ 161 w 1030"/>
                  <a:gd name="T9" fmla="*/ 162 h 1031"/>
                  <a:gd name="T10" fmla="*/ 81 w 1030"/>
                  <a:gd name="T11" fmla="*/ 0 h 1031"/>
                  <a:gd name="T12" fmla="*/ 949 w 1030"/>
                  <a:gd name="T13" fmla="*/ 0 h 1031"/>
                  <a:gd name="T14" fmla="*/ 971 w 1030"/>
                  <a:gd name="T15" fmla="*/ 3 h 1031"/>
                  <a:gd name="T16" fmla="*/ 990 w 1030"/>
                  <a:gd name="T17" fmla="*/ 11 h 1031"/>
                  <a:gd name="T18" fmla="*/ 1007 w 1030"/>
                  <a:gd name="T19" fmla="*/ 23 h 1031"/>
                  <a:gd name="T20" fmla="*/ 1020 w 1030"/>
                  <a:gd name="T21" fmla="*/ 40 h 1031"/>
                  <a:gd name="T22" fmla="*/ 1028 w 1030"/>
                  <a:gd name="T23" fmla="*/ 60 h 1031"/>
                  <a:gd name="T24" fmla="*/ 1030 w 1030"/>
                  <a:gd name="T25" fmla="*/ 81 h 1031"/>
                  <a:gd name="T26" fmla="*/ 1030 w 1030"/>
                  <a:gd name="T27" fmla="*/ 951 h 1031"/>
                  <a:gd name="T28" fmla="*/ 1028 w 1030"/>
                  <a:gd name="T29" fmla="*/ 973 h 1031"/>
                  <a:gd name="T30" fmla="*/ 1020 w 1030"/>
                  <a:gd name="T31" fmla="*/ 992 h 1031"/>
                  <a:gd name="T32" fmla="*/ 1007 w 1030"/>
                  <a:gd name="T33" fmla="*/ 1008 h 1031"/>
                  <a:gd name="T34" fmla="*/ 990 w 1030"/>
                  <a:gd name="T35" fmla="*/ 1021 h 1031"/>
                  <a:gd name="T36" fmla="*/ 971 w 1030"/>
                  <a:gd name="T37" fmla="*/ 1029 h 1031"/>
                  <a:gd name="T38" fmla="*/ 949 w 1030"/>
                  <a:gd name="T39" fmla="*/ 1031 h 1031"/>
                  <a:gd name="T40" fmla="*/ 81 w 1030"/>
                  <a:gd name="T41" fmla="*/ 1031 h 1031"/>
                  <a:gd name="T42" fmla="*/ 59 w 1030"/>
                  <a:gd name="T43" fmla="*/ 1029 h 1031"/>
                  <a:gd name="T44" fmla="*/ 40 w 1030"/>
                  <a:gd name="T45" fmla="*/ 1021 h 1031"/>
                  <a:gd name="T46" fmla="*/ 23 w 1030"/>
                  <a:gd name="T47" fmla="*/ 1008 h 1031"/>
                  <a:gd name="T48" fmla="*/ 10 w 1030"/>
                  <a:gd name="T49" fmla="*/ 992 h 1031"/>
                  <a:gd name="T50" fmla="*/ 2 w 1030"/>
                  <a:gd name="T51" fmla="*/ 973 h 1031"/>
                  <a:gd name="T52" fmla="*/ 0 w 1030"/>
                  <a:gd name="T53" fmla="*/ 951 h 1031"/>
                  <a:gd name="T54" fmla="*/ 0 w 1030"/>
                  <a:gd name="T55" fmla="*/ 81 h 1031"/>
                  <a:gd name="T56" fmla="*/ 2 w 1030"/>
                  <a:gd name="T57" fmla="*/ 60 h 1031"/>
                  <a:gd name="T58" fmla="*/ 10 w 1030"/>
                  <a:gd name="T59" fmla="*/ 40 h 1031"/>
                  <a:gd name="T60" fmla="*/ 23 w 1030"/>
                  <a:gd name="T61" fmla="*/ 23 h 1031"/>
                  <a:gd name="T62" fmla="*/ 40 w 1030"/>
                  <a:gd name="T63" fmla="*/ 11 h 1031"/>
                  <a:gd name="T64" fmla="*/ 59 w 1030"/>
                  <a:gd name="T65" fmla="*/ 3 h 1031"/>
                  <a:gd name="T66" fmla="*/ 81 w 1030"/>
                  <a:gd name="T67"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0" h="1031">
                    <a:moveTo>
                      <a:pt x="161" y="162"/>
                    </a:moveTo>
                    <a:lnTo>
                      <a:pt x="161" y="870"/>
                    </a:lnTo>
                    <a:lnTo>
                      <a:pt x="869" y="870"/>
                    </a:lnTo>
                    <a:lnTo>
                      <a:pt x="869" y="162"/>
                    </a:lnTo>
                    <a:lnTo>
                      <a:pt x="161" y="162"/>
                    </a:lnTo>
                    <a:close/>
                    <a:moveTo>
                      <a:pt x="81" y="0"/>
                    </a:moveTo>
                    <a:lnTo>
                      <a:pt x="949" y="0"/>
                    </a:lnTo>
                    <a:lnTo>
                      <a:pt x="971" y="3"/>
                    </a:lnTo>
                    <a:lnTo>
                      <a:pt x="990" y="11"/>
                    </a:lnTo>
                    <a:lnTo>
                      <a:pt x="1007" y="23"/>
                    </a:lnTo>
                    <a:lnTo>
                      <a:pt x="1020" y="40"/>
                    </a:lnTo>
                    <a:lnTo>
                      <a:pt x="1028" y="60"/>
                    </a:lnTo>
                    <a:lnTo>
                      <a:pt x="1030" y="81"/>
                    </a:lnTo>
                    <a:lnTo>
                      <a:pt x="1030" y="951"/>
                    </a:lnTo>
                    <a:lnTo>
                      <a:pt x="1028" y="973"/>
                    </a:lnTo>
                    <a:lnTo>
                      <a:pt x="1020" y="992"/>
                    </a:lnTo>
                    <a:lnTo>
                      <a:pt x="1007" y="1008"/>
                    </a:lnTo>
                    <a:lnTo>
                      <a:pt x="990" y="1021"/>
                    </a:lnTo>
                    <a:lnTo>
                      <a:pt x="971" y="1029"/>
                    </a:lnTo>
                    <a:lnTo>
                      <a:pt x="949" y="1031"/>
                    </a:lnTo>
                    <a:lnTo>
                      <a:pt x="81" y="1031"/>
                    </a:lnTo>
                    <a:lnTo>
                      <a:pt x="59" y="1029"/>
                    </a:lnTo>
                    <a:lnTo>
                      <a:pt x="40" y="1021"/>
                    </a:lnTo>
                    <a:lnTo>
                      <a:pt x="23" y="1008"/>
                    </a:lnTo>
                    <a:lnTo>
                      <a:pt x="10" y="992"/>
                    </a:lnTo>
                    <a:lnTo>
                      <a:pt x="2" y="973"/>
                    </a:lnTo>
                    <a:lnTo>
                      <a:pt x="0" y="951"/>
                    </a:lnTo>
                    <a:lnTo>
                      <a:pt x="0" y="81"/>
                    </a:lnTo>
                    <a:lnTo>
                      <a:pt x="2" y="60"/>
                    </a:lnTo>
                    <a:lnTo>
                      <a:pt x="10" y="40"/>
                    </a:lnTo>
                    <a:lnTo>
                      <a:pt x="23" y="23"/>
                    </a:lnTo>
                    <a:lnTo>
                      <a:pt x="40" y="11"/>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grpSp>
        <p:nvGrpSpPr>
          <p:cNvPr id="62" name="Group 61">
            <a:extLst>
              <a:ext uri="{FF2B5EF4-FFF2-40B4-BE49-F238E27FC236}">
                <a16:creationId xmlns:a16="http://schemas.microsoft.com/office/drawing/2014/main" id="{91CD3716-B673-48AB-A9D5-7F21DF821C36}"/>
              </a:ext>
            </a:extLst>
          </p:cNvPr>
          <p:cNvGrpSpPr/>
          <p:nvPr/>
        </p:nvGrpSpPr>
        <p:grpSpPr>
          <a:xfrm>
            <a:off x="4978976" y="2017071"/>
            <a:ext cx="1327785" cy="2327074"/>
            <a:chOff x="2429155" y="1850476"/>
            <a:chExt cx="1327785" cy="2327074"/>
          </a:xfrm>
        </p:grpSpPr>
        <p:grpSp>
          <p:nvGrpSpPr>
            <p:cNvPr id="63" name="Grupa 213">
              <a:extLst>
                <a:ext uri="{FF2B5EF4-FFF2-40B4-BE49-F238E27FC236}">
                  <a16:creationId xmlns:a16="http://schemas.microsoft.com/office/drawing/2014/main" id="{7207CD6A-6BE2-4A00-9FE6-B65A885F4870}"/>
                </a:ext>
              </a:extLst>
            </p:cNvPr>
            <p:cNvGrpSpPr/>
            <p:nvPr/>
          </p:nvGrpSpPr>
          <p:grpSpPr>
            <a:xfrm>
              <a:off x="2796757" y="2836751"/>
              <a:ext cx="592583" cy="592583"/>
              <a:chOff x="7000875" y="2173288"/>
              <a:chExt cx="508000" cy="508000"/>
            </a:xfrm>
            <a:solidFill>
              <a:srgbClr val="0E6EDF"/>
            </a:solidFill>
          </p:grpSpPr>
          <p:sp>
            <p:nvSpPr>
              <p:cNvPr id="69" name="Rectangle 67">
                <a:extLst>
                  <a:ext uri="{FF2B5EF4-FFF2-40B4-BE49-F238E27FC236}">
                    <a16:creationId xmlns:a16="http://schemas.microsoft.com/office/drawing/2014/main" id="{01B3E9DB-7AEF-4EAE-BC13-0FD76B71952E}"/>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0" name="Rectangle 68">
                <a:extLst>
                  <a:ext uri="{FF2B5EF4-FFF2-40B4-BE49-F238E27FC236}">
                    <a16:creationId xmlns:a16="http://schemas.microsoft.com/office/drawing/2014/main" id="{D4C184D1-F4F3-41DF-A82E-5B3F259007DC}"/>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1" name="Rectangle 69">
                <a:extLst>
                  <a:ext uri="{FF2B5EF4-FFF2-40B4-BE49-F238E27FC236}">
                    <a16:creationId xmlns:a16="http://schemas.microsoft.com/office/drawing/2014/main" id="{E699CD7E-5E5F-4CDF-97DC-09A9B4D7EA3B}"/>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2" name="Freeform 70">
                <a:extLst>
                  <a:ext uri="{FF2B5EF4-FFF2-40B4-BE49-F238E27FC236}">
                    <a16:creationId xmlns:a16="http://schemas.microsoft.com/office/drawing/2014/main" id="{59FBF7C9-8A62-4088-8B90-41812E072726}"/>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3" name="Freeform 71">
                <a:extLst>
                  <a:ext uri="{FF2B5EF4-FFF2-40B4-BE49-F238E27FC236}">
                    <a16:creationId xmlns:a16="http://schemas.microsoft.com/office/drawing/2014/main" id="{C42946D4-F755-42FC-B66E-1D1049CA0890}"/>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4" name="Freeform 72">
                <a:extLst>
                  <a:ext uri="{FF2B5EF4-FFF2-40B4-BE49-F238E27FC236}">
                    <a16:creationId xmlns:a16="http://schemas.microsoft.com/office/drawing/2014/main" id="{F31DFEDA-A55E-4B62-AE6C-463ED41369FC}"/>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5" name="Freeform 73">
                <a:extLst>
                  <a:ext uri="{FF2B5EF4-FFF2-40B4-BE49-F238E27FC236}">
                    <a16:creationId xmlns:a16="http://schemas.microsoft.com/office/drawing/2014/main" id="{9AA36452-3BEA-410B-84B7-DFED9F24AB06}"/>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6" name="Freeform 74">
                <a:extLst>
                  <a:ext uri="{FF2B5EF4-FFF2-40B4-BE49-F238E27FC236}">
                    <a16:creationId xmlns:a16="http://schemas.microsoft.com/office/drawing/2014/main" id="{63D69764-BDEC-4035-A711-6B34E41B1745}"/>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64" name="Rectangle: Rounded Corners 63">
              <a:extLst>
                <a:ext uri="{FF2B5EF4-FFF2-40B4-BE49-F238E27FC236}">
                  <a16:creationId xmlns:a16="http://schemas.microsoft.com/office/drawing/2014/main" id="{C4B7026D-F704-4AFE-B5F8-AC9B46EEF785}"/>
                </a:ext>
              </a:extLst>
            </p:cNvPr>
            <p:cNvSpPr/>
            <p:nvPr/>
          </p:nvSpPr>
          <p:spPr>
            <a:xfrm>
              <a:off x="2429155" y="1850476"/>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2</a:t>
              </a:r>
            </a:p>
          </p:txBody>
        </p:sp>
        <p:cxnSp>
          <p:nvCxnSpPr>
            <p:cNvPr id="65" name="Straight Arrow Connector 64">
              <a:extLst>
                <a:ext uri="{FF2B5EF4-FFF2-40B4-BE49-F238E27FC236}">
                  <a16:creationId xmlns:a16="http://schemas.microsoft.com/office/drawing/2014/main" id="{E365D3A5-4A1A-462F-ADF1-3B0F8FCA46FE}"/>
                </a:ext>
              </a:extLst>
            </p:cNvPr>
            <p:cNvCxnSpPr>
              <a:cxnSpLocks/>
              <a:endCxn id="64" idx="2"/>
            </p:cNvCxnSpPr>
            <p:nvPr/>
          </p:nvCxnSpPr>
          <p:spPr>
            <a:xfrm flipV="1">
              <a:off x="3093047" y="2321441"/>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upa 222">
              <a:extLst>
                <a:ext uri="{FF2B5EF4-FFF2-40B4-BE49-F238E27FC236}">
                  <a16:creationId xmlns:a16="http://schemas.microsoft.com/office/drawing/2014/main" id="{46766707-44D0-4580-9333-0BF9637E5835}"/>
                </a:ext>
              </a:extLst>
            </p:cNvPr>
            <p:cNvGrpSpPr/>
            <p:nvPr/>
          </p:nvGrpSpPr>
          <p:grpSpPr>
            <a:xfrm>
              <a:off x="2770164" y="3581778"/>
              <a:ext cx="595772" cy="595772"/>
              <a:chOff x="5476875" y="6105525"/>
              <a:chExt cx="390525" cy="390525"/>
            </a:xfrm>
            <a:solidFill>
              <a:srgbClr val="0E6EDF"/>
            </a:solidFill>
          </p:grpSpPr>
          <p:sp>
            <p:nvSpPr>
              <p:cNvPr id="67" name="Freeform 209">
                <a:extLst>
                  <a:ext uri="{FF2B5EF4-FFF2-40B4-BE49-F238E27FC236}">
                    <a16:creationId xmlns:a16="http://schemas.microsoft.com/office/drawing/2014/main" id="{056E1B42-2058-4AF4-967E-F757896CA542}"/>
                  </a:ext>
                </a:extLst>
              </p:cNvPr>
              <p:cNvSpPr>
                <a:spLocks noEditPoints="1"/>
              </p:cNvSpPr>
              <p:nvPr/>
            </p:nvSpPr>
            <p:spPr bwMode="auto">
              <a:xfrm>
                <a:off x="5476875" y="6105525"/>
                <a:ext cx="390525" cy="390525"/>
              </a:xfrm>
              <a:custGeom>
                <a:avLst/>
                <a:gdLst>
                  <a:gd name="T0" fmla="*/ 788 w 3442"/>
                  <a:gd name="T1" fmla="*/ 995 h 3446"/>
                  <a:gd name="T2" fmla="*/ 752 w 3442"/>
                  <a:gd name="T3" fmla="*/ 1277 h 3446"/>
                  <a:gd name="T4" fmla="*/ 711 w 3442"/>
                  <a:gd name="T5" fmla="*/ 1428 h 3446"/>
                  <a:gd name="T6" fmla="*/ 788 w 3442"/>
                  <a:gd name="T7" fmla="*/ 1745 h 3446"/>
                  <a:gd name="T8" fmla="*/ 752 w 3442"/>
                  <a:gd name="T9" fmla="*/ 2029 h 3446"/>
                  <a:gd name="T10" fmla="*/ 711 w 3442"/>
                  <a:gd name="T11" fmla="*/ 2179 h 3446"/>
                  <a:gd name="T12" fmla="*/ 788 w 3442"/>
                  <a:gd name="T13" fmla="*/ 2495 h 3446"/>
                  <a:gd name="T14" fmla="*/ 894 w 3442"/>
                  <a:gd name="T15" fmla="*/ 2713 h 3446"/>
                  <a:gd name="T16" fmla="*/ 1049 w 3442"/>
                  <a:gd name="T17" fmla="*/ 2713 h 3446"/>
                  <a:gd name="T18" fmla="*/ 1346 w 3442"/>
                  <a:gd name="T19" fmla="*/ 2653 h 3446"/>
                  <a:gd name="T20" fmla="*/ 1643 w 3442"/>
                  <a:gd name="T21" fmla="*/ 2713 h 3446"/>
                  <a:gd name="T22" fmla="*/ 1798 w 3442"/>
                  <a:gd name="T23" fmla="*/ 2713 h 3446"/>
                  <a:gd name="T24" fmla="*/ 2096 w 3442"/>
                  <a:gd name="T25" fmla="*/ 2653 h 3446"/>
                  <a:gd name="T26" fmla="*/ 2393 w 3442"/>
                  <a:gd name="T27" fmla="*/ 2713 h 3446"/>
                  <a:gd name="T28" fmla="*/ 2549 w 3442"/>
                  <a:gd name="T29" fmla="*/ 2713 h 3446"/>
                  <a:gd name="T30" fmla="*/ 2654 w 3442"/>
                  <a:gd name="T31" fmla="*/ 2495 h 3446"/>
                  <a:gd name="T32" fmla="*/ 2731 w 3442"/>
                  <a:gd name="T33" fmla="*/ 2179 h 3446"/>
                  <a:gd name="T34" fmla="*/ 2690 w 3442"/>
                  <a:gd name="T35" fmla="*/ 2029 h 3446"/>
                  <a:gd name="T36" fmla="*/ 2654 w 3442"/>
                  <a:gd name="T37" fmla="*/ 1745 h 3446"/>
                  <a:gd name="T38" fmla="*/ 2731 w 3442"/>
                  <a:gd name="T39" fmla="*/ 1428 h 3446"/>
                  <a:gd name="T40" fmla="*/ 2690 w 3442"/>
                  <a:gd name="T41" fmla="*/ 1277 h 3446"/>
                  <a:gd name="T42" fmla="*/ 2654 w 3442"/>
                  <a:gd name="T43" fmla="*/ 995 h 3446"/>
                  <a:gd name="T44" fmla="*/ 2551 w 3442"/>
                  <a:gd name="T45" fmla="*/ 640 h 3446"/>
                  <a:gd name="T46" fmla="*/ 2414 w 3442"/>
                  <a:gd name="T47" fmla="*/ 769 h 3446"/>
                  <a:gd name="T48" fmla="*/ 2137 w 3442"/>
                  <a:gd name="T49" fmla="*/ 782 h 3446"/>
                  <a:gd name="T50" fmla="*/ 1802 w 3442"/>
                  <a:gd name="T51" fmla="*/ 640 h 3446"/>
                  <a:gd name="T52" fmla="*/ 1663 w 3442"/>
                  <a:gd name="T53" fmla="*/ 769 h 3446"/>
                  <a:gd name="T54" fmla="*/ 1387 w 3442"/>
                  <a:gd name="T55" fmla="*/ 782 h 3446"/>
                  <a:gd name="T56" fmla="*/ 1052 w 3442"/>
                  <a:gd name="T57" fmla="*/ 640 h 3446"/>
                  <a:gd name="T58" fmla="*/ 914 w 3442"/>
                  <a:gd name="T59" fmla="*/ 769 h 3446"/>
                  <a:gd name="T60" fmla="*/ 1042 w 3442"/>
                  <a:gd name="T61" fmla="*/ 40 h 3446"/>
                  <a:gd name="T62" fmla="*/ 1324 w 3442"/>
                  <a:gd name="T63" fmla="*/ 3 h 3446"/>
                  <a:gd name="T64" fmla="*/ 1640 w 3442"/>
                  <a:gd name="T65" fmla="*/ 81 h 3446"/>
                  <a:gd name="T66" fmla="*/ 1791 w 3442"/>
                  <a:gd name="T67" fmla="*/ 40 h 3446"/>
                  <a:gd name="T68" fmla="*/ 2075 w 3442"/>
                  <a:gd name="T69" fmla="*/ 3 h 3446"/>
                  <a:gd name="T70" fmla="*/ 2390 w 3442"/>
                  <a:gd name="T71" fmla="*/ 81 h 3446"/>
                  <a:gd name="T72" fmla="*/ 2541 w 3442"/>
                  <a:gd name="T73" fmla="*/ 40 h 3446"/>
                  <a:gd name="T74" fmla="*/ 2965 w 3442"/>
                  <a:gd name="T75" fmla="*/ 560 h 3446"/>
                  <a:gd name="T76" fmla="*/ 3431 w 3442"/>
                  <a:gd name="T77" fmla="*/ 1013 h 3446"/>
                  <a:gd name="T78" fmla="*/ 3419 w 3442"/>
                  <a:gd name="T79" fmla="*/ 1291 h 3446"/>
                  <a:gd name="T80" fmla="*/ 2965 w 3442"/>
                  <a:gd name="T81" fmla="*/ 1428 h 3446"/>
                  <a:gd name="T82" fmla="*/ 3431 w 3442"/>
                  <a:gd name="T83" fmla="*/ 1764 h 3446"/>
                  <a:gd name="T84" fmla="*/ 3419 w 3442"/>
                  <a:gd name="T85" fmla="*/ 2041 h 3446"/>
                  <a:gd name="T86" fmla="*/ 2965 w 3442"/>
                  <a:gd name="T87" fmla="*/ 2179 h 3446"/>
                  <a:gd name="T88" fmla="*/ 3431 w 3442"/>
                  <a:gd name="T89" fmla="*/ 2514 h 3446"/>
                  <a:gd name="T90" fmla="*/ 2924 w 3442"/>
                  <a:gd name="T91" fmla="*/ 2956 h 3446"/>
                  <a:gd name="T92" fmla="*/ 2470 w 3442"/>
                  <a:gd name="T93" fmla="*/ 3446 h 3446"/>
                  <a:gd name="T94" fmla="*/ 2173 w 3442"/>
                  <a:gd name="T95" fmla="*/ 3387 h 3446"/>
                  <a:gd name="T96" fmla="*/ 2018 w 3442"/>
                  <a:gd name="T97" fmla="*/ 3387 h 3446"/>
                  <a:gd name="T98" fmla="*/ 1721 w 3442"/>
                  <a:gd name="T99" fmla="*/ 3446 h 3446"/>
                  <a:gd name="T100" fmla="*/ 1424 w 3442"/>
                  <a:gd name="T101" fmla="*/ 3387 h 3446"/>
                  <a:gd name="T102" fmla="*/ 1269 w 3442"/>
                  <a:gd name="T103" fmla="*/ 3387 h 3446"/>
                  <a:gd name="T104" fmla="*/ 971 w 3442"/>
                  <a:gd name="T105" fmla="*/ 3446 h 3446"/>
                  <a:gd name="T106" fmla="*/ 518 w 3442"/>
                  <a:gd name="T107" fmla="*/ 2956 h 3446"/>
                  <a:gd name="T108" fmla="*/ 10 w 3442"/>
                  <a:gd name="T109" fmla="*/ 2514 h 3446"/>
                  <a:gd name="T110" fmla="*/ 477 w 3442"/>
                  <a:gd name="T111" fmla="*/ 2179 h 3446"/>
                  <a:gd name="T112" fmla="*/ 23 w 3442"/>
                  <a:gd name="T113" fmla="*/ 2041 h 3446"/>
                  <a:gd name="T114" fmla="*/ 10 w 3442"/>
                  <a:gd name="T115" fmla="*/ 1764 h 3446"/>
                  <a:gd name="T116" fmla="*/ 477 w 3442"/>
                  <a:gd name="T117" fmla="*/ 1428 h 3446"/>
                  <a:gd name="T118" fmla="*/ 23 w 3442"/>
                  <a:gd name="T119" fmla="*/ 1291 h 3446"/>
                  <a:gd name="T120" fmla="*/ 10 w 3442"/>
                  <a:gd name="T121" fmla="*/ 1013 h 3446"/>
                  <a:gd name="T122" fmla="*/ 477 w 3442"/>
                  <a:gd name="T123" fmla="*/ 560 h 3446"/>
                  <a:gd name="T124" fmla="*/ 901 w 3442"/>
                  <a:gd name="T125" fmla="*/ 4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2" h="3446">
                    <a:moveTo>
                      <a:pt x="640" y="640"/>
                    </a:moveTo>
                    <a:lnTo>
                      <a:pt x="640" y="892"/>
                    </a:lnTo>
                    <a:lnTo>
                      <a:pt x="711" y="892"/>
                    </a:lnTo>
                    <a:lnTo>
                      <a:pt x="732" y="895"/>
                    </a:lnTo>
                    <a:lnTo>
                      <a:pt x="752" y="902"/>
                    </a:lnTo>
                    <a:lnTo>
                      <a:pt x="768" y="916"/>
                    </a:lnTo>
                    <a:lnTo>
                      <a:pt x="781" y="932"/>
                    </a:lnTo>
                    <a:lnTo>
                      <a:pt x="788" y="952"/>
                    </a:lnTo>
                    <a:lnTo>
                      <a:pt x="791" y="973"/>
                    </a:lnTo>
                    <a:lnTo>
                      <a:pt x="788" y="995"/>
                    </a:lnTo>
                    <a:lnTo>
                      <a:pt x="781" y="1013"/>
                    </a:lnTo>
                    <a:lnTo>
                      <a:pt x="768" y="1030"/>
                    </a:lnTo>
                    <a:lnTo>
                      <a:pt x="752" y="1043"/>
                    </a:lnTo>
                    <a:lnTo>
                      <a:pt x="732" y="1051"/>
                    </a:lnTo>
                    <a:lnTo>
                      <a:pt x="711" y="1053"/>
                    </a:lnTo>
                    <a:lnTo>
                      <a:pt x="640" y="1053"/>
                    </a:lnTo>
                    <a:lnTo>
                      <a:pt x="640" y="1267"/>
                    </a:lnTo>
                    <a:lnTo>
                      <a:pt x="711" y="1267"/>
                    </a:lnTo>
                    <a:lnTo>
                      <a:pt x="732" y="1270"/>
                    </a:lnTo>
                    <a:lnTo>
                      <a:pt x="752" y="1277"/>
                    </a:lnTo>
                    <a:lnTo>
                      <a:pt x="768" y="1291"/>
                    </a:lnTo>
                    <a:lnTo>
                      <a:pt x="781" y="1307"/>
                    </a:lnTo>
                    <a:lnTo>
                      <a:pt x="788" y="1327"/>
                    </a:lnTo>
                    <a:lnTo>
                      <a:pt x="791" y="1348"/>
                    </a:lnTo>
                    <a:lnTo>
                      <a:pt x="788" y="1370"/>
                    </a:lnTo>
                    <a:lnTo>
                      <a:pt x="781" y="1389"/>
                    </a:lnTo>
                    <a:lnTo>
                      <a:pt x="768" y="1405"/>
                    </a:lnTo>
                    <a:lnTo>
                      <a:pt x="752" y="1418"/>
                    </a:lnTo>
                    <a:lnTo>
                      <a:pt x="732" y="1426"/>
                    </a:lnTo>
                    <a:lnTo>
                      <a:pt x="711" y="1428"/>
                    </a:lnTo>
                    <a:lnTo>
                      <a:pt x="640" y="1428"/>
                    </a:lnTo>
                    <a:lnTo>
                      <a:pt x="640" y="1642"/>
                    </a:lnTo>
                    <a:lnTo>
                      <a:pt x="711" y="1642"/>
                    </a:lnTo>
                    <a:lnTo>
                      <a:pt x="732" y="1645"/>
                    </a:lnTo>
                    <a:lnTo>
                      <a:pt x="752" y="1653"/>
                    </a:lnTo>
                    <a:lnTo>
                      <a:pt x="768" y="1666"/>
                    </a:lnTo>
                    <a:lnTo>
                      <a:pt x="781" y="1682"/>
                    </a:lnTo>
                    <a:lnTo>
                      <a:pt x="788" y="1702"/>
                    </a:lnTo>
                    <a:lnTo>
                      <a:pt x="791" y="1723"/>
                    </a:lnTo>
                    <a:lnTo>
                      <a:pt x="788" y="1745"/>
                    </a:lnTo>
                    <a:lnTo>
                      <a:pt x="781" y="1764"/>
                    </a:lnTo>
                    <a:lnTo>
                      <a:pt x="768" y="1780"/>
                    </a:lnTo>
                    <a:lnTo>
                      <a:pt x="752" y="1793"/>
                    </a:lnTo>
                    <a:lnTo>
                      <a:pt x="732" y="1801"/>
                    </a:lnTo>
                    <a:lnTo>
                      <a:pt x="711" y="1803"/>
                    </a:lnTo>
                    <a:lnTo>
                      <a:pt x="640" y="1803"/>
                    </a:lnTo>
                    <a:lnTo>
                      <a:pt x="640" y="2017"/>
                    </a:lnTo>
                    <a:lnTo>
                      <a:pt x="711" y="2017"/>
                    </a:lnTo>
                    <a:lnTo>
                      <a:pt x="732" y="2020"/>
                    </a:lnTo>
                    <a:lnTo>
                      <a:pt x="752" y="2029"/>
                    </a:lnTo>
                    <a:lnTo>
                      <a:pt x="768" y="2041"/>
                    </a:lnTo>
                    <a:lnTo>
                      <a:pt x="781" y="2057"/>
                    </a:lnTo>
                    <a:lnTo>
                      <a:pt x="788" y="2077"/>
                    </a:lnTo>
                    <a:lnTo>
                      <a:pt x="791" y="2098"/>
                    </a:lnTo>
                    <a:lnTo>
                      <a:pt x="788" y="2120"/>
                    </a:lnTo>
                    <a:lnTo>
                      <a:pt x="781" y="2139"/>
                    </a:lnTo>
                    <a:lnTo>
                      <a:pt x="768" y="2156"/>
                    </a:lnTo>
                    <a:lnTo>
                      <a:pt x="752" y="2168"/>
                    </a:lnTo>
                    <a:lnTo>
                      <a:pt x="732" y="2177"/>
                    </a:lnTo>
                    <a:lnTo>
                      <a:pt x="711" y="2179"/>
                    </a:lnTo>
                    <a:lnTo>
                      <a:pt x="640" y="2179"/>
                    </a:lnTo>
                    <a:lnTo>
                      <a:pt x="640" y="2392"/>
                    </a:lnTo>
                    <a:lnTo>
                      <a:pt x="711" y="2392"/>
                    </a:lnTo>
                    <a:lnTo>
                      <a:pt x="732" y="2396"/>
                    </a:lnTo>
                    <a:lnTo>
                      <a:pt x="752" y="2404"/>
                    </a:lnTo>
                    <a:lnTo>
                      <a:pt x="768" y="2417"/>
                    </a:lnTo>
                    <a:lnTo>
                      <a:pt x="781" y="2432"/>
                    </a:lnTo>
                    <a:lnTo>
                      <a:pt x="788" y="2452"/>
                    </a:lnTo>
                    <a:lnTo>
                      <a:pt x="791" y="2473"/>
                    </a:lnTo>
                    <a:lnTo>
                      <a:pt x="788" y="2495"/>
                    </a:lnTo>
                    <a:lnTo>
                      <a:pt x="781" y="2514"/>
                    </a:lnTo>
                    <a:lnTo>
                      <a:pt x="768" y="2531"/>
                    </a:lnTo>
                    <a:lnTo>
                      <a:pt x="752" y="2543"/>
                    </a:lnTo>
                    <a:lnTo>
                      <a:pt x="732" y="2552"/>
                    </a:lnTo>
                    <a:lnTo>
                      <a:pt x="711" y="2554"/>
                    </a:lnTo>
                    <a:lnTo>
                      <a:pt x="640" y="2554"/>
                    </a:lnTo>
                    <a:lnTo>
                      <a:pt x="640" y="2805"/>
                    </a:lnTo>
                    <a:lnTo>
                      <a:pt x="891" y="2805"/>
                    </a:lnTo>
                    <a:lnTo>
                      <a:pt x="891" y="2734"/>
                    </a:lnTo>
                    <a:lnTo>
                      <a:pt x="894" y="2713"/>
                    </a:lnTo>
                    <a:lnTo>
                      <a:pt x="901" y="2693"/>
                    </a:lnTo>
                    <a:lnTo>
                      <a:pt x="914" y="2677"/>
                    </a:lnTo>
                    <a:lnTo>
                      <a:pt x="931" y="2665"/>
                    </a:lnTo>
                    <a:lnTo>
                      <a:pt x="949" y="2656"/>
                    </a:lnTo>
                    <a:lnTo>
                      <a:pt x="971" y="2653"/>
                    </a:lnTo>
                    <a:lnTo>
                      <a:pt x="993" y="2656"/>
                    </a:lnTo>
                    <a:lnTo>
                      <a:pt x="1012" y="2665"/>
                    </a:lnTo>
                    <a:lnTo>
                      <a:pt x="1029" y="2677"/>
                    </a:lnTo>
                    <a:lnTo>
                      <a:pt x="1042" y="2693"/>
                    </a:lnTo>
                    <a:lnTo>
                      <a:pt x="1049" y="2713"/>
                    </a:lnTo>
                    <a:lnTo>
                      <a:pt x="1052" y="2734"/>
                    </a:lnTo>
                    <a:lnTo>
                      <a:pt x="1052" y="2805"/>
                    </a:lnTo>
                    <a:lnTo>
                      <a:pt x="1266" y="2805"/>
                    </a:lnTo>
                    <a:lnTo>
                      <a:pt x="1266" y="2734"/>
                    </a:lnTo>
                    <a:lnTo>
                      <a:pt x="1269" y="2713"/>
                    </a:lnTo>
                    <a:lnTo>
                      <a:pt x="1276" y="2693"/>
                    </a:lnTo>
                    <a:lnTo>
                      <a:pt x="1289" y="2677"/>
                    </a:lnTo>
                    <a:lnTo>
                      <a:pt x="1305" y="2665"/>
                    </a:lnTo>
                    <a:lnTo>
                      <a:pt x="1324" y="2656"/>
                    </a:lnTo>
                    <a:lnTo>
                      <a:pt x="1346" y="2653"/>
                    </a:lnTo>
                    <a:lnTo>
                      <a:pt x="1368" y="2656"/>
                    </a:lnTo>
                    <a:lnTo>
                      <a:pt x="1387" y="2665"/>
                    </a:lnTo>
                    <a:lnTo>
                      <a:pt x="1404" y="2677"/>
                    </a:lnTo>
                    <a:lnTo>
                      <a:pt x="1416" y="2693"/>
                    </a:lnTo>
                    <a:lnTo>
                      <a:pt x="1424" y="2713"/>
                    </a:lnTo>
                    <a:lnTo>
                      <a:pt x="1427" y="2734"/>
                    </a:lnTo>
                    <a:lnTo>
                      <a:pt x="1427" y="2805"/>
                    </a:lnTo>
                    <a:lnTo>
                      <a:pt x="1640" y="2805"/>
                    </a:lnTo>
                    <a:lnTo>
                      <a:pt x="1640" y="2734"/>
                    </a:lnTo>
                    <a:lnTo>
                      <a:pt x="1643" y="2713"/>
                    </a:lnTo>
                    <a:lnTo>
                      <a:pt x="1651" y="2693"/>
                    </a:lnTo>
                    <a:lnTo>
                      <a:pt x="1663" y="2677"/>
                    </a:lnTo>
                    <a:lnTo>
                      <a:pt x="1680" y="2665"/>
                    </a:lnTo>
                    <a:lnTo>
                      <a:pt x="1699" y="2656"/>
                    </a:lnTo>
                    <a:lnTo>
                      <a:pt x="1721" y="2653"/>
                    </a:lnTo>
                    <a:lnTo>
                      <a:pt x="1743" y="2656"/>
                    </a:lnTo>
                    <a:lnTo>
                      <a:pt x="1762" y="2665"/>
                    </a:lnTo>
                    <a:lnTo>
                      <a:pt x="1779" y="2677"/>
                    </a:lnTo>
                    <a:lnTo>
                      <a:pt x="1791" y="2693"/>
                    </a:lnTo>
                    <a:lnTo>
                      <a:pt x="1798" y="2713"/>
                    </a:lnTo>
                    <a:lnTo>
                      <a:pt x="1802" y="2734"/>
                    </a:lnTo>
                    <a:lnTo>
                      <a:pt x="1802" y="2805"/>
                    </a:lnTo>
                    <a:lnTo>
                      <a:pt x="2015" y="2805"/>
                    </a:lnTo>
                    <a:lnTo>
                      <a:pt x="2015" y="2734"/>
                    </a:lnTo>
                    <a:lnTo>
                      <a:pt x="2018" y="2713"/>
                    </a:lnTo>
                    <a:lnTo>
                      <a:pt x="2026" y="2693"/>
                    </a:lnTo>
                    <a:lnTo>
                      <a:pt x="2038" y="2677"/>
                    </a:lnTo>
                    <a:lnTo>
                      <a:pt x="2055" y="2665"/>
                    </a:lnTo>
                    <a:lnTo>
                      <a:pt x="2075" y="2656"/>
                    </a:lnTo>
                    <a:lnTo>
                      <a:pt x="2096" y="2653"/>
                    </a:lnTo>
                    <a:lnTo>
                      <a:pt x="2118" y="2656"/>
                    </a:lnTo>
                    <a:lnTo>
                      <a:pt x="2137" y="2665"/>
                    </a:lnTo>
                    <a:lnTo>
                      <a:pt x="2153" y="2677"/>
                    </a:lnTo>
                    <a:lnTo>
                      <a:pt x="2166" y="2693"/>
                    </a:lnTo>
                    <a:lnTo>
                      <a:pt x="2173" y="2713"/>
                    </a:lnTo>
                    <a:lnTo>
                      <a:pt x="2176" y="2734"/>
                    </a:lnTo>
                    <a:lnTo>
                      <a:pt x="2176" y="2805"/>
                    </a:lnTo>
                    <a:lnTo>
                      <a:pt x="2390" y="2805"/>
                    </a:lnTo>
                    <a:lnTo>
                      <a:pt x="2390" y="2734"/>
                    </a:lnTo>
                    <a:lnTo>
                      <a:pt x="2393" y="2713"/>
                    </a:lnTo>
                    <a:lnTo>
                      <a:pt x="2400" y="2693"/>
                    </a:lnTo>
                    <a:lnTo>
                      <a:pt x="2414" y="2677"/>
                    </a:lnTo>
                    <a:lnTo>
                      <a:pt x="2430" y="2665"/>
                    </a:lnTo>
                    <a:lnTo>
                      <a:pt x="2450" y="2656"/>
                    </a:lnTo>
                    <a:lnTo>
                      <a:pt x="2470" y="2653"/>
                    </a:lnTo>
                    <a:lnTo>
                      <a:pt x="2492" y="2656"/>
                    </a:lnTo>
                    <a:lnTo>
                      <a:pt x="2511" y="2665"/>
                    </a:lnTo>
                    <a:lnTo>
                      <a:pt x="2528" y="2677"/>
                    </a:lnTo>
                    <a:lnTo>
                      <a:pt x="2541" y="2693"/>
                    </a:lnTo>
                    <a:lnTo>
                      <a:pt x="2549" y="2713"/>
                    </a:lnTo>
                    <a:lnTo>
                      <a:pt x="2551" y="2734"/>
                    </a:lnTo>
                    <a:lnTo>
                      <a:pt x="2551" y="2805"/>
                    </a:lnTo>
                    <a:lnTo>
                      <a:pt x="2802" y="2805"/>
                    </a:lnTo>
                    <a:lnTo>
                      <a:pt x="2802" y="2554"/>
                    </a:lnTo>
                    <a:lnTo>
                      <a:pt x="2731" y="2554"/>
                    </a:lnTo>
                    <a:lnTo>
                      <a:pt x="2710" y="2552"/>
                    </a:lnTo>
                    <a:lnTo>
                      <a:pt x="2690" y="2543"/>
                    </a:lnTo>
                    <a:lnTo>
                      <a:pt x="2675" y="2531"/>
                    </a:lnTo>
                    <a:lnTo>
                      <a:pt x="2662" y="2514"/>
                    </a:lnTo>
                    <a:lnTo>
                      <a:pt x="2654" y="2495"/>
                    </a:lnTo>
                    <a:lnTo>
                      <a:pt x="2651" y="2473"/>
                    </a:lnTo>
                    <a:lnTo>
                      <a:pt x="2654" y="2452"/>
                    </a:lnTo>
                    <a:lnTo>
                      <a:pt x="2662" y="2432"/>
                    </a:lnTo>
                    <a:lnTo>
                      <a:pt x="2675" y="2417"/>
                    </a:lnTo>
                    <a:lnTo>
                      <a:pt x="2690" y="2404"/>
                    </a:lnTo>
                    <a:lnTo>
                      <a:pt x="2710" y="2396"/>
                    </a:lnTo>
                    <a:lnTo>
                      <a:pt x="2731" y="2392"/>
                    </a:lnTo>
                    <a:lnTo>
                      <a:pt x="2802" y="2392"/>
                    </a:lnTo>
                    <a:lnTo>
                      <a:pt x="2802" y="2179"/>
                    </a:lnTo>
                    <a:lnTo>
                      <a:pt x="2731" y="2179"/>
                    </a:lnTo>
                    <a:lnTo>
                      <a:pt x="2710" y="2177"/>
                    </a:lnTo>
                    <a:lnTo>
                      <a:pt x="2690" y="2168"/>
                    </a:lnTo>
                    <a:lnTo>
                      <a:pt x="2675" y="2156"/>
                    </a:lnTo>
                    <a:lnTo>
                      <a:pt x="2662" y="2139"/>
                    </a:lnTo>
                    <a:lnTo>
                      <a:pt x="2654" y="2120"/>
                    </a:lnTo>
                    <a:lnTo>
                      <a:pt x="2651" y="2098"/>
                    </a:lnTo>
                    <a:lnTo>
                      <a:pt x="2654" y="2077"/>
                    </a:lnTo>
                    <a:lnTo>
                      <a:pt x="2662" y="2057"/>
                    </a:lnTo>
                    <a:lnTo>
                      <a:pt x="2675" y="2041"/>
                    </a:lnTo>
                    <a:lnTo>
                      <a:pt x="2690" y="2029"/>
                    </a:lnTo>
                    <a:lnTo>
                      <a:pt x="2710" y="2020"/>
                    </a:lnTo>
                    <a:lnTo>
                      <a:pt x="2731" y="2017"/>
                    </a:lnTo>
                    <a:lnTo>
                      <a:pt x="2802" y="2017"/>
                    </a:lnTo>
                    <a:lnTo>
                      <a:pt x="2802" y="1803"/>
                    </a:lnTo>
                    <a:lnTo>
                      <a:pt x="2731" y="1803"/>
                    </a:lnTo>
                    <a:lnTo>
                      <a:pt x="2710" y="1801"/>
                    </a:lnTo>
                    <a:lnTo>
                      <a:pt x="2690" y="1793"/>
                    </a:lnTo>
                    <a:lnTo>
                      <a:pt x="2675" y="1780"/>
                    </a:lnTo>
                    <a:lnTo>
                      <a:pt x="2662" y="1764"/>
                    </a:lnTo>
                    <a:lnTo>
                      <a:pt x="2654" y="1745"/>
                    </a:lnTo>
                    <a:lnTo>
                      <a:pt x="2651" y="1723"/>
                    </a:lnTo>
                    <a:lnTo>
                      <a:pt x="2654" y="1702"/>
                    </a:lnTo>
                    <a:lnTo>
                      <a:pt x="2662" y="1682"/>
                    </a:lnTo>
                    <a:lnTo>
                      <a:pt x="2675" y="1666"/>
                    </a:lnTo>
                    <a:lnTo>
                      <a:pt x="2690" y="1653"/>
                    </a:lnTo>
                    <a:lnTo>
                      <a:pt x="2710" y="1645"/>
                    </a:lnTo>
                    <a:lnTo>
                      <a:pt x="2731" y="1642"/>
                    </a:lnTo>
                    <a:lnTo>
                      <a:pt x="2802" y="1642"/>
                    </a:lnTo>
                    <a:lnTo>
                      <a:pt x="2802" y="1428"/>
                    </a:lnTo>
                    <a:lnTo>
                      <a:pt x="2731" y="1428"/>
                    </a:lnTo>
                    <a:lnTo>
                      <a:pt x="2710" y="1426"/>
                    </a:lnTo>
                    <a:lnTo>
                      <a:pt x="2690" y="1418"/>
                    </a:lnTo>
                    <a:lnTo>
                      <a:pt x="2675" y="1405"/>
                    </a:lnTo>
                    <a:lnTo>
                      <a:pt x="2662" y="1389"/>
                    </a:lnTo>
                    <a:lnTo>
                      <a:pt x="2654" y="1370"/>
                    </a:lnTo>
                    <a:lnTo>
                      <a:pt x="2651" y="1348"/>
                    </a:lnTo>
                    <a:lnTo>
                      <a:pt x="2654" y="1327"/>
                    </a:lnTo>
                    <a:lnTo>
                      <a:pt x="2662" y="1307"/>
                    </a:lnTo>
                    <a:lnTo>
                      <a:pt x="2675" y="1291"/>
                    </a:lnTo>
                    <a:lnTo>
                      <a:pt x="2690" y="1277"/>
                    </a:lnTo>
                    <a:lnTo>
                      <a:pt x="2710" y="1270"/>
                    </a:lnTo>
                    <a:lnTo>
                      <a:pt x="2731" y="1267"/>
                    </a:lnTo>
                    <a:lnTo>
                      <a:pt x="2802" y="1267"/>
                    </a:lnTo>
                    <a:lnTo>
                      <a:pt x="2802" y="1053"/>
                    </a:lnTo>
                    <a:lnTo>
                      <a:pt x="2731" y="1053"/>
                    </a:lnTo>
                    <a:lnTo>
                      <a:pt x="2710" y="1051"/>
                    </a:lnTo>
                    <a:lnTo>
                      <a:pt x="2690" y="1043"/>
                    </a:lnTo>
                    <a:lnTo>
                      <a:pt x="2675" y="1030"/>
                    </a:lnTo>
                    <a:lnTo>
                      <a:pt x="2662" y="1013"/>
                    </a:lnTo>
                    <a:lnTo>
                      <a:pt x="2654" y="995"/>
                    </a:lnTo>
                    <a:lnTo>
                      <a:pt x="2651" y="973"/>
                    </a:lnTo>
                    <a:lnTo>
                      <a:pt x="2654" y="952"/>
                    </a:lnTo>
                    <a:lnTo>
                      <a:pt x="2662" y="932"/>
                    </a:lnTo>
                    <a:lnTo>
                      <a:pt x="2675" y="916"/>
                    </a:lnTo>
                    <a:lnTo>
                      <a:pt x="2690" y="902"/>
                    </a:lnTo>
                    <a:lnTo>
                      <a:pt x="2710" y="895"/>
                    </a:lnTo>
                    <a:lnTo>
                      <a:pt x="2731" y="892"/>
                    </a:lnTo>
                    <a:lnTo>
                      <a:pt x="2802" y="892"/>
                    </a:lnTo>
                    <a:lnTo>
                      <a:pt x="2802" y="640"/>
                    </a:lnTo>
                    <a:lnTo>
                      <a:pt x="2551" y="640"/>
                    </a:lnTo>
                    <a:lnTo>
                      <a:pt x="2551" y="712"/>
                    </a:lnTo>
                    <a:lnTo>
                      <a:pt x="2549" y="734"/>
                    </a:lnTo>
                    <a:lnTo>
                      <a:pt x="2541" y="752"/>
                    </a:lnTo>
                    <a:lnTo>
                      <a:pt x="2528" y="769"/>
                    </a:lnTo>
                    <a:lnTo>
                      <a:pt x="2511" y="782"/>
                    </a:lnTo>
                    <a:lnTo>
                      <a:pt x="2492" y="789"/>
                    </a:lnTo>
                    <a:lnTo>
                      <a:pt x="2470" y="792"/>
                    </a:lnTo>
                    <a:lnTo>
                      <a:pt x="2450" y="789"/>
                    </a:lnTo>
                    <a:lnTo>
                      <a:pt x="2430" y="782"/>
                    </a:lnTo>
                    <a:lnTo>
                      <a:pt x="2414" y="769"/>
                    </a:lnTo>
                    <a:lnTo>
                      <a:pt x="2400" y="752"/>
                    </a:lnTo>
                    <a:lnTo>
                      <a:pt x="2393" y="734"/>
                    </a:lnTo>
                    <a:lnTo>
                      <a:pt x="2390" y="712"/>
                    </a:lnTo>
                    <a:lnTo>
                      <a:pt x="2390" y="640"/>
                    </a:lnTo>
                    <a:lnTo>
                      <a:pt x="2176" y="640"/>
                    </a:lnTo>
                    <a:lnTo>
                      <a:pt x="2176" y="712"/>
                    </a:lnTo>
                    <a:lnTo>
                      <a:pt x="2173" y="734"/>
                    </a:lnTo>
                    <a:lnTo>
                      <a:pt x="2166" y="752"/>
                    </a:lnTo>
                    <a:lnTo>
                      <a:pt x="2153" y="769"/>
                    </a:lnTo>
                    <a:lnTo>
                      <a:pt x="2137" y="782"/>
                    </a:lnTo>
                    <a:lnTo>
                      <a:pt x="2118" y="789"/>
                    </a:lnTo>
                    <a:lnTo>
                      <a:pt x="2096" y="792"/>
                    </a:lnTo>
                    <a:lnTo>
                      <a:pt x="2075" y="789"/>
                    </a:lnTo>
                    <a:lnTo>
                      <a:pt x="2055" y="782"/>
                    </a:lnTo>
                    <a:lnTo>
                      <a:pt x="2038" y="769"/>
                    </a:lnTo>
                    <a:lnTo>
                      <a:pt x="2026" y="752"/>
                    </a:lnTo>
                    <a:lnTo>
                      <a:pt x="2018" y="734"/>
                    </a:lnTo>
                    <a:lnTo>
                      <a:pt x="2015" y="712"/>
                    </a:lnTo>
                    <a:lnTo>
                      <a:pt x="2015" y="640"/>
                    </a:lnTo>
                    <a:lnTo>
                      <a:pt x="1802" y="640"/>
                    </a:lnTo>
                    <a:lnTo>
                      <a:pt x="1802" y="712"/>
                    </a:lnTo>
                    <a:lnTo>
                      <a:pt x="1798" y="734"/>
                    </a:lnTo>
                    <a:lnTo>
                      <a:pt x="1791" y="752"/>
                    </a:lnTo>
                    <a:lnTo>
                      <a:pt x="1779" y="769"/>
                    </a:lnTo>
                    <a:lnTo>
                      <a:pt x="1762" y="782"/>
                    </a:lnTo>
                    <a:lnTo>
                      <a:pt x="1743" y="789"/>
                    </a:lnTo>
                    <a:lnTo>
                      <a:pt x="1721" y="792"/>
                    </a:lnTo>
                    <a:lnTo>
                      <a:pt x="1699" y="789"/>
                    </a:lnTo>
                    <a:lnTo>
                      <a:pt x="1680" y="782"/>
                    </a:lnTo>
                    <a:lnTo>
                      <a:pt x="1663" y="769"/>
                    </a:lnTo>
                    <a:lnTo>
                      <a:pt x="1651" y="752"/>
                    </a:lnTo>
                    <a:lnTo>
                      <a:pt x="1643" y="734"/>
                    </a:lnTo>
                    <a:lnTo>
                      <a:pt x="1640" y="712"/>
                    </a:lnTo>
                    <a:lnTo>
                      <a:pt x="1640" y="640"/>
                    </a:lnTo>
                    <a:lnTo>
                      <a:pt x="1427" y="640"/>
                    </a:lnTo>
                    <a:lnTo>
                      <a:pt x="1427" y="712"/>
                    </a:lnTo>
                    <a:lnTo>
                      <a:pt x="1424" y="734"/>
                    </a:lnTo>
                    <a:lnTo>
                      <a:pt x="1416" y="752"/>
                    </a:lnTo>
                    <a:lnTo>
                      <a:pt x="1404" y="769"/>
                    </a:lnTo>
                    <a:lnTo>
                      <a:pt x="1387" y="782"/>
                    </a:lnTo>
                    <a:lnTo>
                      <a:pt x="1368" y="789"/>
                    </a:lnTo>
                    <a:lnTo>
                      <a:pt x="1346" y="792"/>
                    </a:lnTo>
                    <a:lnTo>
                      <a:pt x="1324" y="789"/>
                    </a:lnTo>
                    <a:lnTo>
                      <a:pt x="1305" y="782"/>
                    </a:lnTo>
                    <a:lnTo>
                      <a:pt x="1289" y="769"/>
                    </a:lnTo>
                    <a:lnTo>
                      <a:pt x="1276" y="752"/>
                    </a:lnTo>
                    <a:lnTo>
                      <a:pt x="1269" y="734"/>
                    </a:lnTo>
                    <a:lnTo>
                      <a:pt x="1266" y="712"/>
                    </a:lnTo>
                    <a:lnTo>
                      <a:pt x="1266" y="640"/>
                    </a:lnTo>
                    <a:lnTo>
                      <a:pt x="1052" y="640"/>
                    </a:lnTo>
                    <a:lnTo>
                      <a:pt x="1052" y="712"/>
                    </a:lnTo>
                    <a:lnTo>
                      <a:pt x="1049" y="734"/>
                    </a:lnTo>
                    <a:lnTo>
                      <a:pt x="1042" y="752"/>
                    </a:lnTo>
                    <a:lnTo>
                      <a:pt x="1029" y="769"/>
                    </a:lnTo>
                    <a:lnTo>
                      <a:pt x="1012" y="782"/>
                    </a:lnTo>
                    <a:lnTo>
                      <a:pt x="993" y="789"/>
                    </a:lnTo>
                    <a:lnTo>
                      <a:pt x="971" y="792"/>
                    </a:lnTo>
                    <a:lnTo>
                      <a:pt x="949" y="789"/>
                    </a:lnTo>
                    <a:lnTo>
                      <a:pt x="931" y="782"/>
                    </a:lnTo>
                    <a:lnTo>
                      <a:pt x="914" y="769"/>
                    </a:lnTo>
                    <a:lnTo>
                      <a:pt x="901" y="752"/>
                    </a:lnTo>
                    <a:lnTo>
                      <a:pt x="894" y="734"/>
                    </a:lnTo>
                    <a:lnTo>
                      <a:pt x="891" y="712"/>
                    </a:lnTo>
                    <a:lnTo>
                      <a:pt x="891" y="640"/>
                    </a:lnTo>
                    <a:lnTo>
                      <a:pt x="640" y="640"/>
                    </a:lnTo>
                    <a:close/>
                    <a:moveTo>
                      <a:pt x="971" y="0"/>
                    </a:moveTo>
                    <a:lnTo>
                      <a:pt x="993" y="3"/>
                    </a:lnTo>
                    <a:lnTo>
                      <a:pt x="1012" y="11"/>
                    </a:lnTo>
                    <a:lnTo>
                      <a:pt x="1029" y="24"/>
                    </a:lnTo>
                    <a:lnTo>
                      <a:pt x="1042" y="40"/>
                    </a:lnTo>
                    <a:lnTo>
                      <a:pt x="1049" y="60"/>
                    </a:lnTo>
                    <a:lnTo>
                      <a:pt x="1052" y="81"/>
                    </a:lnTo>
                    <a:lnTo>
                      <a:pt x="1052" y="479"/>
                    </a:lnTo>
                    <a:lnTo>
                      <a:pt x="1266" y="479"/>
                    </a:lnTo>
                    <a:lnTo>
                      <a:pt x="1266" y="81"/>
                    </a:lnTo>
                    <a:lnTo>
                      <a:pt x="1269" y="60"/>
                    </a:lnTo>
                    <a:lnTo>
                      <a:pt x="1276" y="40"/>
                    </a:lnTo>
                    <a:lnTo>
                      <a:pt x="1289" y="24"/>
                    </a:lnTo>
                    <a:lnTo>
                      <a:pt x="1305" y="11"/>
                    </a:lnTo>
                    <a:lnTo>
                      <a:pt x="1324" y="3"/>
                    </a:lnTo>
                    <a:lnTo>
                      <a:pt x="1346" y="0"/>
                    </a:lnTo>
                    <a:lnTo>
                      <a:pt x="1368" y="3"/>
                    </a:lnTo>
                    <a:lnTo>
                      <a:pt x="1387" y="11"/>
                    </a:lnTo>
                    <a:lnTo>
                      <a:pt x="1404" y="24"/>
                    </a:lnTo>
                    <a:lnTo>
                      <a:pt x="1416" y="40"/>
                    </a:lnTo>
                    <a:lnTo>
                      <a:pt x="1424" y="60"/>
                    </a:lnTo>
                    <a:lnTo>
                      <a:pt x="1427" y="81"/>
                    </a:lnTo>
                    <a:lnTo>
                      <a:pt x="1427" y="479"/>
                    </a:lnTo>
                    <a:lnTo>
                      <a:pt x="1640" y="479"/>
                    </a:lnTo>
                    <a:lnTo>
                      <a:pt x="1640" y="81"/>
                    </a:lnTo>
                    <a:lnTo>
                      <a:pt x="1643" y="60"/>
                    </a:lnTo>
                    <a:lnTo>
                      <a:pt x="1651" y="40"/>
                    </a:lnTo>
                    <a:lnTo>
                      <a:pt x="1663" y="24"/>
                    </a:lnTo>
                    <a:lnTo>
                      <a:pt x="1680" y="11"/>
                    </a:lnTo>
                    <a:lnTo>
                      <a:pt x="1699" y="3"/>
                    </a:lnTo>
                    <a:lnTo>
                      <a:pt x="1721" y="0"/>
                    </a:lnTo>
                    <a:lnTo>
                      <a:pt x="1743" y="3"/>
                    </a:lnTo>
                    <a:lnTo>
                      <a:pt x="1762" y="11"/>
                    </a:lnTo>
                    <a:lnTo>
                      <a:pt x="1779" y="24"/>
                    </a:lnTo>
                    <a:lnTo>
                      <a:pt x="1791" y="40"/>
                    </a:lnTo>
                    <a:lnTo>
                      <a:pt x="1798" y="60"/>
                    </a:lnTo>
                    <a:lnTo>
                      <a:pt x="1802" y="81"/>
                    </a:lnTo>
                    <a:lnTo>
                      <a:pt x="1802" y="479"/>
                    </a:lnTo>
                    <a:lnTo>
                      <a:pt x="2015" y="479"/>
                    </a:lnTo>
                    <a:lnTo>
                      <a:pt x="2015" y="81"/>
                    </a:lnTo>
                    <a:lnTo>
                      <a:pt x="2018" y="60"/>
                    </a:lnTo>
                    <a:lnTo>
                      <a:pt x="2026" y="40"/>
                    </a:lnTo>
                    <a:lnTo>
                      <a:pt x="2038" y="24"/>
                    </a:lnTo>
                    <a:lnTo>
                      <a:pt x="2055" y="11"/>
                    </a:lnTo>
                    <a:lnTo>
                      <a:pt x="2075" y="3"/>
                    </a:lnTo>
                    <a:lnTo>
                      <a:pt x="2096" y="0"/>
                    </a:lnTo>
                    <a:lnTo>
                      <a:pt x="2118" y="3"/>
                    </a:lnTo>
                    <a:lnTo>
                      <a:pt x="2137" y="11"/>
                    </a:lnTo>
                    <a:lnTo>
                      <a:pt x="2153" y="24"/>
                    </a:lnTo>
                    <a:lnTo>
                      <a:pt x="2166" y="40"/>
                    </a:lnTo>
                    <a:lnTo>
                      <a:pt x="2173" y="60"/>
                    </a:lnTo>
                    <a:lnTo>
                      <a:pt x="2176" y="81"/>
                    </a:lnTo>
                    <a:lnTo>
                      <a:pt x="2176" y="479"/>
                    </a:lnTo>
                    <a:lnTo>
                      <a:pt x="2390" y="479"/>
                    </a:lnTo>
                    <a:lnTo>
                      <a:pt x="2390" y="81"/>
                    </a:lnTo>
                    <a:lnTo>
                      <a:pt x="2393" y="60"/>
                    </a:lnTo>
                    <a:lnTo>
                      <a:pt x="2400" y="40"/>
                    </a:lnTo>
                    <a:lnTo>
                      <a:pt x="2414" y="24"/>
                    </a:lnTo>
                    <a:lnTo>
                      <a:pt x="2430" y="11"/>
                    </a:lnTo>
                    <a:lnTo>
                      <a:pt x="2450" y="3"/>
                    </a:lnTo>
                    <a:lnTo>
                      <a:pt x="2470" y="0"/>
                    </a:lnTo>
                    <a:lnTo>
                      <a:pt x="2492" y="3"/>
                    </a:lnTo>
                    <a:lnTo>
                      <a:pt x="2511" y="11"/>
                    </a:lnTo>
                    <a:lnTo>
                      <a:pt x="2528" y="24"/>
                    </a:lnTo>
                    <a:lnTo>
                      <a:pt x="2541" y="40"/>
                    </a:lnTo>
                    <a:lnTo>
                      <a:pt x="2549" y="60"/>
                    </a:lnTo>
                    <a:lnTo>
                      <a:pt x="2551" y="81"/>
                    </a:lnTo>
                    <a:lnTo>
                      <a:pt x="2551" y="479"/>
                    </a:lnTo>
                    <a:lnTo>
                      <a:pt x="2883" y="479"/>
                    </a:lnTo>
                    <a:lnTo>
                      <a:pt x="2905" y="481"/>
                    </a:lnTo>
                    <a:lnTo>
                      <a:pt x="2924" y="489"/>
                    </a:lnTo>
                    <a:lnTo>
                      <a:pt x="2940" y="502"/>
                    </a:lnTo>
                    <a:lnTo>
                      <a:pt x="2953" y="519"/>
                    </a:lnTo>
                    <a:lnTo>
                      <a:pt x="2961" y="538"/>
                    </a:lnTo>
                    <a:lnTo>
                      <a:pt x="2965" y="560"/>
                    </a:lnTo>
                    <a:lnTo>
                      <a:pt x="2965" y="892"/>
                    </a:lnTo>
                    <a:lnTo>
                      <a:pt x="3361" y="892"/>
                    </a:lnTo>
                    <a:lnTo>
                      <a:pt x="3383" y="895"/>
                    </a:lnTo>
                    <a:lnTo>
                      <a:pt x="3402" y="902"/>
                    </a:lnTo>
                    <a:lnTo>
                      <a:pt x="3419" y="916"/>
                    </a:lnTo>
                    <a:lnTo>
                      <a:pt x="3431" y="932"/>
                    </a:lnTo>
                    <a:lnTo>
                      <a:pt x="3439" y="952"/>
                    </a:lnTo>
                    <a:lnTo>
                      <a:pt x="3442" y="973"/>
                    </a:lnTo>
                    <a:lnTo>
                      <a:pt x="3439" y="995"/>
                    </a:lnTo>
                    <a:lnTo>
                      <a:pt x="3431" y="1013"/>
                    </a:lnTo>
                    <a:lnTo>
                      <a:pt x="3419" y="1030"/>
                    </a:lnTo>
                    <a:lnTo>
                      <a:pt x="3402" y="1043"/>
                    </a:lnTo>
                    <a:lnTo>
                      <a:pt x="3383" y="1051"/>
                    </a:lnTo>
                    <a:lnTo>
                      <a:pt x="3361" y="1053"/>
                    </a:lnTo>
                    <a:lnTo>
                      <a:pt x="2965" y="1053"/>
                    </a:lnTo>
                    <a:lnTo>
                      <a:pt x="2965" y="1267"/>
                    </a:lnTo>
                    <a:lnTo>
                      <a:pt x="3361" y="1267"/>
                    </a:lnTo>
                    <a:lnTo>
                      <a:pt x="3383" y="1270"/>
                    </a:lnTo>
                    <a:lnTo>
                      <a:pt x="3402" y="1277"/>
                    </a:lnTo>
                    <a:lnTo>
                      <a:pt x="3419" y="1291"/>
                    </a:lnTo>
                    <a:lnTo>
                      <a:pt x="3431" y="1307"/>
                    </a:lnTo>
                    <a:lnTo>
                      <a:pt x="3439" y="1327"/>
                    </a:lnTo>
                    <a:lnTo>
                      <a:pt x="3442" y="1348"/>
                    </a:lnTo>
                    <a:lnTo>
                      <a:pt x="3439" y="1370"/>
                    </a:lnTo>
                    <a:lnTo>
                      <a:pt x="3431" y="1389"/>
                    </a:lnTo>
                    <a:lnTo>
                      <a:pt x="3419" y="1405"/>
                    </a:lnTo>
                    <a:lnTo>
                      <a:pt x="3402" y="1418"/>
                    </a:lnTo>
                    <a:lnTo>
                      <a:pt x="3383" y="1426"/>
                    </a:lnTo>
                    <a:lnTo>
                      <a:pt x="3361" y="1428"/>
                    </a:lnTo>
                    <a:lnTo>
                      <a:pt x="2965" y="1428"/>
                    </a:lnTo>
                    <a:lnTo>
                      <a:pt x="2965" y="1642"/>
                    </a:lnTo>
                    <a:lnTo>
                      <a:pt x="3361" y="1642"/>
                    </a:lnTo>
                    <a:lnTo>
                      <a:pt x="3383" y="1645"/>
                    </a:lnTo>
                    <a:lnTo>
                      <a:pt x="3402" y="1653"/>
                    </a:lnTo>
                    <a:lnTo>
                      <a:pt x="3419" y="1666"/>
                    </a:lnTo>
                    <a:lnTo>
                      <a:pt x="3431" y="1682"/>
                    </a:lnTo>
                    <a:lnTo>
                      <a:pt x="3439" y="1702"/>
                    </a:lnTo>
                    <a:lnTo>
                      <a:pt x="3442" y="1723"/>
                    </a:lnTo>
                    <a:lnTo>
                      <a:pt x="3439" y="1745"/>
                    </a:lnTo>
                    <a:lnTo>
                      <a:pt x="3431" y="1764"/>
                    </a:lnTo>
                    <a:lnTo>
                      <a:pt x="3419" y="1780"/>
                    </a:lnTo>
                    <a:lnTo>
                      <a:pt x="3402" y="1793"/>
                    </a:lnTo>
                    <a:lnTo>
                      <a:pt x="3383" y="1801"/>
                    </a:lnTo>
                    <a:lnTo>
                      <a:pt x="3361" y="1803"/>
                    </a:lnTo>
                    <a:lnTo>
                      <a:pt x="2965" y="1803"/>
                    </a:lnTo>
                    <a:lnTo>
                      <a:pt x="2965" y="2017"/>
                    </a:lnTo>
                    <a:lnTo>
                      <a:pt x="3361" y="2017"/>
                    </a:lnTo>
                    <a:lnTo>
                      <a:pt x="3383" y="2020"/>
                    </a:lnTo>
                    <a:lnTo>
                      <a:pt x="3402" y="2029"/>
                    </a:lnTo>
                    <a:lnTo>
                      <a:pt x="3419" y="2041"/>
                    </a:lnTo>
                    <a:lnTo>
                      <a:pt x="3431" y="2057"/>
                    </a:lnTo>
                    <a:lnTo>
                      <a:pt x="3439" y="2077"/>
                    </a:lnTo>
                    <a:lnTo>
                      <a:pt x="3442" y="2098"/>
                    </a:lnTo>
                    <a:lnTo>
                      <a:pt x="3439" y="2120"/>
                    </a:lnTo>
                    <a:lnTo>
                      <a:pt x="3431" y="2139"/>
                    </a:lnTo>
                    <a:lnTo>
                      <a:pt x="3419" y="2156"/>
                    </a:lnTo>
                    <a:lnTo>
                      <a:pt x="3402" y="2168"/>
                    </a:lnTo>
                    <a:lnTo>
                      <a:pt x="3383" y="2177"/>
                    </a:lnTo>
                    <a:lnTo>
                      <a:pt x="3361" y="2179"/>
                    </a:lnTo>
                    <a:lnTo>
                      <a:pt x="2965" y="2179"/>
                    </a:lnTo>
                    <a:lnTo>
                      <a:pt x="2965" y="2392"/>
                    </a:lnTo>
                    <a:lnTo>
                      <a:pt x="3361" y="2392"/>
                    </a:lnTo>
                    <a:lnTo>
                      <a:pt x="3383" y="2396"/>
                    </a:lnTo>
                    <a:lnTo>
                      <a:pt x="3402" y="2404"/>
                    </a:lnTo>
                    <a:lnTo>
                      <a:pt x="3419" y="2417"/>
                    </a:lnTo>
                    <a:lnTo>
                      <a:pt x="3431" y="2432"/>
                    </a:lnTo>
                    <a:lnTo>
                      <a:pt x="3439" y="2452"/>
                    </a:lnTo>
                    <a:lnTo>
                      <a:pt x="3442" y="2473"/>
                    </a:lnTo>
                    <a:lnTo>
                      <a:pt x="3439" y="2495"/>
                    </a:lnTo>
                    <a:lnTo>
                      <a:pt x="3431" y="2514"/>
                    </a:lnTo>
                    <a:lnTo>
                      <a:pt x="3419" y="2531"/>
                    </a:lnTo>
                    <a:lnTo>
                      <a:pt x="3402" y="2543"/>
                    </a:lnTo>
                    <a:lnTo>
                      <a:pt x="3383" y="2552"/>
                    </a:lnTo>
                    <a:lnTo>
                      <a:pt x="3361" y="2554"/>
                    </a:lnTo>
                    <a:lnTo>
                      <a:pt x="2965" y="2554"/>
                    </a:lnTo>
                    <a:lnTo>
                      <a:pt x="2965" y="2887"/>
                    </a:lnTo>
                    <a:lnTo>
                      <a:pt x="2961" y="2908"/>
                    </a:lnTo>
                    <a:lnTo>
                      <a:pt x="2953" y="2928"/>
                    </a:lnTo>
                    <a:lnTo>
                      <a:pt x="2940" y="2944"/>
                    </a:lnTo>
                    <a:lnTo>
                      <a:pt x="2924" y="2956"/>
                    </a:lnTo>
                    <a:lnTo>
                      <a:pt x="2905" y="2965"/>
                    </a:lnTo>
                    <a:lnTo>
                      <a:pt x="2883" y="2968"/>
                    </a:lnTo>
                    <a:lnTo>
                      <a:pt x="2551" y="2968"/>
                    </a:lnTo>
                    <a:lnTo>
                      <a:pt x="2551" y="3365"/>
                    </a:lnTo>
                    <a:lnTo>
                      <a:pt x="2549" y="3387"/>
                    </a:lnTo>
                    <a:lnTo>
                      <a:pt x="2541" y="3406"/>
                    </a:lnTo>
                    <a:lnTo>
                      <a:pt x="2528" y="3422"/>
                    </a:lnTo>
                    <a:lnTo>
                      <a:pt x="2511" y="3435"/>
                    </a:lnTo>
                    <a:lnTo>
                      <a:pt x="2492" y="3443"/>
                    </a:lnTo>
                    <a:lnTo>
                      <a:pt x="2470" y="3446"/>
                    </a:lnTo>
                    <a:lnTo>
                      <a:pt x="2450" y="3443"/>
                    </a:lnTo>
                    <a:lnTo>
                      <a:pt x="2430" y="3435"/>
                    </a:lnTo>
                    <a:lnTo>
                      <a:pt x="2414" y="3422"/>
                    </a:lnTo>
                    <a:lnTo>
                      <a:pt x="2400" y="3406"/>
                    </a:lnTo>
                    <a:lnTo>
                      <a:pt x="2393" y="3387"/>
                    </a:lnTo>
                    <a:lnTo>
                      <a:pt x="2390" y="3365"/>
                    </a:lnTo>
                    <a:lnTo>
                      <a:pt x="2390" y="2968"/>
                    </a:lnTo>
                    <a:lnTo>
                      <a:pt x="2176" y="2968"/>
                    </a:lnTo>
                    <a:lnTo>
                      <a:pt x="2176" y="3365"/>
                    </a:lnTo>
                    <a:lnTo>
                      <a:pt x="2173" y="3387"/>
                    </a:lnTo>
                    <a:lnTo>
                      <a:pt x="2166" y="3406"/>
                    </a:lnTo>
                    <a:lnTo>
                      <a:pt x="2153" y="3422"/>
                    </a:lnTo>
                    <a:lnTo>
                      <a:pt x="2137" y="3435"/>
                    </a:lnTo>
                    <a:lnTo>
                      <a:pt x="2118" y="3443"/>
                    </a:lnTo>
                    <a:lnTo>
                      <a:pt x="2096" y="3446"/>
                    </a:lnTo>
                    <a:lnTo>
                      <a:pt x="2075" y="3443"/>
                    </a:lnTo>
                    <a:lnTo>
                      <a:pt x="2055" y="3435"/>
                    </a:lnTo>
                    <a:lnTo>
                      <a:pt x="2038" y="3422"/>
                    </a:lnTo>
                    <a:lnTo>
                      <a:pt x="2026" y="3406"/>
                    </a:lnTo>
                    <a:lnTo>
                      <a:pt x="2018" y="3387"/>
                    </a:lnTo>
                    <a:lnTo>
                      <a:pt x="2015" y="3365"/>
                    </a:lnTo>
                    <a:lnTo>
                      <a:pt x="2015" y="2968"/>
                    </a:lnTo>
                    <a:lnTo>
                      <a:pt x="1802" y="2968"/>
                    </a:lnTo>
                    <a:lnTo>
                      <a:pt x="1802" y="3365"/>
                    </a:lnTo>
                    <a:lnTo>
                      <a:pt x="1798" y="3387"/>
                    </a:lnTo>
                    <a:lnTo>
                      <a:pt x="1791" y="3406"/>
                    </a:lnTo>
                    <a:lnTo>
                      <a:pt x="1779" y="3422"/>
                    </a:lnTo>
                    <a:lnTo>
                      <a:pt x="1762" y="3435"/>
                    </a:lnTo>
                    <a:lnTo>
                      <a:pt x="1743" y="3443"/>
                    </a:lnTo>
                    <a:lnTo>
                      <a:pt x="1721" y="3446"/>
                    </a:lnTo>
                    <a:lnTo>
                      <a:pt x="1699" y="3443"/>
                    </a:lnTo>
                    <a:lnTo>
                      <a:pt x="1680" y="3435"/>
                    </a:lnTo>
                    <a:lnTo>
                      <a:pt x="1663" y="3422"/>
                    </a:lnTo>
                    <a:lnTo>
                      <a:pt x="1651" y="3406"/>
                    </a:lnTo>
                    <a:lnTo>
                      <a:pt x="1643" y="3387"/>
                    </a:lnTo>
                    <a:lnTo>
                      <a:pt x="1640" y="3365"/>
                    </a:lnTo>
                    <a:lnTo>
                      <a:pt x="1640" y="2968"/>
                    </a:lnTo>
                    <a:lnTo>
                      <a:pt x="1427" y="2968"/>
                    </a:lnTo>
                    <a:lnTo>
                      <a:pt x="1427" y="3365"/>
                    </a:lnTo>
                    <a:lnTo>
                      <a:pt x="1424" y="3387"/>
                    </a:lnTo>
                    <a:lnTo>
                      <a:pt x="1416" y="3406"/>
                    </a:lnTo>
                    <a:lnTo>
                      <a:pt x="1404" y="3422"/>
                    </a:lnTo>
                    <a:lnTo>
                      <a:pt x="1387" y="3435"/>
                    </a:lnTo>
                    <a:lnTo>
                      <a:pt x="1368" y="3443"/>
                    </a:lnTo>
                    <a:lnTo>
                      <a:pt x="1346" y="3446"/>
                    </a:lnTo>
                    <a:lnTo>
                      <a:pt x="1324" y="3443"/>
                    </a:lnTo>
                    <a:lnTo>
                      <a:pt x="1305" y="3435"/>
                    </a:lnTo>
                    <a:lnTo>
                      <a:pt x="1289" y="3422"/>
                    </a:lnTo>
                    <a:lnTo>
                      <a:pt x="1276" y="3406"/>
                    </a:lnTo>
                    <a:lnTo>
                      <a:pt x="1269" y="3387"/>
                    </a:lnTo>
                    <a:lnTo>
                      <a:pt x="1266" y="3365"/>
                    </a:lnTo>
                    <a:lnTo>
                      <a:pt x="1266" y="2968"/>
                    </a:lnTo>
                    <a:lnTo>
                      <a:pt x="1052" y="2968"/>
                    </a:lnTo>
                    <a:lnTo>
                      <a:pt x="1052" y="3365"/>
                    </a:lnTo>
                    <a:lnTo>
                      <a:pt x="1049" y="3387"/>
                    </a:lnTo>
                    <a:lnTo>
                      <a:pt x="1042" y="3406"/>
                    </a:lnTo>
                    <a:lnTo>
                      <a:pt x="1029" y="3422"/>
                    </a:lnTo>
                    <a:lnTo>
                      <a:pt x="1012" y="3435"/>
                    </a:lnTo>
                    <a:lnTo>
                      <a:pt x="993" y="3443"/>
                    </a:lnTo>
                    <a:lnTo>
                      <a:pt x="971" y="3446"/>
                    </a:lnTo>
                    <a:lnTo>
                      <a:pt x="949" y="3443"/>
                    </a:lnTo>
                    <a:lnTo>
                      <a:pt x="931" y="3435"/>
                    </a:lnTo>
                    <a:lnTo>
                      <a:pt x="914" y="3422"/>
                    </a:lnTo>
                    <a:lnTo>
                      <a:pt x="901" y="3406"/>
                    </a:lnTo>
                    <a:lnTo>
                      <a:pt x="894" y="3387"/>
                    </a:lnTo>
                    <a:lnTo>
                      <a:pt x="891" y="3365"/>
                    </a:lnTo>
                    <a:lnTo>
                      <a:pt x="891" y="2968"/>
                    </a:lnTo>
                    <a:lnTo>
                      <a:pt x="559" y="2968"/>
                    </a:lnTo>
                    <a:lnTo>
                      <a:pt x="537" y="2965"/>
                    </a:lnTo>
                    <a:lnTo>
                      <a:pt x="518" y="2956"/>
                    </a:lnTo>
                    <a:lnTo>
                      <a:pt x="501" y="2944"/>
                    </a:lnTo>
                    <a:lnTo>
                      <a:pt x="489" y="2928"/>
                    </a:lnTo>
                    <a:lnTo>
                      <a:pt x="480" y="2908"/>
                    </a:lnTo>
                    <a:lnTo>
                      <a:pt x="477" y="2887"/>
                    </a:lnTo>
                    <a:lnTo>
                      <a:pt x="477" y="2554"/>
                    </a:lnTo>
                    <a:lnTo>
                      <a:pt x="81" y="2554"/>
                    </a:lnTo>
                    <a:lnTo>
                      <a:pt x="59" y="2552"/>
                    </a:lnTo>
                    <a:lnTo>
                      <a:pt x="40" y="2543"/>
                    </a:lnTo>
                    <a:lnTo>
                      <a:pt x="23" y="2531"/>
                    </a:lnTo>
                    <a:lnTo>
                      <a:pt x="10" y="2514"/>
                    </a:lnTo>
                    <a:lnTo>
                      <a:pt x="3" y="2495"/>
                    </a:lnTo>
                    <a:lnTo>
                      <a:pt x="0" y="2473"/>
                    </a:lnTo>
                    <a:lnTo>
                      <a:pt x="3" y="2452"/>
                    </a:lnTo>
                    <a:lnTo>
                      <a:pt x="10" y="2432"/>
                    </a:lnTo>
                    <a:lnTo>
                      <a:pt x="23" y="2417"/>
                    </a:lnTo>
                    <a:lnTo>
                      <a:pt x="40" y="2404"/>
                    </a:lnTo>
                    <a:lnTo>
                      <a:pt x="59" y="2396"/>
                    </a:lnTo>
                    <a:lnTo>
                      <a:pt x="81" y="2392"/>
                    </a:lnTo>
                    <a:lnTo>
                      <a:pt x="477" y="2392"/>
                    </a:lnTo>
                    <a:lnTo>
                      <a:pt x="477" y="2179"/>
                    </a:lnTo>
                    <a:lnTo>
                      <a:pt x="81" y="2179"/>
                    </a:lnTo>
                    <a:lnTo>
                      <a:pt x="59" y="2177"/>
                    </a:lnTo>
                    <a:lnTo>
                      <a:pt x="40" y="2168"/>
                    </a:lnTo>
                    <a:lnTo>
                      <a:pt x="23" y="2156"/>
                    </a:lnTo>
                    <a:lnTo>
                      <a:pt x="10" y="2139"/>
                    </a:lnTo>
                    <a:lnTo>
                      <a:pt x="3" y="2120"/>
                    </a:lnTo>
                    <a:lnTo>
                      <a:pt x="0" y="2098"/>
                    </a:lnTo>
                    <a:lnTo>
                      <a:pt x="3" y="2077"/>
                    </a:lnTo>
                    <a:lnTo>
                      <a:pt x="10" y="2057"/>
                    </a:lnTo>
                    <a:lnTo>
                      <a:pt x="23" y="2041"/>
                    </a:lnTo>
                    <a:lnTo>
                      <a:pt x="40" y="2029"/>
                    </a:lnTo>
                    <a:lnTo>
                      <a:pt x="59" y="2020"/>
                    </a:lnTo>
                    <a:lnTo>
                      <a:pt x="81" y="2017"/>
                    </a:lnTo>
                    <a:lnTo>
                      <a:pt x="477" y="2017"/>
                    </a:lnTo>
                    <a:lnTo>
                      <a:pt x="477" y="1803"/>
                    </a:lnTo>
                    <a:lnTo>
                      <a:pt x="81" y="1803"/>
                    </a:lnTo>
                    <a:lnTo>
                      <a:pt x="59" y="1801"/>
                    </a:lnTo>
                    <a:lnTo>
                      <a:pt x="40" y="1793"/>
                    </a:lnTo>
                    <a:lnTo>
                      <a:pt x="23" y="1780"/>
                    </a:lnTo>
                    <a:lnTo>
                      <a:pt x="10" y="1764"/>
                    </a:lnTo>
                    <a:lnTo>
                      <a:pt x="3" y="1745"/>
                    </a:lnTo>
                    <a:lnTo>
                      <a:pt x="0" y="1723"/>
                    </a:lnTo>
                    <a:lnTo>
                      <a:pt x="3" y="1702"/>
                    </a:lnTo>
                    <a:lnTo>
                      <a:pt x="10" y="1682"/>
                    </a:lnTo>
                    <a:lnTo>
                      <a:pt x="23" y="1666"/>
                    </a:lnTo>
                    <a:lnTo>
                      <a:pt x="40" y="1653"/>
                    </a:lnTo>
                    <a:lnTo>
                      <a:pt x="59" y="1645"/>
                    </a:lnTo>
                    <a:lnTo>
                      <a:pt x="81" y="1642"/>
                    </a:lnTo>
                    <a:lnTo>
                      <a:pt x="477" y="1642"/>
                    </a:lnTo>
                    <a:lnTo>
                      <a:pt x="477" y="1428"/>
                    </a:lnTo>
                    <a:lnTo>
                      <a:pt x="81" y="1428"/>
                    </a:lnTo>
                    <a:lnTo>
                      <a:pt x="59" y="1426"/>
                    </a:lnTo>
                    <a:lnTo>
                      <a:pt x="40" y="1418"/>
                    </a:lnTo>
                    <a:lnTo>
                      <a:pt x="23" y="1405"/>
                    </a:lnTo>
                    <a:lnTo>
                      <a:pt x="10" y="1389"/>
                    </a:lnTo>
                    <a:lnTo>
                      <a:pt x="3" y="1370"/>
                    </a:lnTo>
                    <a:lnTo>
                      <a:pt x="0" y="1348"/>
                    </a:lnTo>
                    <a:lnTo>
                      <a:pt x="3" y="1327"/>
                    </a:lnTo>
                    <a:lnTo>
                      <a:pt x="10" y="1307"/>
                    </a:lnTo>
                    <a:lnTo>
                      <a:pt x="23" y="1291"/>
                    </a:lnTo>
                    <a:lnTo>
                      <a:pt x="40" y="1277"/>
                    </a:lnTo>
                    <a:lnTo>
                      <a:pt x="59" y="1270"/>
                    </a:lnTo>
                    <a:lnTo>
                      <a:pt x="81" y="1267"/>
                    </a:lnTo>
                    <a:lnTo>
                      <a:pt x="477" y="1267"/>
                    </a:lnTo>
                    <a:lnTo>
                      <a:pt x="477" y="1053"/>
                    </a:lnTo>
                    <a:lnTo>
                      <a:pt x="81" y="1053"/>
                    </a:lnTo>
                    <a:lnTo>
                      <a:pt x="59" y="1051"/>
                    </a:lnTo>
                    <a:lnTo>
                      <a:pt x="40" y="1043"/>
                    </a:lnTo>
                    <a:lnTo>
                      <a:pt x="23" y="1030"/>
                    </a:lnTo>
                    <a:lnTo>
                      <a:pt x="10" y="1013"/>
                    </a:lnTo>
                    <a:lnTo>
                      <a:pt x="3" y="995"/>
                    </a:lnTo>
                    <a:lnTo>
                      <a:pt x="0" y="973"/>
                    </a:lnTo>
                    <a:lnTo>
                      <a:pt x="3" y="952"/>
                    </a:lnTo>
                    <a:lnTo>
                      <a:pt x="10" y="932"/>
                    </a:lnTo>
                    <a:lnTo>
                      <a:pt x="23" y="916"/>
                    </a:lnTo>
                    <a:lnTo>
                      <a:pt x="40" y="902"/>
                    </a:lnTo>
                    <a:lnTo>
                      <a:pt x="59" y="895"/>
                    </a:lnTo>
                    <a:lnTo>
                      <a:pt x="81" y="892"/>
                    </a:lnTo>
                    <a:lnTo>
                      <a:pt x="477" y="892"/>
                    </a:lnTo>
                    <a:lnTo>
                      <a:pt x="477" y="560"/>
                    </a:lnTo>
                    <a:lnTo>
                      <a:pt x="480" y="538"/>
                    </a:lnTo>
                    <a:lnTo>
                      <a:pt x="489" y="519"/>
                    </a:lnTo>
                    <a:lnTo>
                      <a:pt x="501" y="502"/>
                    </a:lnTo>
                    <a:lnTo>
                      <a:pt x="518" y="489"/>
                    </a:lnTo>
                    <a:lnTo>
                      <a:pt x="537" y="481"/>
                    </a:lnTo>
                    <a:lnTo>
                      <a:pt x="559" y="479"/>
                    </a:lnTo>
                    <a:lnTo>
                      <a:pt x="891" y="479"/>
                    </a:lnTo>
                    <a:lnTo>
                      <a:pt x="891" y="81"/>
                    </a:lnTo>
                    <a:lnTo>
                      <a:pt x="894" y="60"/>
                    </a:lnTo>
                    <a:lnTo>
                      <a:pt x="901" y="40"/>
                    </a:lnTo>
                    <a:lnTo>
                      <a:pt x="914" y="24"/>
                    </a:lnTo>
                    <a:lnTo>
                      <a:pt x="931" y="11"/>
                    </a:lnTo>
                    <a:lnTo>
                      <a:pt x="949" y="3"/>
                    </a:lnTo>
                    <a:lnTo>
                      <a:pt x="9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68" name="Freeform 210">
                <a:extLst>
                  <a:ext uri="{FF2B5EF4-FFF2-40B4-BE49-F238E27FC236}">
                    <a16:creationId xmlns:a16="http://schemas.microsoft.com/office/drawing/2014/main" id="{ED07353E-58AF-4D50-A3BC-C08B68641E81}"/>
                  </a:ext>
                </a:extLst>
              </p:cNvPr>
              <p:cNvSpPr>
                <a:spLocks noEditPoints="1"/>
              </p:cNvSpPr>
              <p:nvPr/>
            </p:nvSpPr>
            <p:spPr bwMode="auto">
              <a:xfrm>
                <a:off x="5613400" y="6242050"/>
                <a:ext cx="117475" cy="117475"/>
              </a:xfrm>
              <a:custGeom>
                <a:avLst/>
                <a:gdLst>
                  <a:gd name="T0" fmla="*/ 161 w 1030"/>
                  <a:gd name="T1" fmla="*/ 162 h 1031"/>
                  <a:gd name="T2" fmla="*/ 161 w 1030"/>
                  <a:gd name="T3" fmla="*/ 870 h 1031"/>
                  <a:gd name="T4" fmla="*/ 869 w 1030"/>
                  <a:gd name="T5" fmla="*/ 870 h 1031"/>
                  <a:gd name="T6" fmla="*/ 869 w 1030"/>
                  <a:gd name="T7" fmla="*/ 162 h 1031"/>
                  <a:gd name="T8" fmla="*/ 161 w 1030"/>
                  <a:gd name="T9" fmla="*/ 162 h 1031"/>
                  <a:gd name="T10" fmla="*/ 81 w 1030"/>
                  <a:gd name="T11" fmla="*/ 0 h 1031"/>
                  <a:gd name="T12" fmla="*/ 949 w 1030"/>
                  <a:gd name="T13" fmla="*/ 0 h 1031"/>
                  <a:gd name="T14" fmla="*/ 971 w 1030"/>
                  <a:gd name="T15" fmla="*/ 3 h 1031"/>
                  <a:gd name="T16" fmla="*/ 990 w 1030"/>
                  <a:gd name="T17" fmla="*/ 11 h 1031"/>
                  <a:gd name="T18" fmla="*/ 1007 w 1030"/>
                  <a:gd name="T19" fmla="*/ 23 h 1031"/>
                  <a:gd name="T20" fmla="*/ 1020 w 1030"/>
                  <a:gd name="T21" fmla="*/ 40 h 1031"/>
                  <a:gd name="T22" fmla="*/ 1028 w 1030"/>
                  <a:gd name="T23" fmla="*/ 60 h 1031"/>
                  <a:gd name="T24" fmla="*/ 1030 w 1030"/>
                  <a:gd name="T25" fmla="*/ 81 h 1031"/>
                  <a:gd name="T26" fmla="*/ 1030 w 1030"/>
                  <a:gd name="T27" fmla="*/ 951 h 1031"/>
                  <a:gd name="T28" fmla="*/ 1028 w 1030"/>
                  <a:gd name="T29" fmla="*/ 973 h 1031"/>
                  <a:gd name="T30" fmla="*/ 1020 w 1030"/>
                  <a:gd name="T31" fmla="*/ 992 h 1031"/>
                  <a:gd name="T32" fmla="*/ 1007 w 1030"/>
                  <a:gd name="T33" fmla="*/ 1008 h 1031"/>
                  <a:gd name="T34" fmla="*/ 990 w 1030"/>
                  <a:gd name="T35" fmla="*/ 1021 h 1031"/>
                  <a:gd name="T36" fmla="*/ 971 w 1030"/>
                  <a:gd name="T37" fmla="*/ 1029 h 1031"/>
                  <a:gd name="T38" fmla="*/ 949 w 1030"/>
                  <a:gd name="T39" fmla="*/ 1031 h 1031"/>
                  <a:gd name="T40" fmla="*/ 81 w 1030"/>
                  <a:gd name="T41" fmla="*/ 1031 h 1031"/>
                  <a:gd name="T42" fmla="*/ 59 w 1030"/>
                  <a:gd name="T43" fmla="*/ 1029 h 1031"/>
                  <a:gd name="T44" fmla="*/ 40 w 1030"/>
                  <a:gd name="T45" fmla="*/ 1021 h 1031"/>
                  <a:gd name="T46" fmla="*/ 23 w 1030"/>
                  <a:gd name="T47" fmla="*/ 1008 h 1031"/>
                  <a:gd name="T48" fmla="*/ 10 w 1030"/>
                  <a:gd name="T49" fmla="*/ 992 h 1031"/>
                  <a:gd name="T50" fmla="*/ 2 w 1030"/>
                  <a:gd name="T51" fmla="*/ 973 h 1031"/>
                  <a:gd name="T52" fmla="*/ 0 w 1030"/>
                  <a:gd name="T53" fmla="*/ 951 h 1031"/>
                  <a:gd name="T54" fmla="*/ 0 w 1030"/>
                  <a:gd name="T55" fmla="*/ 81 h 1031"/>
                  <a:gd name="T56" fmla="*/ 2 w 1030"/>
                  <a:gd name="T57" fmla="*/ 60 h 1031"/>
                  <a:gd name="T58" fmla="*/ 10 w 1030"/>
                  <a:gd name="T59" fmla="*/ 40 h 1031"/>
                  <a:gd name="T60" fmla="*/ 23 w 1030"/>
                  <a:gd name="T61" fmla="*/ 23 h 1031"/>
                  <a:gd name="T62" fmla="*/ 40 w 1030"/>
                  <a:gd name="T63" fmla="*/ 11 h 1031"/>
                  <a:gd name="T64" fmla="*/ 59 w 1030"/>
                  <a:gd name="T65" fmla="*/ 3 h 1031"/>
                  <a:gd name="T66" fmla="*/ 81 w 1030"/>
                  <a:gd name="T67"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0" h="1031">
                    <a:moveTo>
                      <a:pt x="161" y="162"/>
                    </a:moveTo>
                    <a:lnTo>
                      <a:pt x="161" y="870"/>
                    </a:lnTo>
                    <a:lnTo>
                      <a:pt x="869" y="870"/>
                    </a:lnTo>
                    <a:lnTo>
                      <a:pt x="869" y="162"/>
                    </a:lnTo>
                    <a:lnTo>
                      <a:pt x="161" y="162"/>
                    </a:lnTo>
                    <a:close/>
                    <a:moveTo>
                      <a:pt x="81" y="0"/>
                    </a:moveTo>
                    <a:lnTo>
                      <a:pt x="949" y="0"/>
                    </a:lnTo>
                    <a:lnTo>
                      <a:pt x="971" y="3"/>
                    </a:lnTo>
                    <a:lnTo>
                      <a:pt x="990" y="11"/>
                    </a:lnTo>
                    <a:lnTo>
                      <a:pt x="1007" y="23"/>
                    </a:lnTo>
                    <a:lnTo>
                      <a:pt x="1020" y="40"/>
                    </a:lnTo>
                    <a:lnTo>
                      <a:pt x="1028" y="60"/>
                    </a:lnTo>
                    <a:lnTo>
                      <a:pt x="1030" y="81"/>
                    </a:lnTo>
                    <a:lnTo>
                      <a:pt x="1030" y="951"/>
                    </a:lnTo>
                    <a:lnTo>
                      <a:pt x="1028" y="973"/>
                    </a:lnTo>
                    <a:lnTo>
                      <a:pt x="1020" y="992"/>
                    </a:lnTo>
                    <a:lnTo>
                      <a:pt x="1007" y="1008"/>
                    </a:lnTo>
                    <a:lnTo>
                      <a:pt x="990" y="1021"/>
                    </a:lnTo>
                    <a:lnTo>
                      <a:pt x="971" y="1029"/>
                    </a:lnTo>
                    <a:lnTo>
                      <a:pt x="949" y="1031"/>
                    </a:lnTo>
                    <a:lnTo>
                      <a:pt x="81" y="1031"/>
                    </a:lnTo>
                    <a:lnTo>
                      <a:pt x="59" y="1029"/>
                    </a:lnTo>
                    <a:lnTo>
                      <a:pt x="40" y="1021"/>
                    </a:lnTo>
                    <a:lnTo>
                      <a:pt x="23" y="1008"/>
                    </a:lnTo>
                    <a:lnTo>
                      <a:pt x="10" y="992"/>
                    </a:lnTo>
                    <a:lnTo>
                      <a:pt x="2" y="973"/>
                    </a:lnTo>
                    <a:lnTo>
                      <a:pt x="0" y="951"/>
                    </a:lnTo>
                    <a:lnTo>
                      <a:pt x="0" y="81"/>
                    </a:lnTo>
                    <a:lnTo>
                      <a:pt x="2" y="60"/>
                    </a:lnTo>
                    <a:lnTo>
                      <a:pt x="10" y="40"/>
                    </a:lnTo>
                    <a:lnTo>
                      <a:pt x="23" y="23"/>
                    </a:lnTo>
                    <a:lnTo>
                      <a:pt x="40" y="11"/>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grpSp>
        <p:nvGrpSpPr>
          <p:cNvPr id="77" name="Group 76">
            <a:extLst>
              <a:ext uri="{FF2B5EF4-FFF2-40B4-BE49-F238E27FC236}">
                <a16:creationId xmlns:a16="http://schemas.microsoft.com/office/drawing/2014/main" id="{D9115BAB-9599-4C34-AF58-52FA44503043}"/>
              </a:ext>
            </a:extLst>
          </p:cNvPr>
          <p:cNvGrpSpPr/>
          <p:nvPr/>
        </p:nvGrpSpPr>
        <p:grpSpPr>
          <a:xfrm>
            <a:off x="7334334" y="2030546"/>
            <a:ext cx="1327785" cy="2327074"/>
            <a:chOff x="2429155" y="1850476"/>
            <a:chExt cx="1327785" cy="2327074"/>
          </a:xfrm>
        </p:grpSpPr>
        <p:grpSp>
          <p:nvGrpSpPr>
            <p:cNvPr id="78" name="Grupa 213">
              <a:extLst>
                <a:ext uri="{FF2B5EF4-FFF2-40B4-BE49-F238E27FC236}">
                  <a16:creationId xmlns:a16="http://schemas.microsoft.com/office/drawing/2014/main" id="{39B082C4-BF7B-47BF-8132-2F2E5F8859AE}"/>
                </a:ext>
              </a:extLst>
            </p:cNvPr>
            <p:cNvGrpSpPr/>
            <p:nvPr/>
          </p:nvGrpSpPr>
          <p:grpSpPr>
            <a:xfrm>
              <a:off x="2796757" y="2836751"/>
              <a:ext cx="592583" cy="592583"/>
              <a:chOff x="7000875" y="2173288"/>
              <a:chExt cx="508000" cy="508000"/>
            </a:xfrm>
            <a:solidFill>
              <a:srgbClr val="0E6EDF"/>
            </a:solidFill>
          </p:grpSpPr>
          <p:sp>
            <p:nvSpPr>
              <p:cNvPr id="84" name="Rectangle 67">
                <a:extLst>
                  <a:ext uri="{FF2B5EF4-FFF2-40B4-BE49-F238E27FC236}">
                    <a16:creationId xmlns:a16="http://schemas.microsoft.com/office/drawing/2014/main" id="{C3D7384B-85B5-4C54-82B0-820FE25EEF9B}"/>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5" name="Rectangle 68">
                <a:extLst>
                  <a:ext uri="{FF2B5EF4-FFF2-40B4-BE49-F238E27FC236}">
                    <a16:creationId xmlns:a16="http://schemas.microsoft.com/office/drawing/2014/main" id="{DCFAAC7E-7A52-4C2F-A815-E030B61F4525}"/>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6" name="Rectangle 69">
                <a:extLst>
                  <a:ext uri="{FF2B5EF4-FFF2-40B4-BE49-F238E27FC236}">
                    <a16:creationId xmlns:a16="http://schemas.microsoft.com/office/drawing/2014/main" id="{3FC9FD90-88C0-493F-8FC0-89D3C9DF490E}"/>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7" name="Freeform 70">
                <a:extLst>
                  <a:ext uri="{FF2B5EF4-FFF2-40B4-BE49-F238E27FC236}">
                    <a16:creationId xmlns:a16="http://schemas.microsoft.com/office/drawing/2014/main" id="{B1DF519E-626F-4FC3-AD1A-7166A025C57A}"/>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8" name="Freeform 71">
                <a:extLst>
                  <a:ext uri="{FF2B5EF4-FFF2-40B4-BE49-F238E27FC236}">
                    <a16:creationId xmlns:a16="http://schemas.microsoft.com/office/drawing/2014/main" id="{4F8C6C86-5680-4F61-99F3-B443CF7E39ED}"/>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9" name="Freeform 72">
                <a:extLst>
                  <a:ext uri="{FF2B5EF4-FFF2-40B4-BE49-F238E27FC236}">
                    <a16:creationId xmlns:a16="http://schemas.microsoft.com/office/drawing/2014/main" id="{0DE1CB4C-A29F-4A43-BE48-11D792D42BB9}"/>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0" name="Freeform 73">
                <a:extLst>
                  <a:ext uri="{FF2B5EF4-FFF2-40B4-BE49-F238E27FC236}">
                    <a16:creationId xmlns:a16="http://schemas.microsoft.com/office/drawing/2014/main" id="{72834884-AEAE-4FC8-BEF9-7966CA32CD76}"/>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1" name="Freeform 74">
                <a:extLst>
                  <a:ext uri="{FF2B5EF4-FFF2-40B4-BE49-F238E27FC236}">
                    <a16:creationId xmlns:a16="http://schemas.microsoft.com/office/drawing/2014/main" id="{17298568-8917-433F-AEAC-7129784CB834}"/>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79" name="Rectangle: Rounded Corners 78">
              <a:extLst>
                <a:ext uri="{FF2B5EF4-FFF2-40B4-BE49-F238E27FC236}">
                  <a16:creationId xmlns:a16="http://schemas.microsoft.com/office/drawing/2014/main" id="{B0B22D7B-711A-482D-ABF3-2EED258DF2C7}"/>
                </a:ext>
              </a:extLst>
            </p:cNvPr>
            <p:cNvSpPr/>
            <p:nvPr/>
          </p:nvSpPr>
          <p:spPr>
            <a:xfrm>
              <a:off x="2429155" y="1850476"/>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3</a:t>
              </a:r>
            </a:p>
          </p:txBody>
        </p:sp>
        <p:cxnSp>
          <p:nvCxnSpPr>
            <p:cNvPr id="80" name="Straight Arrow Connector 79">
              <a:extLst>
                <a:ext uri="{FF2B5EF4-FFF2-40B4-BE49-F238E27FC236}">
                  <a16:creationId xmlns:a16="http://schemas.microsoft.com/office/drawing/2014/main" id="{238017A9-FCC0-4187-B6C1-64BC3EF1D7DA}"/>
                </a:ext>
              </a:extLst>
            </p:cNvPr>
            <p:cNvCxnSpPr>
              <a:cxnSpLocks/>
              <a:endCxn id="79" idx="2"/>
            </p:cNvCxnSpPr>
            <p:nvPr/>
          </p:nvCxnSpPr>
          <p:spPr>
            <a:xfrm flipV="1">
              <a:off x="3093047" y="2321441"/>
              <a:ext cx="1" cy="515310"/>
            </a:xfrm>
            <a:prstGeom prst="straightConnector1">
              <a:avLst/>
            </a:prstGeom>
            <a:ln>
              <a:solidFill>
                <a:srgbClr val="0E6EDF"/>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upa 222">
              <a:extLst>
                <a:ext uri="{FF2B5EF4-FFF2-40B4-BE49-F238E27FC236}">
                  <a16:creationId xmlns:a16="http://schemas.microsoft.com/office/drawing/2014/main" id="{4A449942-5A7C-439B-ABB0-05FAD1BC284A}"/>
                </a:ext>
              </a:extLst>
            </p:cNvPr>
            <p:cNvGrpSpPr/>
            <p:nvPr/>
          </p:nvGrpSpPr>
          <p:grpSpPr>
            <a:xfrm>
              <a:off x="2770164" y="3581778"/>
              <a:ext cx="595772" cy="595772"/>
              <a:chOff x="5476875" y="6105525"/>
              <a:chExt cx="390525" cy="390525"/>
            </a:xfrm>
            <a:solidFill>
              <a:srgbClr val="0E6EDF"/>
            </a:solidFill>
          </p:grpSpPr>
          <p:sp>
            <p:nvSpPr>
              <p:cNvPr id="82" name="Freeform 209">
                <a:extLst>
                  <a:ext uri="{FF2B5EF4-FFF2-40B4-BE49-F238E27FC236}">
                    <a16:creationId xmlns:a16="http://schemas.microsoft.com/office/drawing/2014/main" id="{E2A87310-8439-45A0-8FF1-A4FBBE922052}"/>
                  </a:ext>
                </a:extLst>
              </p:cNvPr>
              <p:cNvSpPr>
                <a:spLocks noEditPoints="1"/>
              </p:cNvSpPr>
              <p:nvPr/>
            </p:nvSpPr>
            <p:spPr bwMode="auto">
              <a:xfrm>
                <a:off x="5476875" y="6105525"/>
                <a:ext cx="390525" cy="390525"/>
              </a:xfrm>
              <a:custGeom>
                <a:avLst/>
                <a:gdLst>
                  <a:gd name="T0" fmla="*/ 788 w 3442"/>
                  <a:gd name="T1" fmla="*/ 995 h 3446"/>
                  <a:gd name="T2" fmla="*/ 752 w 3442"/>
                  <a:gd name="T3" fmla="*/ 1277 h 3446"/>
                  <a:gd name="T4" fmla="*/ 711 w 3442"/>
                  <a:gd name="T5" fmla="*/ 1428 h 3446"/>
                  <a:gd name="T6" fmla="*/ 788 w 3442"/>
                  <a:gd name="T7" fmla="*/ 1745 h 3446"/>
                  <a:gd name="T8" fmla="*/ 752 w 3442"/>
                  <a:gd name="T9" fmla="*/ 2029 h 3446"/>
                  <a:gd name="T10" fmla="*/ 711 w 3442"/>
                  <a:gd name="T11" fmla="*/ 2179 h 3446"/>
                  <a:gd name="T12" fmla="*/ 788 w 3442"/>
                  <a:gd name="T13" fmla="*/ 2495 h 3446"/>
                  <a:gd name="T14" fmla="*/ 894 w 3442"/>
                  <a:gd name="T15" fmla="*/ 2713 h 3446"/>
                  <a:gd name="T16" fmla="*/ 1049 w 3442"/>
                  <a:gd name="T17" fmla="*/ 2713 h 3446"/>
                  <a:gd name="T18" fmla="*/ 1346 w 3442"/>
                  <a:gd name="T19" fmla="*/ 2653 h 3446"/>
                  <a:gd name="T20" fmla="*/ 1643 w 3442"/>
                  <a:gd name="T21" fmla="*/ 2713 h 3446"/>
                  <a:gd name="T22" fmla="*/ 1798 w 3442"/>
                  <a:gd name="T23" fmla="*/ 2713 h 3446"/>
                  <a:gd name="T24" fmla="*/ 2096 w 3442"/>
                  <a:gd name="T25" fmla="*/ 2653 h 3446"/>
                  <a:gd name="T26" fmla="*/ 2393 w 3442"/>
                  <a:gd name="T27" fmla="*/ 2713 h 3446"/>
                  <a:gd name="T28" fmla="*/ 2549 w 3442"/>
                  <a:gd name="T29" fmla="*/ 2713 h 3446"/>
                  <a:gd name="T30" fmla="*/ 2654 w 3442"/>
                  <a:gd name="T31" fmla="*/ 2495 h 3446"/>
                  <a:gd name="T32" fmla="*/ 2731 w 3442"/>
                  <a:gd name="T33" fmla="*/ 2179 h 3446"/>
                  <a:gd name="T34" fmla="*/ 2690 w 3442"/>
                  <a:gd name="T35" fmla="*/ 2029 h 3446"/>
                  <a:gd name="T36" fmla="*/ 2654 w 3442"/>
                  <a:gd name="T37" fmla="*/ 1745 h 3446"/>
                  <a:gd name="T38" fmla="*/ 2731 w 3442"/>
                  <a:gd name="T39" fmla="*/ 1428 h 3446"/>
                  <a:gd name="T40" fmla="*/ 2690 w 3442"/>
                  <a:gd name="T41" fmla="*/ 1277 h 3446"/>
                  <a:gd name="T42" fmla="*/ 2654 w 3442"/>
                  <a:gd name="T43" fmla="*/ 995 h 3446"/>
                  <a:gd name="T44" fmla="*/ 2551 w 3442"/>
                  <a:gd name="T45" fmla="*/ 640 h 3446"/>
                  <a:gd name="T46" fmla="*/ 2414 w 3442"/>
                  <a:gd name="T47" fmla="*/ 769 h 3446"/>
                  <a:gd name="T48" fmla="*/ 2137 w 3442"/>
                  <a:gd name="T49" fmla="*/ 782 h 3446"/>
                  <a:gd name="T50" fmla="*/ 1802 w 3442"/>
                  <a:gd name="T51" fmla="*/ 640 h 3446"/>
                  <a:gd name="T52" fmla="*/ 1663 w 3442"/>
                  <a:gd name="T53" fmla="*/ 769 h 3446"/>
                  <a:gd name="T54" fmla="*/ 1387 w 3442"/>
                  <a:gd name="T55" fmla="*/ 782 h 3446"/>
                  <a:gd name="T56" fmla="*/ 1052 w 3442"/>
                  <a:gd name="T57" fmla="*/ 640 h 3446"/>
                  <a:gd name="T58" fmla="*/ 914 w 3442"/>
                  <a:gd name="T59" fmla="*/ 769 h 3446"/>
                  <a:gd name="T60" fmla="*/ 1042 w 3442"/>
                  <a:gd name="T61" fmla="*/ 40 h 3446"/>
                  <a:gd name="T62" fmla="*/ 1324 w 3442"/>
                  <a:gd name="T63" fmla="*/ 3 h 3446"/>
                  <a:gd name="T64" fmla="*/ 1640 w 3442"/>
                  <a:gd name="T65" fmla="*/ 81 h 3446"/>
                  <a:gd name="T66" fmla="*/ 1791 w 3442"/>
                  <a:gd name="T67" fmla="*/ 40 h 3446"/>
                  <a:gd name="T68" fmla="*/ 2075 w 3442"/>
                  <a:gd name="T69" fmla="*/ 3 h 3446"/>
                  <a:gd name="T70" fmla="*/ 2390 w 3442"/>
                  <a:gd name="T71" fmla="*/ 81 h 3446"/>
                  <a:gd name="T72" fmla="*/ 2541 w 3442"/>
                  <a:gd name="T73" fmla="*/ 40 h 3446"/>
                  <a:gd name="T74" fmla="*/ 2965 w 3442"/>
                  <a:gd name="T75" fmla="*/ 560 h 3446"/>
                  <a:gd name="T76" fmla="*/ 3431 w 3442"/>
                  <a:gd name="T77" fmla="*/ 1013 h 3446"/>
                  <a:gd name="T78" fmla="*/ 3419 w 3442"/>
                  <a:gd name="T79" fmla="*/ 1291 h 3446"/>
                  <a:gd name="T80" fmla="*/ 2965 w 3442"/>
                  <a:gd name="T81" fmla="*/ 1428 h 3446"/>
                  <a:gd name="T82" fmla="*/ 3431 w 3442"/>
                  <a:gd name="T83" fmla="*/ 1764 h 3446"/>
                  <a:gd name="T84" fmla="*/ 3419 w 3442"/>
                  <a:gd name="T85" fmla="*/ 2041 h 3446"/>
                  <a:gd name="T86" fmla="*/ 2965 w 3442"/>
                  <a:gd name="T87" fmla="*/ 2179 h 3446"/>
                  <a:gd name="T88" fmla="*/ 3431 w 3442"/>
                  <a:gd name="T89" fmla="*/ 2514 h 3446"/>
                  <a:gd name="T90" fmla="*/ 2924 w 3442"/>
                  <a:gd name="T91" fmla="*/ 2956 h 3446"/>
                  <a:gd name="T92" fmla="*/ 2470 w 3442"/>
                  <a:gd name="T93" fmla="*/ 3446 h 3446"/>
                  <a:gd name="T94" fmla="*/ 2173 w 3442"/>
                  <a:gd name="T95" fmla="*/ 3387 h 3446"/>
                  <a:gd name="T96" fmla="*/ 2018 w 3442"/>
                  <a:gd name="T97" fmla="*/ 3387 h 3446"/>
                  <a:gd name="T98" fmla="*/ 1721 w 3442"/>
                  <a:gd name="T99" fmla="*/ 3446 h 3446"/>
                  <a:gd name="T100" fmla="*/ 1424 w 3442"/>
                  <a:gd name="T101" fmla="*/ 3387 h 3446"/>
                  <a:gd name="T102" fmla="*/ 1269 w 3442"/>
                  <a:gd name="T103" fmla="*/ 3387 h 3446"/>
                  <a:gd name="T104" fmla="*/ 971 w 3442"/>
                  <a:gd name="T105" fmla="*/ 3446 h 3446"/>
                  <a:gd name="T106" fmla="*/ 518 w 3442"/>
                  <a:gd name="T107" fmla="*/ 2956 h 3446"/>
                  <a:gd name="T108" fmla="*/ 10 w 3442"/>
                  <a:gd name="T109" fmla="*/ 2514 h 3446"/>
                  <a:gd name="T110" fmla="*/ 477 w 3442"/>
                  <a:gd name="T111" fmla="*/ 2179 h 3446"/>
                  <a:gd name="T112" fmla="*/ 23 w 3442"/>
                  <a:gd name="T113" fmla="*/ 2041 h 3446"/>
                  <a:gd name="T114" fmla="*/ 10 w 3442"/>
                  <a:gd name="T115" fmla="*/ 1764 h 3446"/>
                  <a:gd name="T116" fmla="*/ 477 w 3442"/>
                  <a:gd name="T117" fmla="*/ 1428 h 3446"/>
                  <a:gd name="T118" fmla="*/ 23 w 3442"/>
                  <a:gd name="T119" fmla="*/ 1291 h 3446"/>
                  <a:gd name="T120" fmla="*/ 10 w 3442"/>
                  <a:gd name="T121" fmla="*/ 1013 h 3446"/>
                  <a:gd name="T122" fmla="*/ 477 w 3442"/>
                  <a:gd name="T123" fmla="*/ 560 h 3446"/>
                  <a:gd name="T124" fmla="*/ 901 w 3442"/>
                  <a:gd name="T125" fmla="*/ 4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2" h="3446">
                    <a:moveTo>
                      <a:pt x="640" y="640"/>
                    </a:moveTo>
                    <a:lnTo>
                      <a:pt x="640" y="892"/>
                    </a:lnTo>
                    <a:lnTo>
                      <a:pt x="711" y="892"/>
                    </a:lnTo>
                    <a:lnTo>
                      <a:pt x="732" y="895"/>
                    </a:lnTo>
                    <a:lnTo>
                      <a:pt x="752" y="902"/>
                    </a:lnTo>
                    <a:lnTo>
                      <a:pt x="768" y="916"/>
                    </a:lnTo>
                    <a:lnTo>
                      <a:pt x="781" y="932"/>
                    </a:lnTo>
                    <a:lnTo>
                      <a:pt x="788" y="952"/>
                    </a:lnTo>
                    <a:lnTo>
                      <a:pt x="791" y="973"/>
                    </a:lnTo>
                    <a:lnTo>
                      <a:pt x="788" y="995"/>
                    </a:lnTo>
                    <a:lnTo>
                      <a:pt x="781" y="1013"/>
                    </a:lnTo>
                    <a:lnTo>
                      <a:pt x="768" y="1030"/>
                    </a:lnTo>
                    <a:lnTo>
                      <a:pt x="752" y="1043"/>
                    </a:lnTo>
                    <a:lnTo>
                      <a:pt x="732" y="1051"/>
                    </a:lnTo>
                    <a:lnTo>
                      <a:pt x="711" y="1053"/>
                    </a:lnTo>
                    <a:lnTo>
                      <a:pt x="640" y="1053"/>
                    </a:lnTo>
                    <a:lnTo>
                      <a:pt x="640" y="1267"/>
                    </a:lnTo>
                    <a:lnTo>
                      <a:pt x="711" y="1267"/>
                    </a:lnTo>
                    <a:lnTo>
                      <a:pt x="732" y="1270"/>
                    </a:lnTo>
                    <a:lnTo>
                      <a:pt x="752" y="1277"/>
                    </a:lnTo>
                    <a:lnTo>
                      <a:pt x="768" y="1291"/>
                    </a:lnTo>
                    <a:lnTo>
                      <a:pt x="781" y="1307"/>
                    </a:lnTo>
                    <a:lnTo>
                      <a:pt x="788" y="1327"/>
                    </a:lnTo>
                    <a:lnTo>
                      <a:pt x="791" y="1348"/>
                    </a:lnTo>
                    <a:lnTo>
                      <a:pt x="788" y="1370"/>
                    </a:lnTo>
                    <a:lnTo>
                      <a:pt x="781" y="1389"/>
                    </a:lnTo>
                    <a:lnTo>
                      <a:pt x="768" y="1405"/>
                    </a:lnTo>
                    <a:lnTo>
                      <a:pt x="752" y="1418"/>
                    </a:lnTo>
                    <a:lnTo>
                      <a:pt x="732" y="1426"/>
                    </a:lnTo>
                    <a:lnTo>
                      <a:pt x="711" y="1428"/>
                    </a:lnTo>
                    <a:lnTo>
                      <a:pt x="640" y="1428"/>
                    </a:lnTo>
                    <a:lnTo>
                      <a:pt x="640" y="1642"/>
                    </a:lnTo>
                    <a:lnTo>
                      <a:pt x="711" y="1642"/>
                    </a:lnTo>
                    <a:lnTo>
                      <a:pt x="732" y="1645"/>
                    </a:lnTo>
                    <a:lnTo>
                      <a:pt x="752" y="1653"/>
                    </a:lnTo>
                    <a:lnTo>
                      <a:pt x="768" y="1666"/>
                    </a:lnTo>
                    <a:lnTo>
                      <a:pt x="781" y="1682"/>
                    </a:lnTo>
                    <a:lnTo>
                      <a:pt x="788" y="1702"/>
                    </a:lnTo>
                    <a:lnTo>
                      <a:pt x="791" y="1723"/>
                    </a:lnTo>
                    <a:lnTo>
                      <a:pt x="788" y="1745"/>
                    </a:lnTo>
                    <a:lnTo>
                      <a:pt x="781" y="1764"/>
                    </a:lnTo>
                    <a:lnTo>
                      <a:pt x="768" y="1780"/>
                    </a:lnTo>
                    <a:lnTo>
                      <a:pt x="752" y="1793"/>
                    </a:lnTo>
                    <a:lnTo>
                      <a:pt x="732" y="1801"/>
                    </a:lnTo>
                    <a:lnTo>
                      <a:pt x="711" y="1803"/>
                    </a:lnTo>
                    <a:lnTo>
                      <a:pt x="640" y="1803"/>
                    </a:lnTo>
                    <a:lnTo>
                      <a:pt x="640" y="2017"/>
                    </a:lnTo>
                    <a:lnTo>
                      <a:pt x="711" y="2017"/>
                    </a:lnTo>
                    <a:lnTo>
                      <a:pt x="732" y="2020"/>
                    </a:lnTo>
                    <a:lnTo>
                      <a:pt x="752" y="2029"/>
                    </a:lnTo>
                    <a:lnTo>
                      <a:pt x="768" y="2041"/>
                    </a:lnTo>
                    <a:lnTo>
                      <a:pt x="781" y="2057"/>
                    </a:lnTo>
                    <a:lnTo>
                      <a:pt x="788" y="2077"/>
                    </a:lnTo>
                    <a:lnTo>
                      <a:pt x="791" y="2098"/>
                    </a:lnTo>
                    <a:lnTo>
                      <a:pt x="788" y="2120"/>
                    </a:lnTo>
                    <a:lnTo>
                      <a:pt x="781" y="2139"/>
                    </a:lnTo>
                    <a:lnTo>
                      <a:pt x="768" y="2156"/>
                    </a:lnTo>
                    <a:lnTo>
                      <a:pt x="752" y="2168"/>
                    </a:lnTo>
                    <a:lnTo>
                      <a:pt x="732" y="2177"/>
                    </a:lnTo>
                    <a:lnTo>
                      <a:pt x="711" y="2179"/>
                    </a:lnTo>
                    <a:lnTo>
                      <a:pt x="640" y="2179"/>
                    </a:lnTo>
                    <a:lnTo>
                      <a:pt x="640" y="2392"/>
                    </a:lnTo>
                    <a:lnTo>
                      <a:pt x="711" y="2392"/>
                    </a:lnTo>
                    <a:lnTo>
                      <a:pt x="732" y="2396"/>
                    </a:lnTo>
                    <a:lnTo>
                      <a:pt x="752" y="2404"/>
                    </a:lnTo>
                    <a:lnTo>
                      <a:pt x="768" y="2417"/>
                    </a:lnTo>
                    <a:lnTo>
                      <a:pt x="781" y="2432"/>
                    </a:lnTo>
                    <a:lnTo>
                      <a:pt x="788" y="2452"/>
                    </a:lnTo>
                    <a:lnTo>
                      <a:pt x="791" y="2473"/>
                    </a:lnTo>
                    <a:lnTo>
                      <a:pt x="788" y="2495"/>
                    </a:lnTo>
                    <a:lnTo>
                      <a:pt x="781" y="2514"/>
                    </a:lnTo>
                    <a:lnTo>
                      <a:pt x="768" y="2531"/>
                    </a:lnTo>
                    <a:lnTo>
                      <a:pt x="752" y="2543"/>
                    </a:lnTo>
                    <a:lnTo>
                      <a:pt x="732" y="2552"/>
                    </a:lnTo>
                    <a:lnTo>
                      <a:pt x="711" y="2554"/>
                    </a:lnTo>
                    <a:lnTo>
                      <a:pt x="640" y="2554"/>
                    </a:lnTo>
                    <a:lnTo>
                      <a:pt x="640" y="2805"/>
                    </a:lnTo>
                    <a:lnTo>
                      <a:pt x="891" y="2805"/>
                    </a:lnTo>
                    <a:lnTo>
                      <a:pt x="891" y="2734"/>
                    </a:lnTo>
                    <a:lnTo>
                      <a:pt x="894" y="2713"/>
                    </a:lnTo>
                    <a:lnTo>
                      <a:pt x="901" y="2693"/>
                    </a:lnTo>
                    <a:lnTo>
                      <a:pt x="914" y="2677"/>
                    </a:lnTo>
                    <a:lnTo>
                      <a:pt x="931" y="2665"/>
                    </a:lnTo>
                    <a:lnTo>
                      <a:pt x="949" y="2656"/>
                    </a:lnTo>
                    <a:lnTo>
                      <a:pt x="971" y="2653"/>
                    </a:lnTo>
                    <a:lnTo>
                      <a:pt x="993" y="2656"/>
                    </a:lnTo>
                    <a:lnTo>
                      <a:pt x="1012" y="2665"/>
                    </a:lnTo>
                    <a:lnTo>
                      <a:pt x="1029" y="2677"/>
                    </a:lnTo>
                    <a:lnTo>
                      <a:pt x="1042" y="2693"/>
                    </a:lnTo>
                    <a:lnTo>
                      <a:pt x="1049" y="2713"/>
                    </a:lnTo>
                    <a:lnTo>
                      <a:pt x="1052" y="2734"/>
                    </a:lnTo>
                    <a:lnTo>
                      <a:pt x="1052" y="2805"/>
                    </a:lnTo>
                    <a:lnTo>
                      <a:pt x="1266" y="2805"/>
                    </a:lnTo>
                    <a:lnTo>
                      <a:pt x="1266" y="2734"/>
                    </a:lnTo>
                    <a:lnTo>
                      <a:pt x="1269" y="2713"/>
                    </a:lnTo>
                    <a:lnTo>
                      <a:pt x="1276" y="2693"/>
                    </a:lnTo>
                    <a:lnTo>
                      <a:pt x="1289" y="2677"/>
                    </a:lnTo>
                    <a:lnTo>
                      <a:pt x="1305" y="2665"/>
                    </a:lnTo>
                    <a:lnTo>
                      <a:pt x="1324" y="2656"/>
                    </a:lnTo>
                    <a:lnTo>
                      <a:pt x="1346" y="2653"/>
                    </a:lnTo>
                    <a:lnTo>
                      <a:pt x="1368" y="2656"/>
                    </a:lnTo>
                    <a:lnTo>
                      <a:pt x="1387" y="2665"/>
                    </a:lnTo>
                    <a:lnTo>
                      <a:pt x="1404" y="2677"/>
                    </a:lnTo>
                    <a:lnTo>
                      <a:pt x="1416" y="2693"/>
                    </a:lnTo>
                    <a:lnTo>
                      <a:pt x="1424" y="2713"/>
                    </a:lnTo>
                    <a:lnTo>
                      <a:pt x="1427" y="2734"/>
                    </a:lnTo>
                    <a:lnTo>
                      <a:pt x="1427" y="2805"/>
                    </a:lnTo>
                    <a:lnTo>
                      <a:pt x="1640" y="2805"/>
                    </a:lnTo>
                    <a:lnTo>
                      <a:pt x="1640" y="2734"/>
                    </a:lnTo>
                    <a:lnTo>
                      <a:pt x="1643" y="2713"/>
                    </a:lnTo>
                    <a:lnTo>
                      <a:pt x="1651" y="2693"/>
                    </a:lnTo>
                    <a:lnTo>
                      <a:pt x="1663" y="2677"/>
                    </a:lnTo>
                    <a:lnTo>
                      <a:pt x="1680" y="2665"/>
                    </a:lnTo>
                    <a:lnTo>
                      <a:pt x="1699" y="2656"/>
                    </a:lnTo>
                    <a:lnTo>
                      <a:pt x="1721" y="2653"/>
                    </a:lnTo>
                    <a:lnTo>
                      <a:pt x="1743" y="2656"/>
                    </a:lnTo>
                    <a:lnTo>
                      <a:pt x="1762" y="2665"/>
                    </a:lnTo>
                    <a:lnTo>
                      <a:pt x="1779" y="2677"/>
                    </a:lnTo>
                    <a:lnTo>
                      <a:pt x="1791" y="2693"/>
                    </a:lnTo>
                    <a:lnTo>
                      <a:pt x="1798" y="2713"/>
                    </a:lnTo>
                    <a:lnTo>
                      <a:pt x="1802" y="2734"/>
                    </a:lnTo>
                    <a:lnTo>
                      <a:pt x="1802" y="2805"/>
                    </a:lnTo>
                    <a:lnTo>
                      <a:pt x="2015" y="2805"/>
                    </a:lnTo>
                    <a:lnTo>
                      <a:pt x="2015" y="2734"/>
                    </a:lnTo>
                    <a:lnTo>
                      <a:pt x="2018" y="2713"/>
                    </a:lnTo>
                    <a:lnTo>
                      <a:pt x="2026" y="2693"/>
                    </a:lnTo>
                    <a:lnTo>
                      <a:pt x="2038" y="2677"/>
                    </a:lnTo>
                    <a:lnTo>
                      <a:pt x="2055" y="2665"/>
                    </a:lnTo>
                    <a:lnTo>
                      <a:pt x="2075" y="2656"/>
                    </a:lnTo>
                    <a:lnTo>
                      <a:pt x="2096" y="2653"/>
                    </a:lnTo>
                    <a:lnTo>
                      <a:pt x="2118" y="2656"/>
                    </a:lnTo>
                    <a:lnTo>
                      <a:pt x="2137" y="2665"/>
                    </a:lnTo>
                    <a:lnTo>
                      <a:pt x="2153" y="2677"/>
                    </a:lnTo>
                    <a:lnTo>
                      <a:pt x="2166" y="2693"/>
                    </a:lnTo>
                    <a:lnTo>
                      <a:pt x="2173" y="2713"/>
                    </a:lnTo>
                    <a:lnTo>
                      <a:pt x="2176" y="2734"/>
                    </a:lnTo>
                    <a:lnTo>
                      <a:pt x="2176" y="2805"/>
                    </a:lnTo>
                    <a:lnTo>
                      <a:pt x="2390" y="2805"/>
                    </a:lnTo>
                    <a:lnTo>
                      <a:pt x="2390" y="2734"/>
                    </a:lnTo>
                    <a:lnTo>
                      <a:pt x="2393" y="2713"/>
                    </a:lnTo>
                    <a:lnTo>
                      <a:pt x="2400" y="2693"/>
                    </a:lnTo>
                    <a:lnTo>
                      <a:pt x="2414" y="2677"/>
                    </a:lnTo>
                    <a:lnTo>
                      <a:pt x="2430" y="2665"/>
                    </a:lnTo>
                    <a:lnTo>
                      <a:pt x="2450" y="2656"/>
                    </a:lnTo>
                    <a:lnTo>
                      <a:pt x="2470" y="2653"/>
                    </a:lnTo>
                    <a:lnTo>
                      <a:pt x="2492" y="2656"/>
                    </a:lnTo>
                    <a:lnTo>
                      <a:pt x="2511" y="2665"/>
                    </a:lnTo>
                    <a:lnTo>
                      <a:pt x="2528" y="2677"/>
                    </a:lnTo>
                    <a:lnTo>
                      <a:pt x="2541" y="2693"/>
                    </a:lnTo>
                    <a:lnTo>
                      <a:pt x="2549" y="2713"/>
                    </a:lnTo>
                    <a:lnTo>
                      <a:pt x="2551" y="2734"/>
                    </a:lnTo>
                    <a:lnTo>
                      <a:pt x="2551" y="2805"/>
                    </a:lnTo>
                    <a:lnTo>
                      <a:pt x="2802" y="2805"/>
                    </a:lnTo>
                    <a:lnTo>
                      <a:pt x="2802" y="2554"/>
                    </a:lnTo>
                    <a:lnTo>
                      <a:pt x="2731" y="2554"/>
                    </a:lnTo>
                    <a:lnTo>
                      <a:pt x="2710" y="2552"/>
                    </a:lnTo>
                    <a:lnTo>
                      <a:pt x="2690" y="2543"/>
                    </a:lnTo>
                    <a:lnTo>
                      <a:pt x="2675" y="2531"/>
                    </a:lnTo>
                    <a:lnTo>
                      <a:pt x="2662" y="2514"/>
                    </a:lnTo>
                    <a:lnTo>
                      <a:pt x="2654" y="2495"/>
                    </a:lnTo>
                    <a:lnTo>
                      <a:pt x="2651" y="2473"/>
                    </a:lnTo>
                    <a:lnTo>
                      <a:pt x="2654" y="2452"/>
                    </a:lnTo>
                    <a:lnTo>
                      <a:pt x="2662" y="2432"/>
                    </a:lnTo>
                    <a:lnTo>
                      <a:pt x="2675" y="2417"/>
                    </a:lnTo>
                    <a:lnTo>
                      <a:pt x="2690" y="2404"/>
                    </a:lnTo>
                    <a:lnTo>
                      <a:pt x="2710" y="2396"/>
                    </a:lnTo>
                    <a:lnTo>
                      <a:pt x="2731" y="2392"/>
                    </a:lnTo>
                    <a:lnTo>
                      <a:pt x="2802" y="2392"/>
                    </a:lnTo>
                    <a:lnTo>
                      <a:pt x="2802" y="2179"/>
                    </a:lnTo>
                    <a:lnTo>
                      <a:pt x="2731" y="2179"/>
                    </a:lnTo>
                    <a:lnTo>
                      <a:pt x="2710" y="2177"/>
                    </a:lnTo>
                    <a:lnTo>
                      <a:pt x="2690" y="2168"/>
                    </a:lnTo>
                    <a:lnTo>
                      <a:pt x="2675" y="2156"/>
                    </a:lnTo>
                    <a:lnTo>
                      <a:pt x="2662" y="2139"/>
                    </a:lnTo>
                    <a:lnTo>
                      <a:pt x="2654" y="2120"/>
                    </a:lnTo>
                    <a:lnTo>
                      <a:pt x="2651" y="2098"/>
                    </a:lnTo>
                    <a:lnTo>
                      <a:pt x="2654" y="2077"/>
                    </a:lnTo>
                    <a:lnTo>
                      <a:pt x="2662" y="2057"/>
                    </a:lnTo>
                    <a:lnTo>
                      <a:pt x="2675" y="2041"/>
                    </a:lnTo>
                    <a:lnTo>
                      <a:pt x="2690" y="2029"/>
                    </a:lnTo>
                    <a:lnTo>
                      <a:pt x="2710" y="2020"/>
                    </a:lnTo>
                    <a:lnTo>
                      <a:pt x="2731" y="2017"/>
                    </a:lnTo>
                    <a:lnTo>
                      <a:pt x="2802" y="2017"/>
                    </a:lnTo>
                    <a:lnTo>
                      <a:pt x="2802" y="1803"/>
                    </a:lnTo>
                    <a:lnTo>
                      <a:pt x="2731" y="1803"/>
                    </a:lnTo>
                    <a:lnTo>
                      <a:pt x="2710" y="1801"/>
                    </a:lnTo>
                    <a:lnTo>
                      <a:pt x="2690" y="1793"/>
                    </a:lnTo>
                    <a:lnTo>
                      <a:pt x="2675" y="1780"/>
                    </a:lnTo>
                    <a:lnTo>
                      <a:pt x="2662" y="1764"/>
                    </a:lnTo>
                    <a:lnTo>
                      <a:pt x="2654" y="1745"/>
                    </a:lnTo>
                    <a:lnTo>
                      <a:pt x="2651" y="1723"/>
                    </a:lnTo>
                    <a:lnTo>
                      <a:pt x="2654" y="1702"/>
                    </a:lnTo>
                    <a:lnTo>
                      <a:pt x="2662" y="1682"/>
                    </a:lnTo>
                    <a:lnTo>
                      <a:pt x="2675" y="1666"/>
                    </a:lnTo>
                    <a:lnTo>
                      <a:pt x="2690" y="1653"/>
                    </a:lnTo>
                    <a:lnTo>
                      <a:pt x="2710" y="1645"/>
                    </a:lnTo>
                    <a:lnTo>
                      <a:pt x="2731" y="1642"/>
                    </a:lnTo>
                    <a:lnTo>
                      <a:pt x="2802" y="1642"/>
                    </a:lnTo>
                    <a:lnTo>
                      <a:pt x="2802" y="1428"/>
                    </a:lnTo>
                    <a:lnTo>
                      <a:pt x="2731" y="1428"/>
                    </a:lnTo>
                    <a:lnTo>
                      <a:pt x="2710" y="1426"/>
                    </a:lnTo>
                    <a:lnTo>
                      <a:pt x="2690" y="1418"/>
                    </a:lnTo>
                    <a:lnTo>
                      <a:pt x="2675" y="1405"/>
                    </a:lnTo>
                    <a:lnTo>
                      <a:pt x="2662" y="1389"/>
                    </a:lnTo>
                    <a:lnTo>
                      <a:pt x="2654" y="1370"/>
                    </a:lnTo>
                    <a:lnTo>
                      <a:pt x="2651" y="1348"/>
                    </a:lnTo>
                    <a:lnTo>
                      <a:pt x="2654" y="1327"/>
                    </a:lnTo>
                    <a:lnTo>
                      <a:pt x="2662" y="1307"/>
                    </a:lnTo>
                    <a:lnTo>
                      <a:pt x="2675" y="1291"/>
                    </a:lnTo>
                    <a:lnTo>
                      <a:pt x="2690" y="1277"/>
                    </a:lnTo>
                    <a:lnTo>
                      <a:pt x="2710" y="1270"/>
                    </a:lnTo>
                    <a:lnTo>
                      <a:pt x="2731" y="1267"/>
                    </a:lnTo>
                    <a:lnTo>
                      <a:pt x="2802" y="1267"/>
                    </a:lnTo>
                    <a:lnTo>
                      <a:pt x="2802" y="1053"/>
                    </a:lnTo>
                    <a:lnTo>
                      <a:pt x="2731" y="1053"/>
                    </a:lnTo>
                    <a:lnTo>
                      <a:pt x="2710" y="1051"/>
                    </a:lnTo>
                    <a:lnTo>
                      <a:pt x="2690" y="1043"/>
                    </a:lnTo>
                    <a:lnTo>
                      <a:pt x="2675" y="1030"/>
                    </a:lnTo>
                    <a:lnTo>
                      <a:pt x="2662" y="1013"/>
                    </a:lnTo>
                    <a:lnTo>
                      <a:pt x="2654" y="995"/>
                    </a:lnTo>
                    <a:lnTo>
                      <a:pt x="2651" y="973"/>
                    </a:lnTo>
                    <a:lnTo>
                      <a:pt x="2654" y="952"/>
                    </a:lnTo>
                    <a:lnTo>
                      <a:pt x="2662" y="932"/>
                    </a:lnTo>
                    <a:lnTo>
                      <a:pt x="2675" y="916"/>
                    </a:lnTo>
                    <a:lnTo>
                      <a:pt x="2690" y="902"/>
                    </a:lnTo>
                    <a:lnTo>
                      <a:pt x="2710" y="895"/>
                    </a:lnTo>
                    <a:lnTo>
                      <a:pt x="2731" y="892"/>
                    </a:lnTo>
                    <a:lnTo>
                      <a:pt x="2802" y="892"/>
                    </a:lnTo>
                    <a:lnTo>
                      <a:pt x="2802" y="640"/>
                    </a:lnTo>
                    <a:lnTo>
                      <a:pt x="2551" y="640"/>
                    </a:lnTo>
                    <a:lnTo>
                      <a:pt x="2551" y="712"/>
                    </a:lnTo>
                    <a:lnTo>
                      <a:pt x="2549" y="734"/>
                    </a:lnTo>
                    <a:lnTo>
                      <a:pt x="2541" y="752"/>
                    </a:lnTo>
                    <a:lnTo>
                      <a:pt x="2528" y="769"/>
                    </a:lnTo>
                    <a:lnTo>
                      <a:pt x="2511" y="782"/>
                    </a:lnTo>
                    <a:lnTo>
                      <a:pt x="2492" y="789"/>
                    </a:lnTo>
                    <a:lnTo>
                      <a:pt x="2470" y="792"/>
                    </a:lnTo>
                    <a:lnTo>
                      <a:pt x="2450" y="789"/>
                    </a:lnTo>
                    <a:lnTo>
                      <a:pt x="2430" y="782"/>
                    </a:lnTo>
                    <a:lnTo>
                      <a:pt x="2414" y="769"/>
                    </a:lnTo>
                    <a:lnTo>
                      <a:pt x="2400" y="752"/>
                    </a:lnTo>
                    <a:lnTo>
                      <a:pt x="2393" y="734"/>
                    </a:lnTo>
                    <a:lnTo>
                      <a:pt x="2390" y="712"/>
                    </a:lnTo>
                    <a:lnTo>
                      <a:pt x="2390" y="640"/>
                    </a:lnTo>
                    <a:lnTo>
                      <a:pt x="2176" y="640"/>
                    </a:lnTo>
                    <a:lnTo>
                      <a:pt x="2176" y="712"/>
                    </a:lnTo>
                    <a:lnTo>
                      <a:pt x="2173" y="734"/>
                    </a:lnTo>
                    <a:lnTo>
                      <a:pt x="2166" y="752"/>
                    </a:lnTo>
                    <a:lnTo>
                      <a:pt x="2153" y="769"/>
                    </a:lnTo>
                    <a:lnTo>
                      <a:pt x="2137" y="782"/>
                    </a:lnTo>
                    <a:lnTo>
                      <a:pt x="2118" y="789"/>
                    </a:lnTo>
                    <a:lnTo>
                      <a:pt x="2096" y="792"/>
                    </a:lnTo>
                    <a:lnTo>
                      <a:pt x="2075" y="789"/>
                    </a:lnTo>
                    <a:lnTo>
                      <a:pt x="2055" y="782"/>
                    </a:lnTo>
                    <a:lnTo>
                      <a:pt x="2038" y="769"/>
                    </a:lnTo>
                    <a:lnTo>
                      <a:pt x="2026" y="752"/>
                    </a:lnTo>
                    <a:lnTo>
                      <a:pt x="2018" y="734"/>
                    </a:lnTo>
                    <a:lnTo>
                      <a:pt x="2015" y="712"/>
                    </a:lnTo>
                    <a:lnTo>
                      <a:pt x="2015" y="640"/>
                    </a:lnTo>
                    <a:lnTo>
                      <a:pt x="1802" y="640"/>
                    </a:lnTo>
                    <a:lnTo>
                      <a:pt x="1802" y="712"/>
                    </a:lnTo>
                    <a:lnTo>
                      <a:pt x="1798" y="734"/>
                    </a:lnTo>
                    <a:lnTo>
                      <a:pt x="1791" y="752"/>
                    </a:lnTo>
                    <a:lnTo>
                      <a:pt x="1779" y="769"/>
                    </a:lnTo>
                    <a:lnTo>
                      <a:pt x="1762" y="782"/>
                    </a:lnTo>
                    <a:lnTo>
                      <a:pt x="1743" y="789"/>
                    </a:lnTo>
                    <a:lnTo>
                      <a:pt x="1721" y="792"/>
                    </a:lnTo>
                    <a:lnTo>
                      <a:pt x="1699" y="789"/>
                    </a:lnTo>
                    <a:lnTo>
                      <a:pt x="1680" y="782"/>
                    </a:lnTo>
                    <a:lnTo>
                      <a:pt x="1663" y="769"/>
                    </a:lnTo>
                    <a:lnTo>
                      <a:pt x="1651" y="752"/>
                    </a:lnTo>
                    <a:lnTo>
                      <a:pt x="1643" y="734"/>
                    </a:lnTo>
                    <a:lnTo>
                      <a:pt x="1640" y="712"/>
                    </a:lnTo>
                    <a:lnTo>
                      <a:pt x="1640" y="640"/>
                    </a:lnTo>
                    <a:lnTo>
                      <a:pt x="1427" y="640"/>
                    </a:lnTo>
                    <a:lnTo>
                      <a:pt x="1427" y="712"/>
                    </a:lnTo>
                    <a:lnTo>
                      <a:pt x="1424" y="734"/>
                    </a:lnTo>
                    <a:lnTo>
                      <a:pt x="1416" y="752"/>
                    </a:lnTo>
                    <a:lnTo>
                      <a:pt x="1404" y="769"/>
                    </a:lnTo>
                    <a:lnTo>
                      <a:pt x="1387" y="782"/>
                    </a:lnTo>
                    <a:lnTo>
                      <a:pt x="1368" y="789"/>
                    </a:lnTo>
                    <a:lnTo>
                      <a:pt x="1346" y="792"/>
                    </a:lnTo>
                    <a:lnTo>
                      <a:pt x="1324" y="789"/>
                    </a:lnTo>
                    <a:lnTo>
                      <a:pt x="1305" y="782"/>
                    </a:lnTo>
                    <a:lnTo>
                      <a:pt x="1289" y="769"/>
                    </a:lnTo>
                    <a:lnTo>
                      <a:pt x="1276" y="752"/>
                    </a:lnTo>
                    <a:lnTo>
                      <a:pt x="1269" y="734"/>
                    </a:lnTo>
                    <a:lnTo>
                      <a:pt x="1266" y="712"/>
                    </a:lnTo>
                    <a:lnTo>
                      <a:pt x="1266" y="640"/>
                    </a:lnTo>
                    <a:lnTo>
                      <a:pt x="1052" y="640"/>
                    </a:lnTo>
                    <a:lnTo>
                      <a:pt x="1052" y="712"/>
                    </a:lnTo>
                    <a:lnTo>
                      <a:pt x="1049" y="734"/>
                    </a:lnTo>
                    <a:lnTo>
                      <a:pt x="1042" y="752"/>
                    </a:lnTo>
                    <a:lnTo>
                      <a:pt x="1029" y="769"/>
                    </a:lnTo>
                    <a:lnTo>
                      <a:pt x="1012" y="782"/>
                    </a:lnTo>
                    <a:lnTo>
                      <a:pt x="993" y="789"/>
                    </a:lnTo>
                    <a:lnTo>
                      <a:pt x="971" y="792"/>
                    </a:lnTo>
                    <a:lnTo>
                      <a:pt x="949" y="789"/>
                    </a:lnTo>
                    <a:lnTo>
                      <a:pt x="931" y="782"/>
                    </a:lnTo>
                    <a:lnTo>
                      <a:pt x="914" y="769"/>
                    </a:lnTo>
                    <a:lnTo>
                      <a:pt x="901" y="752"/>
                    </a:lnTo>
                    <a:lnTo>
                      <a:pt x="894" y="734"/>
                    </a:lnTo>
                    <a:lnTo>
                      <a:pt x="891" y="712"/>
                    </a:lnTo>
                    <a:lnTo>
                      <a:pt x="891" y="640"/>
                    </a:lnTo>
                    <a:lnTo>
                      <a:pt x="640" y="640"/>
                    </a:lnTo>
                    <a:close/>
                    <a:moveTo>
                      <a:pt x="971" y="0"/>
                    </a:moveTo>
                    <a:lnTo>
                      <a:pt x="993" y="3"/>
                    </a:lnTo>
                    <a:lnTo>
                      <a:pt x="1012" y="11"/>
                    </a:lnTo>
                    <a:lnTo>
                      <a:pt x="1029" y="24"/>
                    </a:lnTo>
                    <a:lnTo>
                      <a:pt x="1042" y="40"/>
                    </a:lnTo>
                    <a:lnTo>
                      <a:pt x="1049" y="60"/>
                    </a:lnTo>
                    <a:lnTo>
                      <a:pt x="1052" y="81"/>
                    </a:lnTo>
                    <a:lnTo>
                      <a:pt x="1052" y="479"/>
                    </a:lnTo>
                    <a:lnTo>
                      <a:pt x="1266" y="479"/>
                    </a:lnTo>
                    <a:lnTo>
                      <a:pt x="1266" y="81"/>
                    </a:lnTo>
                    <a:lnTo>
                      <a:pt x="1269" y="60"/>
                    </a:lnTo>
                    <a:lnTo>
                      <a:pt x="1276" y="40"/>
                    </a:lnTo>
                    <a:lnTo>
                      <a:pt x="1289" y="24"/>
                    </a:lnTo>
                    <a:lnTo>
                      <a:pt x="1305" y="11"/>
                    </a:lnTo>
                    <a:lnTo>
                      <a:pt x="1324" y="3"/>
                    </a:lnTo>
                    <a:lnTo>
                      <a:pt x="1346" y="0"/>
                    </a:lnTo>
                    <a:lnTo>
                      <a:pt x="1368" y="3"/>
                    </a:lnTo>
                    <a:lnTo>
                      <a:pt x="1387" y="11"/>
                    </a:lnTo>
                    <a:lnTo>
                      <a:pt x="1404" y="24"/>
                    </a:lnTo>
                    <a:lnTo>
                      <a:pt x="1416" y="40"/>
                    </a:lnTo>
                    <a:lnTo>
                      <a:pt x="1424" y="60"/>
                    </a:lnTo>
                    <a:lnTo>
                      <a:pt x="1427" y="81"/>
                    </a:lnTo>
                    <a:lnTo>
                      <a:pt x="1427" y="479"/>
                    </a:lnTo>
                    <a:lnTo>
                      <a:pt x="1640" y="479"/>
                    </a:lnTo>
                    <a:lnTo>
                      <a:pt x="1640" y="81"/>
                    </a:lnTo>
                    <a:lnTo>
                      <a:pt x="1643" y="60"/>
                    </a:lnTo>
                    <a:lnTo>
                      <a:pt x="1651" y="40"/>
                    </a:lnTo>
                    <a:lnTo>
                      <a:pt x="1663" y="24"/>
                    </a:lnTo>
                    <a:lnTo>
                      <a:pt x="1680" y="11"/>
                    </a:lnTo>
                    <a:lnTo>
                      <a:pt x="1699" y="3"/>
                    </a:lnTo>
                    <a:lnTo>
                      <a:pt x="1721" y="0"/>
                    </a:lnTo>
                    <a:lnTo>
                      <a:pt x="1743" y="3"/>
                    </a:lnTo>
                    <a:lnTo>
                      <a:pt x="1762" y="11"/>
                    </a:lnTo>
                    <a:lnTo>
                      <a:pt x="1779" y="24"/>
                    </a:lnTo>
                    <a:lnTo>
                      <a:pt x="1791" y="40"/>
                    </a:lnTo>
                    <a:lnTo>
                      <a:pt x="1798" y="60"/>
                    </a:lnTo>
                    <a:lnTo>
                      <a:pt x="1802" y="81"/>
                    </a:lnTo>
                    <a:lnTo>
                      <a:pt x="1802" y="479"/>
                    </a:lnTo>
                    <a:lnTo>
                      <a:pt x="2015" y="479"/>
                    </a:lnTo>
                    <a:lnTo>
                      <a:pt x="2015" y="81"/>
                    </a:lnTo>
                    <a:lnTo>
                      <a:pt x="2018" y="60"/>
                    </a:lnTo>
                    <a:lnTo>
                      <a:pt x="2026" y="40"/>
                    </a:lnTo>
                    <a:lnTo>
                      <a:pt x="2038" y="24"/>
                    </a:lnTo>
                    <a:lnTo>
                      <a:pt x="2055" y="11"/>
                    </a:lnTo>
                    <a:lnTo>
                      <a:pt x="2075" y="3"/>
                    </a:lnTo>
                    <a:lnTo>
                      <a:pt x="2096" y="0"/>
                    </a:lnTo>
                    <a:lnTo>
                      <a:pt x="2118" y="3"/>
                    </a:lnTo>
                    <a:lnTo>
                      <a:pt x="2137" y="11"/>
                    </a:lnTo>
                    <a:lnTo>
                      <a:pt x="2153" y="24"/>
                    </a:lnTo>
                    <a:lnTo>
                      <a:pt x="2166" y="40"/>
                    </a:lnTo>
                    <a:lnTo>
                      <a:pt x="2173" y="60"/>
                    </a:lnTo>
                    <a:lnTo>
                      <a:pt x="2176" y="81"/>
                    </a:lnTo>
                    <a:lnTo>
                      <a:pt x="2176" y="479"/>
                    </a:lnTo>
                    <a:lnTo>
                      <a:pt x="2390" y="479"/>
                    </a:lnTo>
                    <a:lnTo>
                      <a:pt x="2390" y="81"/>
                    </a:lnTo>
                    <a:lnTo>
                      <a:pt x="2393" y="60"/>
                    </a:lnTo>
                    <a:lnTo>
                      <a:pt x="2400" y="40"/>
                    </a:lnTo>
                    <a:lnTo>
                      <a:pt x="2414" y="24"/>
                    </a:lnTo>
                    <a:lnTo>
                      <a:pt x="2430" y="11"/>
                    </a:lnTo>
                    <a:lnTo>
                      <a:pt x="2450" y="3"/>
                    </a:lnTo>
                    <a:lnTo>
                      <a:pt x="2470" y="0"/>
                    </a:lnTo>
                    <a:lnTo>
                      <a:pt x="2492" y="3"/>
                    </a:lnTo>
                    <a:lnTo>
                      <a:pt x="2511" y="11"/>
                    </a:lnTo>
                    <a:lnTo>
                      <a:pt x="2528" y="24"/>
                    </a:lnTo>
                    <a:lnTo>
                      <a:pt x="2541" y="40"/>
                    </a:lnTo>
                    <a:lnTo>
                      <a:pt x="2549" y="60"/>
                    </a:lnTo>
                    <a:lnTo>
                      <a:pt x="2551" y="81"/>
                    </a:lnTo>
                    <a:lnTo>
                      <a:pt x="2551" y="479"/>
                    </a:lnTo>
                    <a:lnTo>
                      <a:pt x="2883" y="479"/>
                    </a:lnTo>
                    <a:lnTo>
                      <a:pt x="2905" y="481"/>
                    </a:lnTo>
                    <a:lnTo>
                      <a:pt x="2924" y="489"/>
                    </a:lnTo>
                    <a:lnTo>
                      <a:pt x="2940" y="502"/>
                    </a:lnTo>
                    <a:lnTo>
                      <a:pt x="2953" y="519"/>
                    </a:lnTo>
                    <a:lnTo>
                      <a:pt x="2961" y="538"/>
                    </a:lnTo>
                    <a:lnTo>
                      <a:pt x="2965" y="560"/>
                    </a:lnTo>
                    <a:lnTo>
                      <a:pt x="2965" y="892"/>
                    </a:lnTo>
                    <a:lnTo>
                      <a:pt x="3361" y="892"/>
                    </a:lnTo>
                    <a:lnTo>
                      <a:pt x="3383" y="895"/>
                    </a:lnTo>
                    <a:lnTo>
                      <a:pt x="3402" y="902"/>
                    </a:lnTo>
                    <a:lnTo>
                      <a:pt x="3419" y="916"/>
                    </a:lnTo>
                    <a:lnTo>
                      <a:pt x="3431" y="932"/>
                    </a:lnTo>
                    <a:lnTo>
                      <a:pt x="3439" y="952"/>
                    </a:lnTo>
                    <a:lnTo>
                      <a:pt x="3442" y="973"/>
                    </a:lnTo>
                    <a:lnTo>
                      <a:pt x="3439" y="995"/>
                    </a:lnTo>
                    <a:lnTo>
                      <a:pt x="3431" y="1013"/>
                    </a:lnTo>
                    <a:lnTo>
                      <a:pt x="3419" y="1030"/>
                    </a:lnTo>
                    <a:lnTo>
                      <a:pt x="3402" y="1043"/>
                    </a:lnTo>
                    <a:lnTo>
                      <a:pt x="3383" y="1051"/>
                    </a:lnTo>
                    <a:lnTo>
                      <a:pt x="3361" y="1053"/>
                    </a:lnTo>
                    <a:lnTo>
                      <a:pt x="2965" y="1053"/>
                    </a:lnTo>
                    <a:lnTo>
                      <a:pt x="2965" y="1267"/>
                    </a:lnTo>
                    <a:lnTo>
                      <a:pt x="3361" y="1267"/>
                    </a:lnTo>
                    <a:lnTo>
                      <a:pt x="3383" y="1270"/>
                    </a:lnTo>
                    <a:lnTo>
                      <a:pt x="3402" y="1277"/>
                    </a:lnTo>
                    <a:lnTo>
                      <a:pt x="3419" y="1291"/>
                    </a:lnTo>
                    <a:lnTo>
                      <a:pt x="3431" y="1307"/>
                    </a:lnTo>
                    <a:lnTo>
                      <a:pt x="3439" y="1327"/>
                    </a:lnTo>
                    <a:lnTo>
                      <a:pt x="3442" y="1348"/>
                    </a:lnTo>
                    <a:lnTo>
                      <a:pt x="3439" y="1370"/>
                    </a:lnTo>
                    <a:lnTo>
                      <a:pt x="3431" y="1389"/>
                    </a:lnTo>
                    <a:lnTo>
                      <a:pt x="3419" y="1405"/>
                    </a:lnTo>
                    <a:lnTo>
                      <a:pt x="3402" y="1418"/>
                    </a:lnTo>
                    <a:lnTo>
                      <a:pt x="3383" y="1426"/>
                    </a:lnTo>
                    <a:lnTo>
                      <a:pt x="3361" y="1428"/>
                    </a:lnTo>
                    <a:lnTo>
                      <a:pt x="2965" y="1428"/>
                    </a:lnTo>
                    <a:lnTo>
                      <a:pt x="2965" y="1642"/>
                    </a:lnTo>
                    <a:lnTo>
                      <a:pt x="3361" y="1642"/>
                    </a:lnTo>
                    <a:lnTo>
                      <a:pt x="3383" y="1645"/>
                    </a:lnTo>
                    <a:lnTo>
                      <a:pt x="3402" y="1653"/>
                    </a:lnTo>
                    <a:lnTo>
                      <a:pt x="3419" y="1666"/>
                    </a:lnTo>
                    <a:lnTo>
                      <a:pt x="3431" y="1682"/>
                    </a:lnTo>
                    <a:lnTo>
                      <a:pt x="3439" y="1702"/>
                    </a:lnTo>
                    <a:lnTo>
                      <a:pt x="3442" y="1723"/>
                    </a:lnTo>
                    <a:lnTo>
                      <a:pt x="3439" y="1745"/>
                    </a:lnTo>
                    <a:lnTo>
                      <a:pt x="3431" y="1764"/>
                    </a:lnTo>
                    <a:lnTo>
                      <a:pt x="3419" y="1780"/>
                    </a:lnTo>
                    <a:lnTo>
                      <a:pt x="3402" y="1793"/>
                    </a:lnTo>
                    <a:lnTo>
                      <a:pt x="3383" y="1801"/>
                    </a:lnTo>
                    <a:lnTo>
                      <a:pt x="3361" y="1803"/>
                    </a:lnTo>
                    <a:lnTo>
                      <a:pt x="2965" y="1803"/>
                    </a:lnTo>
                    <a:lnTo>
                      <a:pt x="2965" y="2017"/>
                    </a:lnTo>
                    <a:lnTo>
                      <a:pt x="3361" y="2017"/>
                    </a:lnTo>
                    <a:lnTo>
                      <a:pt x="3383" y="2020"/>
                    </a:lnTo>
                    <a:lnTo>
                      <a:pt x="3402" y="2029"/>
                    </a:lnTo>
                    <a:lnTo>
                      <a:pt x="3419" y="2041"/>
                    </a:lnTo>
                    <a:lnTo>
                      <a:pt x="3431" y="2057"/>
                    </a:lnTo>
                    <a:lnTo>
                      <a:pt x="3439" y="2077"/>
                    </a:lnTo>
                    <a:lnTo>
                      <a:pt x="3442" y="2098"/>
                    </a:lnTo>
                    <a:lnTo>
                      <a:pt x="3439" y="2120"/>
                    </a:lnTo>
                    <a:lnTo>
                      <a:pt x="3431" y="2139"/>
                    </a:lnTo>
                    <a:lnTo>
                      <a:pt x="3419" y="2156"/>
                    </a:lnTo>
                    <a:lnTo>
                      <a:pt x="3402" y="2168"/>
                    </a:lnTo>
                    <a:lnTo>
                      <a:pt x="3383" y="2177"/>
                    </a:lnTo>
                    <a:lnTo>
                      <a:pt x="3361" y="2179"/>
                    </a:lnTo>
                    <a:lnTo>
                      <a:pt x="2965" y="2179"/>
                    </a:lnTo>
                    <a:lnTo>
                      <a:pt x="2965" y="2392"/>
                    </a:lnTo>
                    <a:lnTo>
                      <a:pt x="3361" y="2392"/>
                    </a:lnTo>
                    <a:lnTo>
                      <a:pt x="3383" y="2396"/>
                    </a:lnTo>
                    <a:lnTo>
                      <a:pt x="3402" y="2404"/>
                    </a:lnTo>
                    <a:lnTo>
                      <a:pt x="3419" y="2417"/>
                    </a:lnTo>
                    <a:lnTo>
                      <a:pt x="3431" y="2432"/>
                    </a:lnTo>
                    <a:lnTo>
                      <a:pt x="3439" y="2452"/>
                    </a:lnTo>
                    <a:lnTo>
                      <a:pt x="3442" y="2473"/>
                    </a:lnTo>
                    <a:lnTo>
                      <a:pt x="3439" y="2495"/>
                    </a:lnTo>
                    <a:lnTo>
                      <a:pt x="3431" y="2514"/>
                    </a:lnTo>
                    <a:lnTo>
                      <a:pt x="3419" y="2531"/>
                    </a:lnTo>
                    <a:lnTo>
                      <a:pt x="3402" y="2543"/>
                    </a:lnTo>
                    <a:lnTo>
                      <a:pt x="3383" y="2552"/>
                    </a:lnTo>
                    <a:lnTo>
                      <a:pt x="3361" y="2554"/>
                    </a:lnTo>
                    <a:lnTo>
                      <a:pt x="2965" y="2554"/>
                    </a:lnTo>
                    <a:lnTo>
                      <a:pt x="2965" y="2887"/>
                    </a:lnTo>
                    <a:lnTo>
                      <a:pt x="2961" y="2908"/>
                    </a:lnTo>
                    <a:lnTo>
                      <a:pt x="2953" y="2928"/>
                    </a:lnTo>
                    <a:lnTo>
                      <a:pt x="2940" y="2944"/>
                    </a:lnTo>
                    <a:lnTo>
                      <a:pt x="2924" y="2956"/>
                    </a:lnTo>
                    <a:lnTo>
                      <a:pt x="2905" y="2965"/>
                    </a:lnTo>
                    <a:lnTo>
                      <a:pt x="2883" y="2968"/>
                    </a:lnTo>
                    <a:lnTo>
                      <a:pt x="2551" y="2968"/>
                    </a:lnTo>
                    <a:lnTo>
                      <a:pt x="2551" y="3365"/>
                    </a:lnTo>
                    <a:lnTo>
                      <a:pt x="2549" y="3387"/>
                    </a:lnTo>
                    <a:lnTo>
                      <a:pt x="2541" y="3406"/>
                    </a:lnTo>
                    <a:lnTo>
                      <a:pt x="2528" y="3422"/>
                    </a:lnTo>
                    <a:lnTo>
                      <a:pt x="2511" y="3435"/>
                    </a:lnTo>
                    <a:lnTo>
                      <a:pt x="2492" y="3443"/>
                    </a:lnTo>
                    <a:lnTo>
                      <a:pt x="2470" y="3446"/>
                    </a:lnTo>
                    <a:lnTo>
                      <a:pt x="2450" y="3443"/>
                    </a:lnTo>
                    <a:lnTo>
                      <a:pt x="2430" y="3435"/>
                    </a:lnTo>
                    <a:lnTo>
                      <a:pt x="2414" y="3422"/>
                    </a:lnTo>
                    <a:lnTo>
                      <a:pt x="2400" y="3406"/>
                    </a:lnTo>
                    <a:lnTo>
                      <a:pt x="2393" y="3387"/>
                    </a:lnTo>
                    <a:lnTo>
                      <a:pt x="2390" y="3365"/>
                    </a:lnTo>
                    <a:lnTo>
                      <a:pt x="2390" y="2968"/>
                    </a:lnTo>
                    <a:lnTo>
                      <a:pt x="2176" y="2968"/>
                    </a:lnTo>
                    <a:lnTo>
                      <a:pt x="2176" y="3365"/>
                    </a:lnTo>
                    <a:lnTo>
                      <a:pt x="2173" y="3387"/>
                    </a:lnTo>
                    <a:lnTo>
                      <a:pt x="2166" y="3406"/>
                    </a:lnTo>
                    <a:lnTo>
                      <a:pt x="2153" y="3422"/>
                    </a:lnTo>
                    <a:lnTo>
                      <a:pt x="2137" y="3435"/>
                    </a:lnTo>
                    <a:lnTo>
                      <a:pt x="2118" y="3443"/>
                    </a:lnTo>
                    <a:lnTo>
                      <a:pt x="2096" y="3446"/>
                    </a:lnTo>
                    <a:lnTo>
                      <a:pt x="2075" y="3443"/>
                    </a:lnTo>
                    <a:lnTo>
                      <a:pt x="2055" y="3435"/>
                    </a:lnTo>
                    <a:lnTo>
                      <a:pt x="2038" y="3422"/>
                    </a:lnTo>
                    <a:lnTo>
                      <a:pt x="2026" y="3406"/>
                    </a:lnTo>
                    <a:lnTo>
                      <a:pt x="2018" y="3387"/>
                    </a:lnTo>
                    <a:lnTo>
                      <a:pt x="2015" y="3365"/>
                    </a:lnTo>
                    <a:lnTo>
                      <a:pt x="2015" y="2968"/>
                    </a:lnTo>
                    <a:lnTo>
                      <a:pt x="1802" y="2968"/>
                    </a:lnTo>
                    <a:lnTo>
                      <a:pt x="1802" y="3365"/>
                    </a:lnTo>
                    <a:lnTo>
                      <a:pt x="1798" y="3387"/>
                    </a:lnTo>
                    <a:lnTo>
                      <a:pt x="1791" y="3406"/>
                    </a:lnTo>
                    <a:lnTo>
                      <a:pt x="1779" y="3422"/>
                    </a:lnTo>
                    <a:lnTo>
                      <a:pt x="1762" y="3435"/>
                    </a:lnTo>
                    <a:lnTo>
                      <a:pt x="1743" y="3443"/>
                    </a:lnTo>
                    <a:lnTo>
                      <a:pt x="1721" y="3446"/>
                    </a:lnTo>
                    <a:lnTo>
                      <a:pt x="1699" y="3443"/>
                    </a:lnTo>
                    <a:lnTo>
                      <a:pt x="1680" y="3435"/>
                    </a:lnTo>
                    <a:lnTo>
                      <a:pt x="1663" y="3422"/>
                    </a:lnTo>
                    <a:lnTo>
                      <a:pt x="1651" y="3406"/>
                    </a:lnTo>
                    <a:lnTo>
                      <a:pt x="1643" y="3387"/>
                    </a:lnTo>
                    <a:lnTo>
                      <a:pt x="1640" y="3365"/>
                    </a:lnTo>
                    <a:lnTo>
                      <a:pt x="1640" y="2968"/>
                    </a:lnTo>
                    <a:lnTo>
                      <a:pt x="1427" y="2968"/>
                    </a:lnTo>
                    <a:lnTo>
                      <a:pt x="1427" y="3365"/>
                    </a:lnTo>
                    <a:lnTo>
                      <a:pt x="1424" y="3387"/>
                    </a:lnTo>
                    <a:lnTo>
                      <a:pt x="1416" y="3406"/>
                    </a:lnTo>
                    <a:lnTo>
                      <a:pt x="1404" y="3422"/>
                    </a:lnTo>
                    <a:lnTo>
                      <a:pt x="1387" y="3435"/>
                    </a:lnTo>
                    <a:lnTo>
                      <a:pt x="1368" y="3443"/>
                    </a:lnTo>
                    <a:lnTo>
                      <a:pt x="1346" y="3446"/>
                    </a:lnTo>
                    <a:lnTo>
                      <a:pt x="1324" y="3443"/>
                    </a:lnTo>
                    <a:lnTo>
                      <a:pt x="1305" y="3435"/>
                    </a:lnTo>
                    <a:lnTo>
                      <a:pt x="1289" y="3422"/>
                    </a:lnTo>
                    <a:lnTo>
                      <a:pt x="1276" y="3406"/>
                    </a:lnTo>
                    <a:lnTo>
                      <a:pt x="1269" y="3387"/>
                    </a:lnTo>
                    <a:lnTo>
                      <a:pt x="1266" y="3365"/>
                    </a:lnTo>
                    <a:lnTo>
                      <a:pt x="1266" y="2968"/>
                    </a:lnTo>
                    <a:lnTo>
                      <a:pt x="1052" y="2968"/>
                    </a:lnTo>
                    <a:lnTo>
                      <a:pt x="1052" y="3365"/>
                    </a:lnTo>
                    <a:lnTo>
                      <a:pt x="1049" y="3387"/>
                    </a:lnTo>
                    <a:lnTo>
                      <a:pt x="1042" y="3406"/>
                    </a:lnTo>
                    <a:lnTo>
                      <a:pt x="1029" y="3422"/>
                    </a:lnTo>
                    <a:lnTo>
                      <a:pt x="1012" y="3435"/>
                    </a:lnTo>
                    <a:lnTo>
                      <a:pt x="993" y="3443"/>
                    </a:lnTo>
                    <a:lnTo>
                      <a:pt x="971" y="3446"/>
                    </a:lnTo>
                    <a:lnTo>
                      <a:pt x="949" y="3443"/>
                    </a:lnTo>
                    <a:lnTo>
                      <a:pt x="931" y="3435"/>
                    </a:lnTo>
                    <a:lnTo>
                      <a:pt x="914" y="3422"/>
                    </a:lnTo>
                    <a:lnTo>
                      <a:pt x="901" y="3406"/>
                    </a:lnTo>
                    <a:lnTo>
                      <a:pt x="894" y="3387"/>
                    </a:lnTo>
                    <a:lnTo>
                      <a:pt x="891" y="3365"/>
                    </a:lnTo>
                    <a:lnTo>
                      <a:pt x="891" y="2968"/>
                    </a:lnTo>
                    <a:lnTo>
                      <a:pt x="559" y="2968"/>
                    </a:lnTo>
                    <a:lnTo>
                      <a:pt x="537" y="2965"/>
                    </a:lnTo>
                    <a:lnTo>
                      <a:pt x="518" y="2956"/>
                    </a:lnTo>
                    <a:lnTo>
                      <a:pt x="501" y="2944"/>
                    </a:lnTo>
                    <a:lnTo>
                      <a:pt x="489" y="2928"/>
                    </a:lnTo>
                    <a:lnTo>
                      <a:pt x="480" y="2908"/>
                    </a:lnTo>
                    <a:lnTo>
                      <a:pt x="477" y="2887"/>
                    </a:lnTo>
                    <a:lnTo>
                      <a:pt x="477" y="2554"/>
                    </a:lnTo>
                    <a:lnTo>
                      <a:pt x="81" y="2554"/>
                    </a:lnTo>
                    <a:lnTo>
                      <a:pt x="59" y="2552"/>
                    </a:lnTo>
                    <a:lnTo>
                      <a:pt x="40" y="2543"/>
                    </a:lnTo>
                    <a:lnTo>
                      <a:pt x="23" y="2531"/>
                    </a:lnTo>
                    <a:lnTo>
                      <a:pt x="10" y="2514"/>
                    </a:lnTo>
                    <a:lnTo>
                      <a:pt x="3" y="2495"/>
                    </a:lnTo>
                    <a:lnTo>
                      <a:pt x="0" y="2473"/>
                    </a:lnTo>
                    <a:lnTo>
                      <a:pt x="3" y="2452"/>
                    </a:lnTo>
                    <a:lnTo>
                      <a:pt x="10" y="2432"/>
                    </a:lnTo>
                    <a:lnTo>
                      <a:pt x="23" y="2417"/>
                    </a:lnTo>
                    <a:lnTo>
                      <a:pt x="40" y="2404"/>
                    </a:lnTo>
                    <a:lnTo>
                      <a:pt x="59" y="2396"/>
                    </a:lnTo>
                    <a:lnTo>
                      <a:pt x="81" y="2392"/>
                    </a:lnTo>
                    <a:lnTo>
                      <a:pt x="477" y="2392"/>
                    </a:lnTo>
                    <a:lnTo>
                      <a:pt x="477" y="2179"/>
                    </a:lnTo>
                    <a:lnTo>
                      <a:pt x="81" y="2179"/>
                    </a:lnTo>
                    <a:lnTo>
                      <a:pt x="59" y="2177"/>
                    </a:lnTo>
                    <a:lnTo>
                      <a:pt x="40" y="2168"/>
                    </a:lnTo>
                    <a:lnTo>
                      <a:pt x="23" y="2156"/>
                    </a:lnTo>
                    <a:lnTo>
                      <a:pt x="10" y="2139"/>
                    </a:lnTo>
                    <a:lnTo>
                      <a:pt x="3" y="2120"/>
                    </a:lnTo>
                    <a:lnTo>
                      <a:pt x="0" y="2098"/>
                    </a:lnTo>
                    <a:lnTo>
                      <a:pt x="3" y="2077"/>
                    </a:lnTo>
                    <a:lnTo>
                      <a:pt x="10" y="2057"/>
                    </a:lnTo>
                    <a:lnTo>
                      <a:pt x="23" y="2041"/>
                    </a:lnTo>
                    <a:lnTo>
                      <a:pt x="40" y="2029"/>
                    </a:lnTo>
                    <a:lnTo>
                      <a:pt x="59" y="2020"/>
                    </a:lnTo>
                    <a:lnTo>
                      <a:pt x="81" y="2017"/>
                    </a:lnTo>
                    <a:lnTo>
                      <a:pt x="477" y="2017"/>
                    </a:lnTo>
                    <a:lnTo>
                      <a:pt x="477" y="1803"/>
                    </a:lnTo>
                    <a:lnTo>
                      <a:pt x="81" y="1803"/>
                    </a:lnTo>
                    <a:lnTo>
                      <a:pt x="59" y="1801"/>
                    </a:lnTo>
                    <a:lnTo>
                      <a:pt x="40" y="1793"/>
                    </a:lnTo>
                    <a:lnTo>
                      <a:pt x="23" y="1780"/>
                    </a:lnTo>
                    <a:lnTo>
                      <a:pt x="10" y="1764"/>
                    </a:lnTo>
                    <a:lnTo>
                      <a:pt x="3" y="1745"/>
                    </a:lnTo>
                    <a:lnTo>
                      <a:pt x="0" y="1723"/>
                    </a:lnTo>
                    <a:lnTo>
                      <a:pt x="3" y="1702"/>
                    </a:lnTo>
                    <a:lnTo>
                      <a:pt x="10" y="1682"/>
                    </a:lnTo>
                    <a:lnTo>
                      <a:pt x="23" y="1666"/>
                    </a:lnTo>
                    <a:lnTo>
                      <a:pt x="40" y="1653"/>
                    </a:lnTo>
                    <a:lnTo>
                      <a:pt x="59" y="1645"/>
                    </a:lnTo>
                    <a:lnTo>
                      <a:pt x="81" y="1642"/>
                    </a:lnTo>
                    <a:lnTo>
                      <a:pt x="477" y="1642"/>
                    </a:lnTo>
                    <a:lnTo>
                      <a:pt x="477" y="1428"/>
                    </a:lnTo>
                    <a:lnTo>
                      <a:pt x="81" y="1428"/>
                    </a:lnTo>
                    <a:lnTo>
                      <a:pt x="59" y="1426"/>
                    </a:lnTo>
                    <a:lnTo>
                      <a:pt x="40" y="1418"/>
                    </a:lnTo>
                    <a:lnTo>
                      <a:pt x="23" y="1405"/>
                    </a:lnTo>
                    <a:lnTo>
                      <a:pt x="10" y="1389"/>
                    </a:lnTo>
                    <a:lnTo>
                      <a:pt x="3" y="1370"/>
                    </a:lnTo>
                    <a:lnTo>
                      <a:pt x="0" y="1348"/>
                    </a:lnTo>
                    <a:lnTo>
                      <a:pt x="3" y="1327"/>
                    </a:lnTo>
                    <a:lnTo>
                      <a:pt x="10" y="1307"/>
                    </a:lnTo>
                    <a:lnTo>
                      <a:pt x="23" y="1291"/>
                    </a:lnTo>
                    <a:lnTo>
                      <a:pt x="40" y="1277"/>
                    </a:lnTo>
                    <a:lnTo>
                      <a:pt x="59" y="1270"/>
                    </a:lnTo>
                    <a:lnTo>
                      <a:pt x="81" y="1267"/>
                    </a:lnTo>
                    <a:lnTo>
                      <a:pt x="477" y="1267"/>
                    </a:lnTo>
                    <a:lnTo>
                      <a:pt x="477" y="1053"/>
                    </a:lnTo>
                    <a:lnTo>
                      <a:pt x="81" y="1053"/>
                    </a:lnTo>
                    <a:lnTo>
                      <a:pt x="59" y="1051"/>
                    </a:lnTo>
                    <a:lnTo>
                      <a:pt x="40" y="1043"/>
                    </a:lnTo>
                    <a:lnTo>
                      <a:pt x="23" y="1030"/>
                    </a:lnTo>
                    <a:lnTo>
                      <a:pt x="10" y="1013"/>
                    </a:lnTo>
                    <a:lnTo>
                      <a:pt x="3" y="995"/>
                    </a:lnTo>
                    <a:lnTo>
                      <a:pt x="0" y="973"/>
                    </a:lnTo>
                    <a:lnTo>
                      <a:pt x="3" y="952"/>
                    </a:lnTo>
                    <a:lnTo>
                      <a:pt x="10" y="932"/>
                    </a:lnTo>
                    <a:lnTo>
                      <a:pt x="23" y="916"/>
                    </a:lnTo>
                    <a:lnTo>
                      <a:pt x="40" y="902"/>
                    </a:lnTo>
                    <a:lnTo>
                      <a:pt x="59" y="895"/>
                    </a:lnTo>
                    <a:lnTo>
                      <a:pt x="81" y="892"/>
                    </a:lnTo>
                    <a:lnTo>
                      <a:pt x="477" y="892"/>
                    </a:lnTo>
                    <a:lnTo>
                      <a:pt x="477" y="560"/>
                    </a:lnTo>
                    <a:lnTo>
                      <a:pt x="480" y="538"/>
                    </a:lnTo>
                    <a:lnTo>
                      <a:pt x="489" y="519"/>
                    </a:lnTo>
                    <a:lnTo>
                      <a:pt x="501" y="502"/>
                    </a:lnTo>
                    <a:lnTo>
                      <a:pt x="518" y="489"/>
                    </a:lnTo>
                    <a:lnTo>
                      <a:pt x="537" y="481"/>
                    </a:lnTo>
                    <a:lnTo>
                      <a:pt x="559" y="479"/>
                    </a:lnTo>
                    <a:lnTo>
                      <a:pt x="891" y="479"/>
                    </a:lnTo>
                    <a:lnTo>
                      <a:pt x="891" y="81"/>
                    </a:lnTo>
                    <a:lnTo>
                      <a:pt x="894" y="60"/>
                    </a:lnTo>
                    <a:lnTo>
                      <a:pt x="901" y="40"/>
                    </a:lnTo>
                    <a:lnTo>
                      <a:pt x="914" y="24"/>
                    </a:lnTo>
                    <a:lnTo>
                      <a:pt x="931" y="11"/>
                    </a:lnTo>
                    <a:lnTo>
                      <a:pt x="949" y="3"/>
                    </a:lnTo>
                    <a:lnTo>
                      <a:pt x="9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3" name="Freeform 210">
                <a:extLst>
                  <a:ext uri="{FF2B5EF4-FFF2-40B4-BE49-F238E27FC236}">
                    <a16:creationId xmlns:a16="http://schemas.microsoft.com/office/drawing/2014/main" id="{82D0187B-9A47-403E-94C3-EF85F219DFF5}"/>
                  </a:ext>
                </a:extLst>
              </p:cNvPr>
              <p:cNvSpPr>
                <a:spLocks noEditPoints="1"/>
              </p:cNvSpPr>
              <p:nvPr/>
            </p:nvSpPr>
            <p:spPr bwMode="auto">
              <a:xfrm>
                <a:off x="5613400" y="6242050"/>
                <a:ext cx="117475" cy="117475"/>
              </a:xfrm>
              <a:custGeom>
                <a:avLst/>
                <a:gdLst>
                  <a:gd name="T0" fmla="*/ 161 w 1030"/>
                  <a:gd name="T1" fmla="*/ 162 h 1031"/>
                  <a:gd name="T2" fmla="*/ 161 w 1030"/>
                  <a:gd name="T3" fmla="*/ 870 h 1031"/>
                  <a:gd name="T4" fmla="*/ 869 w 1030"/>
                  <a:gd name="T5" fmla="*/ 870 h 1031"/>
                  <a:gd name="T6" fmla="*/ 869 w 1030"/>
                  <a:gd name="T7" fmla="*/ 162 h 1031"/>
                  <a:gd name="T8" fmla="*/ 161 w 1030"/>
                  <a:gd name="T9" fmla="*/ 162 h 1031"/>
                  <a:gd name="T10" fmla="*/ 81 w 1030"/>
                  <a:gd name="T11" fmla="*/ 0 h 1031"/>
                  <a:gd name="T12" fmla="*/ 949 w 1030"/>
                  <a:gd name="T13" fmla="*/ 0 h 1031"/>
                  <a:gd name="T14" fmla="*/ 971 w 1030"/>
                  <a:gd name="T15" fmla="*/ 3 h 1031"/>
                  <a:gd name="T16" fmla="*/ 990 w 1030"/>
                  <a:gd name="T17" fmla="*/ 11 h 1031"/>
                  <a:gd name="T18" fmla="*/ 1007 w 1030"/>
                  <a:gd name="T19" fmla="*/ 23 h 1031"/>
                  <a:gd name="T20" fmla="*/ 1020 w 1030"/>
                  <a:gd name="T21" fmla="*/ 40 h 1031"/>
                  <a:gd name="T22" fmla="*/ 1028 w 1030"/>
                  <a:gd name="T23" fmla="*/ 60 h 1031"/>
                  <a:gd name="T24" fmla="*/ 1030 w 1030"/>
                  <a:gd name="T25" fmla="*/ 81 h 1031"/>
                  <a:gd name="T26" fmla="*/ 1030 w 1030"/>
                  <a:gd name="T27" fmla="*/ 951 h 1031"/>
                  <a:gd name="T28" fmla="*/ 1028 w 1030"/>
                  <a:gd name="T29" fmla="*/ 973 h 1031"/>
                  <a:gd name="T30" fmla="*/ 1020 w 1030"/>
                  <a:gd name="T31" fmla="*/ 992 h 1031"/>
                  <a:gd name="T32" fmla="*/ 1007 w 1030"/>
                  <a:gd name="T33" fmla="*/ 1008 h 1031"/>
                  <a:gd name="T34" fmla="*/ 990 w 1030"/>
                  <a:gd name="T35" fmla="*/ 1021 h 1031"/>
                  <a:gd name="T36" fmla="*/ 971 w 1030"/>
                  <a:gd name="T37" fmla="*/ 1029 h 1031"/>
                  <a:gd name="T38" fmla="*/ 949 w 1030"/>
                  <a:gd name="T39" fmla="*/ 1031 h 1031"/>
                  <a:gd name="T40" fmla="*/ 81 w 1030"/>
                  <a:gd name="T41" fmla="*/ 1031 h 1031"/>
                  <a:gd name="T42" fmla="*/ 59 w 1030"/>
                  <a:gd name="T43" fmla="*/ 1029 h 1031"/>
                  <a:gd name="T44" fmla="*/ 40 w 1030"/>
                  <a:gd name="T45" fmla="*/ 1021 h 1031"/>
                  <a:gd name="T46" fmla="*/ 23 w 1030"/>
                  <a:gd name="T47" fmla="*/ 1008 h 1031"/>
                  <a:gd name="T48" fmla="*/ 10 w 1030"/>
                  <a:gd name="T49" fmla="*/ 992 h 1031"/>
                  <a:gd name="T50" fmla="*/ 2 w 1030"/>
                  <a:gd name="T51" fmla="*/ 973 h 1031"/>
                  <a:gd name="T52" fmla="*/ 0 w 1030"/>
                  <a:gd name="T53" fmla="*/ 951 h 1031"/>
                  <a:gd name="T54" fmla="*/ 0 w 1030"/>
                  <a:gd name="T55" fmla="*/ 81 h 1031"/>
                  <a:gd name="T56" fmla="*/ 2 w 1030"/>
                  <a:gd name="T57" fmla="*/ 60 h 1031"/>
                  <a:gd name="T58" fmla="*/ 10 w 1030"/>
                  <a:gd name="T59" fmla="*/ 40 h 1031"/>
                  <a:gd name="T60" fmla="*/ 23 w 1030"/>
                  <a:gd name="T61" fmla="*/ 23 h 1031"/>
                  <a:gd name="T62" fmla="*/ 40 w 1030"/>
                  <a:gd name="T63" fmla="*/ 11 h 1031"/>
                  <a:gd name="T64" fmla="*/ 59 w 1030"/>
                  <a:gd name="T65" fmla="*/ 3 h 1031"/>
                  <a:gd name="T66" fmla="*/ 81 w 1030"/>
                  <a:gd name="T67"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0" h="1031">
                    <a:moveTo>
                      <a:pt x="161" y="162"/>
                    </a:moveTo>
                    <a:lnTo>
                      <a:pt x="161" y="870"/>
                    </a:lnTo>
                    <a:lnTo>
                      <a:pt x="869" y="870"/>
                    </a:lnTo>
                    <a:lnTo>
                      <a:pt x="869" y="162"/>
                    </a:lnTo>
                    <a:lnTo>
                      <a:pt x="161" y="162"/>
                    </a:lnTo>
                    <a:close/>
                    <a:moveTo>
                      <a:pt x="81" y="0"/>
                    </a:moveTo>
                    <a:lnTo>
                      <a:pt x="949" y="0"/>
                    </a:lnTo>
                    <a:lnTo>
                      <a:pt x="971" y="3"/>
                    </a:lnTo>
                    <a:lnTo>
                      <a:pt x="990" y="11"/>
                    </a:lnTo>
                    <a:lnTo>
                      <a:pt x="1007" y="23"/>
                    </a:lnTo>
                    <a:lnTo>
                      <a:pt x="1020" y="40"/>
                    </a:lnTo>
                    <a:lnTo>
                      <a:pt x="1028" y="60"/>
                    </a:lnTo>
                    <a:lnTo>
                      <a:pt x="1030" y="81"/>
                    </a:lnTo>
                    <a:lnTo>
                      <a:pt x="1030" y="951"/>
                    </a:lnTo>
                    <a:lnTo>
                      <a:pt x="1028" y="973"/>
                    </a:lnTo>
                    <a:lnTo>
                      <a:pt x="1020" y="992"/>
                    </a:lnTo>
                    <a:lnTo>
                      <a:pt x="1007" y="1008"/>
                    </a:lnTo>
                    <a:lnTo>
                      <a:pt x="990" y="1021"/>
                    </a:lnTo>
                    <a:lnTo>
                      <a:pt x="971" y="1029"/>
                    </a:lnTo>
                    <a:lnTo>
                      <a:pt x="949" y="1031"/>
                    </a:lnTo>
                    <a:lnTo>
                      <a:pt x="81" y="1031"/>
                    </a:lnTo>
                    <a:lnTo>
                      <a:pt x="59" y="1029"/>
                    </a:lnTo>
                    <a:lnTo>
                      <a:pt x="40" y="1021"/>
                    </a:lnTo>
                    <a:lnTo>
                      <a:pt x="23" y="1008"/>
                    </a:lnTo>
                    <a:lnTo>
                      <a:pt x="10" y="992"/>
                    </a:lnTo>
                    <a:lnTo>
                      <a:pt x="2" y="973"/>
                    </a:lnTo>
                    <a:lnTo>
                      <a:pt x="0" y="951"/>
                    </a:lnTo>
                    <a:lnTo>
                      <a:pt x="0" y="81"/>
                    </a:lnTo>
                    <a:lnTo>
                      <a:pt x="2" y="60"/>
                    </a:lnTo>
                    <a:lnTo>
                      <a:pt x="10" y="40"/>
                    </a:lnTo>
                    <a:lnTo>
                      <a:pt x="23" y="23"/>
                    </a:lnTo>
                    <a:lnTo>
                      <a:pt x="40" y="11"/>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spTree>
    <p:extLst>
      <p:ext uri="{BB962C8B-B14F-4D97-AF65-F5344CB8AC3E}">
        <p14:creationId xmlns:p14="http://schemas.microsoft.com/office/powerpoint/2010/main" val="410049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AF22-8299-452E-8FB7-EEC22A610AD0}"/>
              </a:ext>
            </a:extLst>
          </p:cNvPr>
          <p:cNvSpPr>
            <a:spLocks noGrp="1"/>
          </p:cNvSpPr>
          <p:nvPr>
            <p:ph type="title"/>
          </p:nvPr>
        </p:nvSpPr>
        <p:spPr/>
        <p:txBody>
          <a:bodyPr/>
          <a:lstStyle/>
          <a:p>
            <a:r>
              <a:rPr lang="pl-PL" dirty="0"/>
              <a:t>Kontenery</a:t>
            </a:r>
          </a:p>
        </p:txBody>
      </p:sp>
      <p:pic>
        <p:nvPicPr>
          <p:cNvPr id="6" name="Graphic 5" descr="Server">
            <a:extLst>
              <a:ext uri="{FF2B5EF4-FFF2-40B4-BE49-F238E27FC236}">
                <a16:creationId xmlns:a16="http://schemas.microsoft.com/office/drawing/2014/main" id="{47DDF52E-05D0-4D56-8A23-683212A2E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7966" y="4566272"/>
            <a:ext cx="1146773" cy="1146773"/>
          </a:xfrm>
          <a:prstGeom prst="rect">
            <a:avLst/>
          </a:prstGeom>
        </p:spPr>
      </p:pic>
      <p:grpSp>
        <p:nvGrpSpPr>
          <p:cNvPr id="48" name="Grupa 222">
            <a:extLst>
              <a:ext uri="{FF2B5EF4-FFF2-40B4-BE49-F238E27FC236}">
                <a16:creationId xmlns:a16="http://schemas.microsoft.com/office/drawing/2014/main" id="{5BAFE127-F4F0-436C-942C-5424F9E1DBCE}"/>
              </a:ext>
            </a:extLst>
          </p:cNvPr>
          <p:cNvGrpSpPr/>
          <p:nvPr/>
        </p:nvGrpSpPr>
        <p:grpSpPr>
          <a:xfrm>
            <a:off x="4620560" y="4727784"/>
            <a:ext cx="595772" cy="595772"/>
            <a:chOff x="5476875" y="6105525"/>
            <a:chExt cx="390525" cy="390525"/>
          </a:xfrm>
          <a:solidFill>
            <a:srgbClr val="0E6EDF"/>
          </a:solidFill>
        </p:grpSpPr>
        <p:sp>
          <p:nvSpPr>
            <p:cNvPr id="50" name="Freeform 209">
              <a:extLst>
                <a:ext uri="{FF2B5EF4-FFF2-40B4-BE49-F238E27FC236}">
                  <a16:creationId xmlns:a16="http://schemas.microsoft.com/office/drawing/2014/main" id="{48899E09-6FCD-40CD-8C32-6BFB8969A048}"/>
                </a:ext>
              </a:extLst>
            </p:cNvPr>
            <p:cNvSpPr>
              <a:spLocks noEditPoints="1"/>
            </p:cNvSpPr>
            <p:nvPr/>
          </p:nvSpPr>
          <p:spPr bwMode="auto">
            <a:xfrm>
              <a:off x="5476875" y="6105525"/>
              <a:ext cx="390525" cy="390525"/>
            </a:xfrm>
            <a:custGeom>
              <a:avLst/>
              <a:gdLst>
                <a:gd name="T0" fmla="*/ 788 w 3442"/>
                <a:gd name="T1" fmla="*/ 995 h 3446"/>
                <a:gd name="T2" fmla="*/ 752 w 3442"/>
                <a:gd name="T3" fmla="*/ 1277 h 3446"/>
                <a:gd name="T4" fmla="*/ 711 w 3442"/>
                <a:gd name="T5" fmla="*/ 1428 h 3446"/>
                <a:gd name="T6" fmla="*/ 788 w 3442"/>
                <a:gd name="T7" fmla="*/ 1745 h 3446"/>
                <a:gd name="T8" fmla="*/ 752 w 3442"/>
                <a:gd name="T9" fmla="*/ 2029 h 3446"/>
                <a:gd name="T10" fmla="*/ 711 w 3442"/>
                <a:gd name="T11" fmla="*/ 2179 h 3446"/>
                <a:gd name="T12" fmla="*/ 788 w 3442"/>
                <a:gd name="T13" fmla="*/ 2495 h 3446"/>
                <a:gd name="T14" fmla="*/ 894 w 3442"/>
                <a:gd name="T15" fmla="*/ 2713 h 3446"/>
                <a:gd name="T16" fmla="*/ 1049 w 3442"/>
                <a:gd name="T17" fmla="*/ 2713 h 3446"/>
                <a:gd name="T18" fmla="*/ 1346 w 3442"/>
                <a:gd name="T19" fmla="*/ 2653 h 3446"/>
                <a:gd name="T20" fmla="*/ 1643 w 3442"/>
                <a:gd name="T21" fmla="*/ 2713 h 3446"/>
                <a:gd name="T22" fmla="*/ 1798 w 3442"/>
                <a:gd name="T23" fmla="*/ 2713 h 3446"/>
                <a:gd name="T24" fmla="*/ 2096 w 3442"/>
                <a:gd name="T25" fmla="*/ 2653 h 3446"/>
                <a:gd name="T26" fmla="*/ 2393 w 3442"/>
                <a:gd name="T27" fmla="*/ 2713 h 3446"/>
                <a:gd name="T28" fmla="*/ 2549 w 3442"/>
                <a:gd name="T29" fmla="*/ 2713 h 3446"/>
                <a:gd name="T30" fmla="*/ 2654 w 3442"/>
                <a:gd name="T31" fmla="*/ 2495 h 3446"/>
                <a:gd name="T32" fmla="*/ 2731 w 3442"/>
                <a:gd name="T33" fmla="*/ 2179 h 3446"/>
                <a:gd name="T34" fmla="*/ 2690 w 3442"/>
                <a:gd name="T35" fmla="*/ 2029 h 3446"/>
                <a:gd name="T36" fmla="*/ 2654 w 3442"/>
                <a:gd name="T37" fmla="*/ 1745 h 3446"/>
                <a:gd name="T38" fmla="*/ 2731 w 3442"/>
                <a:gd name="T39" fmla="*/ 1428 h 3446"/>
                <a:gd name="T40" fmla="*/ 2690 w 3442"/>
                <a:gd name="T41" fmla="*/ 1277 h 3446"/>
                <a:gd name="T42" fmla="*/ 2654 w 3442"/>
                <a:gd name="T43" fmla="*/ 995 h 3446"/>
                <a:gd name="T44" fmla="*/ 2551 w 3442"/>
                <a:gd name="T45" fmla="*/ 640 h 3446"/>
                <a:gd name="T46" fmla="*/ 2414 w 3442"/>
                <a:gd name="T47" fmla="*/ 769 h 3446"/>
                <a:gd name="T48" fmla="*/ 2137 w 3442"/>
                <a:gd name="T49" fmla="*/ 782 h 3446"/>
                <a:gd name="T50" fmla="*/ 1802 w 3442"/>
                <a:gd name="T51" fmla="*/ 640 h 3446"/>
                <a:gd name="T52" fmla="*/ 1663 w 3442"/>
                <a:gd name="T53" fmla="*/ 769 h 3446"/>
                <a:gd name="T54" fmla="*/ 1387 w 3442"/>
                <a:gd name="T55" fmla="*/ 782 h 3446"/>
                <a:gd name="T56" fmla="*/ 1052 w 3442"/>
                <a:gd name="T57" fmla="*/ 640 h 3446"/>
                <a:gd name="T58" fmla="*/ 914 w 3442"/>
                <a:gd name="T59" fmla="*/ 769 h 3446"/>
                <a:gd name="T60" fmla="*/ 1042 w 3442"/>
                <a:gd name="T61" fmla="*/ 40 h 3446"/>
                <a:gd name="T62" fmla="*/ 1324 w 3442"/>
                <a:gd name="T63" fmla="*/ 3 h 3446"/>
                <a:gd name="T64" fmla="*/ 1640 w 3442"/>
                <a:gd name="T65" fmla="*/ 81 h 3446"/>
                <a:gd name="T66" fmla="*/ 1791 w 3442"/>
                <a:gd name="T67" fmla="*/ 40 h 3446"/>
                <a:gd name="T68" fmla="*/ 2075 w 3442"/>
                <a:gd name="T69" fmla="*/ 3 h 3446"/>
                <a:gd name="T70" fmla="*/ 2390 w 3442"/>
                <a:gd name="T71" fmla="*/ 81 h 3446"/>
                <a:gd name="T72" fmla="*/ 2541 w 3442"/>
                <a:gd name="T73" fmla="*/ 40 h 3446"/>
                <a:gd name="T74" fmla="*/ 2965 w 3442"/>
                <a:gd name="T75" fmla="*/ 560 h 3446"/>
                <a:gd name="T76" fmla="*/ 3431 w 3442"/>
                <a:gd name="T77" fmla="*/ 1013 h 3446"/>
                <a:gd name="T78" fmla="*/ 3419 w 3442"/>
                <a:gd name="T79" fmla="*/ 1291 h 3446"/>
                <a:gd name="T80" fmla="*/ 2965 w 3442"/>
                <a:gd name="T81" fmla="*/ 1428 h 3446"/>
                <a:gd name="T82" fmla="*/ 3431 w 3442"/>
                <a:gd name="T83" fmla="*/ 1764 h 3446"/>
                <a:gd name="T84" fmla="*/ 3419 w 3442"/>
                <a:gd name="T85" fmla="*/ 2041 h 3446"/>
                <a:gd name="T86" fmla="*/ 2965 w 3442"/>
                <a:gd name="T87" fmla="*/ 2179 h 3446"/>
                <a:gd name="T88" fmla="*/ 3431 w 3442"/>
                <a:gd name="T89" fmla="*/ 2514 h 3446"/>
                <a:gd name="T90" fmla="*/ 2924 w 3442"/>
                <a:gd name="T91" fmla="*/ 2956 h 3446"/>
                <a:gd name="T92" fmla="*/ 2470 w 3442"/>
                <a:gd name="T93" fmla="*/ 3446 h 3446"/>
                <a:gd name="T94" fmla="*/ 2173 w 3442"/>
                <a:gd name="T95" fmla="*/ 3387 h 3446"/>
                <a:gd name="T96" fmla="*/ 2018 w 3442"/>
                <a:gd name="T97" fmla="*/ 3387 h 3446"/>
                <a:gd name="T98" fmla="*/ 1721 w 3442"/>
                <a:gd name="T99" fmla="*/ 3446 h 3446"/>
                <a:gd name="T100" fmla="*/ 1424 w 3442"/>
                <a:gd name="T101" fmla="*/ 3387 h 3446"/>
                <a:gd name="T102" fmla="*/ 1269 w 3442"/>
                <a:gd name="T103" fmla="*/ 3387 h 3446"/>
                <a:gd name="T104" fmla="*/ 971 w 3442"/>
                <a:gd name="T105" fmla="*/ 3446 h 3446"/>
                <a:gd name="T106" fmla="*/ 518 w 3442"/>
                <a:gd name="T107" fmla="*/ 2956 h 3446"/>
                <a:gd name="T108" fmla="*/ 10 w 3442"/>
                <a:gd name="T109" fmla="*/ 2514 h 3446"/>
                <a:gd name="T110" fmla="*/ 477 w 3442"/>
                <a:gd name="T111" fmla="*/ 2179 h 3446"/>
                <a:gd name="T112" fmla="*/ 23 w 3442"/>
                <a:gd name="T113" fmla="*/ 2041 h 3446"/>
                <a:gd name="T114" fmla="*/ 10 w 3442"/>
                <a:gd name="T115" fmla="*/ 1764 h 3446"/>
                <a:gd name="T116" fmla="*/ 477 w 3442"/>
                <a:gd name="T117" fmla="*/ 1428 h 3446"/>
                <a:gd name="T118" fmla="*/ 23 w 3442"/>
                <a:gd name="T119" fmla="*/ 1291 h 3446"/>
                <a:gd name="T120" fmla="*/ 10 w 3442"/>
                <a:gd name="T121" fmla="*/ 1013 h 3446"/>
                <a:gd name="T122" fmla="*/ 477 w 3442"/>
                <a:gd name="T123" fmla="*/ 560 h 3446"/>
                <a:gd name="T124" fmla="*/ 901 w 3442"/>
                <a:gd name="T125" fmla="*/ 40 h 3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2" h="3446">
                  <a:moveTo>
                    <a:pt x="640" y="640"/>
                  </a:moveTo>
                  <a:lnTo>
                    <a:pt x="640" y="892"/>
                  </a:lnTo>
                  <a:lnTo>
                    <a:pt x="711" y="892"/>
                  </a:lnTo>
                  <a:lnTo>
                    <a:pt x="732" y="895"/>
                  </a:lnTo>
                  <a:lnTo>
                    <a:pt x="752" y="902"/>
                  </a:lnTo>
                  <a:lnTo>
                    <a:pt x="768" y="916"/>
                  </a:lnTo>
                  <a:lnTo>
                    <a:pt x="781" y="932"/>
                  </a:lnTo>
                  <a:lnTo>
                    <a:pt x="788" y="952"/>
                  </a:lnTo>
                  <a:lnTo>
                    <a:pt x="791" y="973"/>
                  </a:lnTo>
                  <a:lnTo>
                    <a:pt x="788" y="995"/>
                  </a:lnTo>
                  <a:lnTo>
                    <a:pt x="781" y="1013"/>
                  </a:lnTo>
                  <a:lnTo>
                    <a:pt x="768" y="1030"/>
                  </a:lnTo>
                  <a:lnTo>
                    <a:pt x="752" y="1043"/>
                  </a:lnTo>
                  <a:lnTo>
                    <a:pt x="732" y="1051"/>
                  </a:lnTo>
                  <a:lnTo>
                    <a:pt x="711" y="1053"/>
                  </a:lnTo>
                  <a:lnTo>
                    <a:pt x="640" y="1053"/>
                  </a:lnTo>
                  <a:lnTo>
                    <a:pt x="640" y="1267"/>
                  </a:lnTo>
                  <a:lnTo>
                    <a:pt x="711" y="1267"/>
                  </a:lnTo>
                  <a:lnTo>
                    <a:pt x="732" y="1270"/>
                  </a:lnTo>
                  <a:lnTo>
                    <a:pt x="752" y="1277"/>
                  </a:lnTo>
                  <a:lnTo>
                    <a:pt x="768" y="1291"/>
                  </a:lnTo>
                  <a:lnTo>
                    <a:pt x="781" y="1307"/>
                  </a:lnTo>
                  <a:lnTo>
                    <a:pt x="788" y="1327"/>
                  </a:lnTo>
                  <a:lnTo>
                    <a:pt x="791" y="1348"/>
                  </a:lnTo>
                  <a:lnTo>
                    <a:pt x="788" y="1370"/>
                  </a:lnTo>
                  <a:lnTo>
                    <a:pt x="781" y="1389"/>
                  </a:lnTo>
                  <a:lnTo>
                    <a:pt x="768" y="1405"/>
                  </a:lnTo>
                  <a:lnTo>
                    <a:pt x="752" y="1418"/>
                  </a:lnTo>
                  <a:lnTo>
                    <a:pt x="732" y="1426"/>
                  </a:lnTo>
                  <a:lnTo>
                    <a:pt x="711" y="1428"/>
                  </a:lnTo>
                  <a:lnTo>
                    <a:pt x="640" y="1428"/>
                  </a:lnTo>
                  <a:lnTo>
                    <a:pt x="640" y="1642"/>
                  </a:lnTo>
                  <a:lnTo>
                    <a:pt x="711" y="1642"/>
                  </a:lnTo>
                  <a:lnTo>
                    <a:pt x="732" y="1645"/>
                  </a:lnTo>
                  <a:lnTo>
                    <a:pt x="752" y="1653"/>
                  </a:lnTo>
                  <a:lnTo>
                    <a:pt x="768" y="1666"/>
                  </a:lnTo>
                  <a:lnTo>
                    <a:pt x="781" y="1682"/>
                  </a:lnTo>
                  <a:lnTo>
                    <a:pt x="788" y="1702"/>
                  </a:lnTo>
                  <a:lnTo>
                    <a:pt x="791" y="1723"/>
                  </a:lnTo>
                  <a:lnTo>
                    <a:pt x="788" y="1745"/>
                  </a:lnTo>
                  <a:lnTo>
                    <a:pt x="781" y="1764"/>
                  </a:lnTo>
                  <a:lnTo>
                    <a:pt x="768" y="1780"/>
                  </a:lnTo>
                  <a:lnTo>
                    <a:pt x="752" y="1793"/>
                  </a:lnTo>
                  <a:lnTo>
                    <a:pt x="732" y="1801"/>
                  </a:lnTo>
                  <a:lnTo>
                    <a:pt x="711" y="1803"/>
                  </a:lnTo>
                  <a:lnTo>
                    <a:pt x="640" y="1803"/>
                  </a:lnTo>
                  <a:lnTo>
                    <a:pt x="640" y="2017"/>
                  </a:lnTo>
                  <a:lnTo>
                    <a:pt x="711" y="2017"/>
                  </a:lnTo>
                  <a:lnTo>
                    <a:pt x="732" y="2020"/>
                  </a:lnTo>
                  <a:lnTo>
                    <a:pt x="752" y="2029"/>
                  </a:lnTo>
                  <a:lnTo>
                    <a:pt x="768" y="2041"/>
                  </a:lnTo>
                  <a:lnTo>
                    <a:pt x="781" y="2057"/>
                  </a:lnTo>
                  <a:lnTo>
                    <a:pt x="788" y="2077"/>
                  </a:lnTo>
                  <a:lnTo>
                    <a:pt x="791" y="2098"/>
                  </a:lnTo>
                  <a:lnTo>
                    <a:pt x="788" y="2120"/>
                  </a:lnTo>
                  <a:lnTo>
                    <a:pt x="781" y="2139"/>
                  </a:lnTo>
                  <a:lnTo>
                    <a:pt x="768" y="2156"/>
                  </a:lnTo>
                  <a:lnTo>
                    <a:pt x="752" y="2168"/>
                  </a:lnTo>
                  <a:lnTo>
                    <a:pt x="732" y="2177"/>
                  </a:lnTo>
                  <a:lnTo>
                    <a:pt x="711" y="2179"/>
                  </a:lnTo>
                  <a:lnTo>
                    <a:pt x="640" y="2179"/>
                  </a:lnTo>
                  <a:lnTo>
                    <a:pt x="640" y="2392"/>
                  </a:lnTo>
                  <a:lnTo>
                    <a:pt x="711" y="2392"/>
                  </a:lnTo>
                  <a:lnTo>
                    <a:pt x="732" y="2396"/>
                  </a:lnTo>
                  <a:lnTo>
                    <a:pt x="752" y="2404"/>
                  </a:lnTo>
                  <a:lnTo>
                    <a:pt x="768" y="2417"/>
                  </a:lnTo>
                  <a:lnTo>
                    <a:pt x="781" y="2432"/>
                  </a:lnTo>
                  <a:lnTo>
                    <a:pt x="788" y="2452"/>
                  </a:lnTo>
                  <a:lnTo>
                    <a:pt x="791" y="2473"/>
                  </a:lnTo>
                  <a:lnTo>
                    <a:pt x="788" y="2495"/>
                  </a:lnTo>
                  <a:lnTo>
                    <a:pt x="781" y="2514"/>
                  </a:lnTo>
                  <a:lnTo>
                    <a:pt x="768" y="2531"/>
                  </a:lnTo>
                  <a:lnTo>
                    <a:pt x="752" y="2543"/>
                  </a:lnTo>
                  <a:lnTo>
                    <a:pt x="732" y="2552"/>
                  </a:lnTo>
                  <a:lnTo>
                    <a:pt x="711" y="2554"/>
                  </a:lnTo>
                  <a:lnTo>
                    <a:pt x="640" y="2554"/>
                  </a:lnTo>
                  <a:lnTo>
                    <a:pt x="640" y="2805"/>
                  </a:lnTo>
                  <a:lnTo>
                    <a:pt x="891" y="2805"/>
                  </a:lnTo>
                  <a:lnTo>
                    <a:pt x="891" y="2734"/>
                  </a:lnTo>
                  <a:lnTo>
                    <a:pt x="894" y="2713"/>
                  </a:lnTo>
                  <a:lnTo>
                    <a:pt x="901" y="2693"/>
                  </a:lnTo>
                  <a:lnTo>
                    <a:pt x="914" y="2677"/>
                  </a:lnTo>
                  <a:lnTo>
                    <a:pt x="931" y="2665"/>
                  </a:lnTo>
                  <a:lnTo>
                    <a:pt x="949" y="2656"/>
                  </a:lnTo>
                  <a:lnTo>
                    <a:pt x="971" y="2653"/>
                  </a:lnTo>
                  <a:lnTo>
                    <a:pt x="993" y="2656"/>
                  </a:lnTo>
                  <a:lnTo>
                    <a:pt x="1012" y="2665"/>
                  </a:lnTo>
                  <a:lnTo>
                    <a:pt x="1029" y="2677"/>
                  </a:lnTo>
                  <a:lnTo>
                    <a:pt x="1042" y="2693"/>
                  </a:lnTo>
                  <a:lnTo>
                    <a:pt x="1049" y="2713"/>
                  </a:lnTo>
                  <a:lnTo>
                    <a:pt x="1052" y="2734"/>
                  </a:lnTo>
                  <a:lnTo>
                    <a:pt x="1052" y="2805"/>
                  </a:lnTo>
                  <a:lnTo>
                    <a:pt x="1266" y="2805"/>
                  </a:lnTo>
                  <a:lnTo>
                    <a:pt x="1266" y="2734"/>
                  </a:lnTo>
                  <a:lnTo>
                    <a:pt x="1269" y="2713"/>
                  </a:lnTo>
                  <a:lnTo>
                    <a:pt x="1276" y="2693"/>
                  </a:lnTo>
                  <a:lnTo>
                    <a:pt x="1289" y="2677"/>
                  </a:lnTo>
                  <a:lnTo>
                    <a:pt x="1305" y="2665"/>
                  </a:lnTo>
                  <a:lnTo>
                    <a:pt x="1324" y="2656"/>
                  </a:lnTo>
                  <a:lnTo>
                    <a:pt x="1346" y="2653"/>
                  </a:lnTo>
                  <a:lnTo>
                    <a:pt x="1368" y="2656"/>
                  </a:lnTo>
                  <a:lnTo>
                    <a:pt x="1387" y="2665"/>
                  </a:lnTo>
                  <a:lnTo>
                    <a:pt x="1404" y="2677"/>
                  </a:lnTo>
                  <a:lnTo>
                    <a:pt x="1416" y="2693"/>
                  </a:lnTo>
                  <a:lnTo>
                    <a:pt x="1424" y="2713"/>
                  </a:lnTo>
                  <a:lnTo>
                    <a:pt x="1427" y="2734"/>
                  </a:lnTo>
                  <a:lnTo>
                    <a:pt x="1427" y="2805"/>
                  </a:lnTo>
                  <a:lnTo>
                    <a:pt x="1640" y="2805"/>
                  </a:lnTo>
                  <a:lnTo>
                    <a:pt x="1640" y="2734"/>
                  </a:lnTo>
                  <a:lnTo>
                    <a:pt x="1643" y="2713"/>
                  </a:lnTo>
                  <a:lnTo>
                    <a:pt x="1651" y="2693"/>
                  </a:lnTo>
                  <a:lnTo>
                    <a:pt x="1663" y="2677"/>
                  </a:lnTo>
                  <a:lnTo>
                    <a:pt x="1680" y="2665"/>
                  </a:lnTo>
                  <a:lnTo>
                    <a:pt x="1699" y="2656"/>
                  </a:lnTo>
                  <a:lnTo>
                    <a:pt x="1721" y="2653"/>
                  </a:lnTo>
                  <a:lnTo>
                    <a:pt x="1743" y="2656"/>
                  </a:lnTo>
                  <a:lnTo>
                    <a:pt x="1762" y="2665"/>
                  </a:lnTo>
                  <a:lnTo>
                    <a:pt x="1779" y="2677"/>
                  </a:lnTo>
                  <a:lnTo>
                    <a:pt x="1791" y="2693"/>
                  </a:lnTo>
                  <a:lnTo>
                    <a:pt x="1798" y="2713"/>
                  </a:lnTo>
                  <a:lnTo>
                    <a:pt x="1802" y="2734"/>
                  </a:lnTo>
                  <a:lnTo>
                    <a:pt x="1802" y="2805"/>
                  </a:lnTo>
                  <a:lnTo>
                    <a:pt x="2015" y="2805"/>
                  </a:lnTo>
                  <a:lnTo>
                    <a:pt x="2015" y="2734"/>
                  </a:lnTo>
                  <a:lnTo>
                    <a:pt x="2018" y="2713"/>
                  </a:lnTo>
                  <a:lnTo>
                    <a:pt x="2026" y="2693"/>
                  </a:lnTo>
                  <a:lnTo>
                    <a:pt x="2038" y="2677"/>
                  </a:lnTo>
                  <a:lnTo>
                    <a:pt x="2055" y="2665"/>
                  </a:lnTo>
                  <a:lnTo>
                    <a:pt x="2075" y="2656"/>
                  </a:lnTo>
                  <a:lnTo>
                    <a:pt x="2096" y="2653"/>
                  </a:lnTo>
                  <a:lnTo>
                    <a:pt x="2118" y="2656"/>
                  </a:lnTo>
                  <a:lnTo>
                    <a:pt x="2137" y="2665"/>
                  </a:lnTo>
                  <a:lnTo>
                    <a:pt x="2153" y="2677"/>
                  </a:lnTo>
                  <a:lnTo>
                    <a:pt x="2166" y="2693"/>
                  </a:lnTo>
                  <a:lnTo>
                    <a:pt x="2173" y="2713"/>
                  </a:lnTo>
                  <a:lnTo>
                    <a:pt x="2176" y="2734"/>
                  </a:lnTo>
                  <a:lnTo>
                    <a:pt x="2176" y="2805"/>
                  </a:lnTo>
                  <a:lnTo>
                    <a:pt x="2390" y="2805"/>
                  </a:lnTo>
                  <a:lnTo>
                    <a:pt x="2390" y="2734"/>
                  </a:lnTo>
                  <a:lnTo>
                    <a:pt x="2393" y="2713"/>
                  </a:lnTo>
                  <a:lnTo>
                    <a:pt x="2400" y="2693"/>
                  </a:lnTo>
                  <a:lnTo>
                    <a:pt x="2414" y="2677"/>
                  </a:lnTo>
                  <a:lnTo>
                    <a:pt x="2430" y="2665"/>
                  </a:lnTo>
                  <a:lnTo>
                    <a:pt x="2450" y="2656"/>
                  </a:lnTo>
                  <a:lnTo>
                    <a:pt x="2470" y="2653"/>
                  </a:lnTo>
                  <a:lnTo>
                    <a:pt x="2492" y="2656"/>
                  </a:lnTo>
                  <a:lnTo>
                    <a:pt x="2511" y="2665"/>
                  </a:lnTo>
                  <a:lnTo>
                    <a:pt x="2528" y="2677"/>
                  </a:lnTo>
                  <a:lnTo>
                    <a:pt x="2541" y="2693"/>
                  </a:lnTo>
                  <a:lnTo>
                    <a:pt x="2549" y="2713"/>
                  </a:lnTo>
                  <a:lnTo>
                    <a:pt x="2551" y="2734"/>
                  </a:lnTo>
                  <a:lnTo>
                    <a:pt x="2551" y="2805"/>
                  </a:lnTo>
                  <a:lnTo>
                    <a:pt x="2802" y="2805"/>
                  </a:lnTo>
                  <a:lnTo>
                    <a:pt x="2802" y="2554"/>
                  </a:lnTo>
                  <a:lnTo>
                    <a:pt x="2731" y="2554"/>
                  </a:lnTo>
                  <a:lnTo>
                    <a:pt x="2710" y="2552"/>
                  </a:lnTo>
                  <a:lnTo>
                    <a:pt x="2690" y="2543"/>
                  </a:lnTo>
                  <a:lnTo>
                    <a:pt x="2675" y="2531"/>
                  </a:lnTo>
                  <a:lnTo>
                    <a:pt x="2662" y="2514"/>
                  </a:lnTo>
                  <a:lnTo>
                    <a:pt x="2654" y="2495"/>
                  </a:lnTo>
                  <a:lnTo>
                    <a:pt x="2651" y="2473"/>
                  </a:lnTo>
                  <a:lnTo>
                    <a:pt x="2654" y="2452"/>
                  </a:lnTo>
                  <a:lnTo>
                    <a:pt x="2662" y="2432"/>
                  </a:lnTo>
                  <a:lnTo>
                    <a:pt x="2675" y="2417"/>
                  </a:lnTo>
                  <a:lnTo>
                    <a:pt x="2690" y="2404"/>
                  </a:lnTo>
                  <a:lnTo>
                    <a:pt x="2710" y="2396"/>
                  </a:lnTo>
                  <a:lnTo>
                    <a:pt x="2731" y="2392"/>
                  </a:lnTo>
                  <a:lnTo>
                    <a:pt x="2802" y="2392"/>
                  </a:lnTo>
                  <a:lnTo>
                    <a:pt x="2802" y="2179"/>
                  </a:lnTo>
                  <a:lnTo>
                    <a:pt x="2731" y="2179"/>
                  </a:lnTo>
                  <a:lnTo>
                    <a:pt x="2710" y="2177"/>
                  </a:lnTo>
                  <a:lnTo>
                    <a:pt x="2690" y="2168"/>
                  </a:lnTo>
                  <a:lnTo>
                    <a:pt x="2675" y="2156"/>
                  </a:lnTo>
                  <a:lnTo>
                    <a:pt x="2662" y="2139"/>
                  </a:lnTo>
                  <a:lnTo>
                    <a:pt x="2654" y="2120"/>
                  </a:lnTo>
                  <a:lnTo>
                    <a:pt x="2651" y="2098"/>
                  </a:lnTo>
                  <a:lnTo>
                    <a:pt x="2654" y="2077"/>
                  </a:lnTo>
                  <a:lnTo>
                    <a:pt x="2662" y="2057"/>
                  </a:lnTo>
                  <a:lnTo>
                    <a:pt x="2675" y="2041"/>
                  </a:lnTo>
                  <a:lnTo>
                    <a:pt x="2690" y="2029"/>
                  </a:lnTo>
                  <a:lnTo>
                    <a:pt x="2710" y="2020"/>
                  </a:lnTo>
                  <a:lnTo>
                    <a:pt x="2731" y="2017"/>
                  </a:lnTo>
                  <a:lnTo>
                    <a:pt x="2802" y="2017"/>
                  </a:lnTo>
                  <a:lnTo>
                    <a:pt x="2802" y="1803"/>
                  </a:lnTo>
                  <a:lnTo>
                    <a:pt x="2731" y="1803"/>
                  </a:lnTo>
                  <a:lnTo>
                    <a:pt x="2710" y="1801"/>
                  </a:lnTo>
                  <a:lnTo>
                    <a:pt x="2690" y="1793"/>
                  </a:lnTo>
                  <a:lnTo>
                    <a:pt x="2675" y="1780"/>
                  </a:lnTo>
                  <a:lnTo>
                    <a:pt x="2662" y="1764"/>
                  </a:lnTo>
                  <a:lnTo>
                    <a:pt x="2654" y="1745"/>
                  </a:lnTo>
                  <a:lnTo>
                    <a:pt x="2651" y="1723"/>
                  </a:lnTo>
                  <a:lnTo>
                    <a:pt x="2654" y="1702"/>
                  </a:lnTo>
                  <a:lnTo>
                    <a:pt x="2662" y="1682"/>
                  </a:lnTo>
                  <a:lnTo>
                    <a:pt x="2675" y="1666"/>
                  </a:lnTo>
                  <a:lnTo>
                    <a:pt x="2690" y="1653"/>
                  </a:lnTo>
                  <a:lnTo>
                    <a:pt x="2710" y="1645"/>
                  </a:lnTo>
                  <a:lnTo>
                    <a:pt x="2731" y="1642"/>
                  </a:lnTo>
                  <a:lnTo>
                    <a:pt x="2802" y="1642"/>
                  </a:lnTo>
                  <a:lnTo>
                    <a:pt x="2802" y="1428"/>
                  </a:lnTo>
                  <a:lnTo>
                    <a:pt x="2731" y="1428"/>
                  </a:lnTo>
                  <a:lnTo>
                    <a:pt x="2710" y="1426"/>
                  </a:lnTo>
                  <a:lnTo>
                    <a:pt x="2690" y="1418"/>
                  </a:lnTo>
                  <a:lnTo>
                    <a:pt x="2675" y="1405"/>
                  </a:lnTo>
                  <a:lnTo>
                    <a:pt x="2662" y="1389"/>
                  </a:lnTo>
                  <a:lnTo>
                    <a:pt x="2654" y="1370"/>
                  </a:lnTo>
                  <a:lnTo>
                    <a:pt x="2651" y="1348"/>
                  </a:lnTo>
                  <a:lnTo>
                    <a:pt x="2654" y="1327"/>
                  </a:lnTo>
                  <a:lnTo>
                    <a:pt x="2662" y="1307"/>
                  </a:lnTo>
                  <a:lnTo>
                    <a:pt x="2675" y="1291"/>
                  </a:lnTo>
                  <a:lnTo>
                    <a:pt x="2690" y="1277"/>
                  </a:lnTo>
                  <a:lnTo>
                    <a:pt x="2710" y="1270"/>
                  </a:lnTo>
                  <a:lnTo>
                    <a:pt x="2731" y="1267"/>
                  </a:lnTo>
                  <a:lnTo>
                    <a:pt x="2802" y="1267"/>
                  </a:lnTo>
                  <a:lnTo>
                    <a:pt x="2802" y="1053"/>
                  </a:lnTo>
                  <a:lnTo>
                    <a:pt x="2731" y="1053"/>
                  </a:lnTo>
                  <a:lnTo>
                    <a:pt x="2710" y="1051"/>
                  </a:lnTo>
                  <a:lnTo>
                    <a:pt x="2690" y="1043"/>
                  </a:lnTo>
                  <a:lnTo>
                    <a:pt x="2675" y="1030"/>
                  </a:lnTo>
                  <a:lnTo>
                    <a:pt x="2662" y="1013"/>
                  </a:lnTo>
                  <a:lnTo>
                    <a:pt x="2654" y="995"/>
                  </a:lnTo>
                  <a:lnTo>
                    <a:pt x="2651" y="973"/>
                  </a:lnTo>
                  <a:lnTo>
                    <a:pt x="2654" y="952"/>
                  </a:lnTo>
                  <a:lnTo>
                    <a:pt x="2662" y="932"/>
                  </a:lnTo>
                  <a:lnTo>
                    <a:pt x="2675" y="916"/>
                  </a:lnTo>
                  <a:lnTo>
                    <a:pt x="2690" y="902"/>
                  </a:lnTo>
                  <a:lnTo>
                    <a:pt x="2710" y="895"/>
                  </a:lnTo>
                  <a:lnTo>
                    <a:pt x="2731" y="892"/>
                  </a:lnTo>
                  <a:lnTo>
                    <a:pt x="2802" y="892"/>
                  </a:lnTo>
                  <a:lnTo>
                    <a:pt x="2802" y="640"/>
                  </a:lnTo>
                  <a:lnTo>
                    <a:pt x="2551" y="640"/>
                  </a:lnTo>
                  <a:lnTo>
                    <a:pt x="2551" y="712"/>
                  </a:lnTo>
                  <a:lnTo>
                    <a:pt x="2549" y="734"/>
                  </a:lnTo>
                  <a:lnTo>
                    <a:pt x="2541" y="752"/>
                  </a:lnTo>
                  <a:lnTo>
                    <a:pt x="2528" y="769"/>
                  </a:lnTo>
                  <a:lnTo>
                    <a:pt x="2511" y="782"/>
                  </a:lnTo>
                  <a:lnTo>
                    <a:pt x="2492" y="789"/>
                  </a:lnTo>
                  <a:lnTo>
                    <a:pt x="2470" y="792"/>
                  </a:lnTo>
                  <a:lnTo>
                    <a:pt x="2450" y="789"/>
                  </a:lnTo>
                  <a:lnTo>
                    <a:pt x="2430" y="782"/>
                  </a:lnTo>
                  <a:lnTo>
                    <a:pt x="2414" y="769"/>
                  </a:lnTo>
                  <a:lnTo>
                    <a:pt x="2400" y="752"/>
                  </a:lnTo>
                  <a:lnTo>
                    <a:pt x="2393" y="734"/>
                  </a:lnTo>
                  <a:lnTo>
                    <a:pt x="2390" y="712"/>
                  </a:lnTo>
                  <a:lnTo>
                    <a:pt x="2390" y="640"/>
                  </a:lnTo>
                  <a:lnTo>
                    <a:pt x="2176" y="640"/>
                  </a:lnTo>
                  <a:lnTo>
                    <a:pt x="2176" y="712"/>
                  </a:lnTo>
                  <a:lnTo>
                    <a:pt x="2173" y="734"/>
                  </a:lnTo>
                  <a:lnTo>
                    <a:pt x="2166" y="752"/>
                  </a:lnTo>
                  <a:lnTo>
                    <a:pt x="2153" y="769"/>
                  </a:lnTo>
                  <a:lnTo>
                    <a:pt x="2137" y="782"/>
                  </a:lnTo>
                  <a:lnTo>
                    <a:pt x="2118" y="789"/>
                  </a:lnTo>
                  <a:lnTo>
                    <a:pt x="2096" y="792"/>
                  </a:lnTo>
                  <a:lnTo>
                    <a:pt x="2075" y="789"/>
                  </a:lnTo>
                  <a:lnTo>
                    <a:pt x="2055" y="782"/>
                  </a:lnTo>
                  <a:lnTo>
                    <a:pt x="2038" y="769"/>
                  </a:lnTo>
                  <a:lnTo>
                    <a:pt x="2026" y="752"/>
                  </a:lnTo>
                  <a:lnTo>
                    <a:pt x="2018" y="734"/>
                  </a:lnTo>
                  <a:lnTo>
                    <a:pt x="2015" y="712"/>
                  </a:lnTo>
                  <a:lnTo>
                    <a:pt x="2015" y="640"/>
                  </a:lnTo>
                  <a:lnTo>
                    <a:pt x="1802" y="640"/>
                  </a:lnTo>
                  <a:lnTo>
                    <a:pt x="1802" y="712"/>
                  </a:lnTo>
                  <a:lnTo>
                    <a:pt x="1798" y="734"/>
                  </a:lnTo>
                  <a:lnTo>
                    <a:pt x="1791" y="752"/>
                  </a:lnTo>
                  <a:lnTo>
                    <a:pt x="1779" y="769"/>
                  </a:lnTo>
                  <a:lnTo>
                    <a:pt x="1762" y="782"/>
                  </a:lnTo>
                  <a:lnTo>
                    <a:pt x="1743" y="789"/>
                  </a:lnTo>
                  <a:lnTo>
                    <a:pt x="1721" y="792"/>
                  </a:lnTo>
                  <a:lnTo>
                    <a:pt x="1699" y="789"/>
                  </a:lnTo>
                  <a:lnTo>
                    <a:pt x="1680" y="782"/>
                  </a:lnTo>
                  <a:lnTo>
                    <a:pt x="1663" y="769"/>
                  </a:lnTo>
                  <a:lnTo>
                    <a:pt x="1651" y="752"/>
                  </a:lnTo>
                  <a:lnTo>
                    <a:pt x="1643" y="734"/>
                  </a:lnTo>
                  <a:lnTo>
                    <a:pt x="1640" y="712"/>
                  </a:lnTo>
                  <a:lnTo>
                    <a:pt x="1640" y="640"/>
                  </a:lnTo>
                  <a:lnTo>
                    <a:pt x="1427" y="640"/>
                  </a:lnTo>
                  <a:lnTo>
                    <a:pt x="1427" y="712"/>
                  </a:lnTo>
                  <a:lnTo>
                    <a:pt x="1424" y="734"/>
                  </a:lnTo>
                  <a:lnTo>
                    <a:pt x="1416" y="752"/>
                  </a:lnTo>
                  <a:lnTo>
                    <a:pt x="1404" y="769"/>
                  </a:lnTo>
                  <a:lnTo>
                    <a:pt x="1387" y="782"/>
                  </a:lnTo>
                  <a:lnTo>
                    <a:pt x="1368" y="789"/>
                  </a:lnTo>
                  <a:lnTo>
                    <a:pt x="1346" y="792"/>
                  </a:lnTo>
                  <a:lnTo>
                    <a:pt x="1324" y="789"/>
                  </a:lnTo>
                  <a:lnTo>
                    <a:pt x="1305" y="782"/>
                  </a:lnTo>
                  <a:lnTo>
                    <a:pt x="1289" y="769"/>
                  </a:lnTo>
                  <a:lnTo>
                    <a:pt x="1276" y="752"/>
                  </a:lnTo>
                  <a:lnTo>
                    <a:pt x="1269" y="734"/>
                  </a:lnTo>
                  <a:lnTo>
                    <a:pt x="1266" y="712"/>
                  </a:lnTo>
                  <a:lnTo>
                    <a:pt x="1266" y="640"/>
                  </a:lnTo>
                  <a:lnTo>
                    <a:pt x="1052" y="640"/>
                  </a:lnTo>
                  <a:lnTo>
                    <a:pt x="1052" y="712"/>
                  </a:lnTo>
                  <a:lnTo>
                    <a:pt x="1049" y="734"/>
                  </a:lnTo>
                  <a:lnTo>
                    <a:pt x="1042" y="752"/>
                  </a:lnTo>
                  <a:lnTo>
                    <a:pt x="1029" y="769"/>
                  </a:lnTo>
                  <a:lnTo>
                    <a:pt x="1012" y="782"/>
                  </a:lnTo>
                  <a:lnTo>
                    <a:pt x="993" y="789"/>
                  </a:lnTo>
                  <a:lnTo>
                    <a:pt x="971" y="792"/>
                  </a:lnTo>
                  <a:lnTo>
                    <a:pt x="949" y="789"/>
                  </a:lnTo>
                  <a:lnTo>
                    <a:pt x="931" y="782"/>
                  </a:lnTo>
                  <a:lnTo>
                    <a:pt x="914" y="769"/>
                  </a:lnTo>
                  <a:lnTo>
                    <a:pt x="901" y="752"/>
                  </a:lnTo>
                  <a:lnTo>
                    <a:pt x="894" y="734"/>
                  </a:lnTo>
                  <a:lnTo>
                    <a:pt x="891" y="712"/>
                  </a:lnTo>
                  <a:lnTo>
                    <a:pt x="891" y="640"/>
                  </a:lnTo>
                  <a:lnTo>
                    <a:pt x="640" y="640"/>
                  </a:lnTo>
                  <a:close/>
                  <a:moveTo>
                    <a:pt x="971" y="0"/>
                  </a:moveTo>
                  <a:lnTo>
                    <a:pt x="993" y="3"/>
                  </a:lnTo>
                  <a:lnTo>
                    <a:pt x="1012" y="11"/>
                  </a:lnTo>
                  <a:lnTo>
                    <a:pt x="1029" y="24"/>
                  </a:lnTo>
                  <a:lnTo>
                    <a:pt x="1042" y="40"/>
                  </a:lnTo>
                  <a:lnTo>
                    <a:pt x="1049" y="60"/>
                  </a:lnTo>
                  <a:lnTo>
                    <a:pt x="1052" y="81"/>
                  </a:lnTo>
                  <a:lnTo>
                    <a:pt x="1052" y="479"/>
                  </a:lnTo>
                  <a:lnTo>
                    <a:pt x="1266" y="479"/>
                  </a:lnTo>
                  <a:lnTo>
                    <a:pt x="1266" y="81"/>
                  </a:lnTo>
                  <a:lnTo>
                    <a:pt x="1269" y="60"/>
                  </a:lnTo>
                  <a:lnTo>
                    <a:pt x="1276" y="40"/>
                  </a:lnTo>
                  <a:lnTo>
                    <a:pt x="1289" y="24"/>
                  </a:lnTo>
                  <a:lnTo>
                    <a:pt x="1305" y="11"/>
                  </a:lnTo>
                  <a:lnTo>
                    <a:pt x="1324" y="3"/>
                  </a:lnTo>
                  <a:lnTo>
                    <a:pt x="1346" y="0"/>
                  </a:lnTo>
                  <a:lnTo>
                    <a:pt x="1368" y="3"/>
                  </a:lnTo>
                  <a:lnTo>
                    <a:pt x="1387" y="11"/>
                  </a:lnTo>
                  <a:lnTo>
                    <a:pt x="1404" y="24"/>
                  </a:lnTo>
                  <a:lnTo>
                    <a:pt x="1416" y="40"/>
                  </a:lnTo>
                  <a:lnTo>
                    <a:pt x="1424" y="60"/>
                  </a:lnTo>
                  <a:lnTo>
                    <a:pt x="1427" y="81"/>
                  </a:lnTo>
                  <a:lnTo>
                    <a:pt x="1427" y="479"/>
                  </a:lnTo>
                  <a:lnTo>
                    <a:pt x="1640" y="479"/>
                  </a:lnTo>
                  <a:lnTo>
                    <a:pt x="1640" y="81"/>
                  </a:lnTo>
                  <a:lnTo>
                    <a:pt x="1643" y="60"/>
                  </a:lnTo>
                  <a:lnTo>
                    <a:pt x="1651" y="40"/>
                  </a:lnTo>
                  <a:lnTo>
                    <a:pt x="1663" y="24"/>
                  </a:lnTo>
                  <a:lnTo>
                    <a:pt x="1680" y="11"/>
                  </a:lnTo>
                  <a:lnTo>
                    <a:pt x="1699" y="3"/>
                  </a:lnTo>
                  <a:lnTo>
                    <a:pt x="1721" y="0"/>
                  </a:lnTo>
                  <a:lnTo>
                    <a:pt x="1743" y="3"/>
                  </a:lnTo>
                  <a:lnTo>
                    <a:pt x="1762" y="11"/>
                  </a:lnTo>
                  <a:lnTo>
                    <a:pt x="1779" y="24"/>
                  </a:lnTo>
                  <a:lnTo>
                    <a:pt x="1791" y="40"/>
                  </a:lnTo>
                  <a:lnTo>
                    <a:pt x="1798" y="60"/>
                  </a:lnTo>
                  <a:lnTo>
                    <a:pt x="1802" y="81"/>
                  </a:lnTo>
                  <a:lnTo>
                    <a:pt x="1802" y="479"/>
                  </a:lnTo>
                  <a:lnTo>
                    <a:pt x="2015" y="479"/>
                  </a:lnTo>
                  <a:lnTo>
                    <a:pt x="2015" y="81"/>
                  </a:lnTo>
                  <a:lnTo>
                    <a:pt x="2018" y="60"/>
                  </a:lnTo>
                  <a:lnTo>
                    <a:pt x="2026" y="40"/>
                  </a:lnTo>
                  <a:lnTo>
                    <a:pt x="2038" y="24"/>
                  </a:lnTo>
                  <a:lnTo>
                    <a:pt x="2055" y="11"/>
                  </a:lnTo>
                  <a:lnTo>
                    <a:pt x="2075" y="3"/>
                  </a:lnTo>
                  <a:lnTo>
                    <a:pt x="2096" y="0"/>
                  </a:lnTo>
                  <a:lnTo>
                    <a:pt x="2118" y="3"/>
                  </a:lnTo>
                  <a:lnTo>
                    <a:pt x="2137" y="11"/>
                  </a:lnTo>
                  <a:lnTo>
                    <a:pt x="2153" y="24"/>
                  </a:lnTo>
                  <a:lnTo>
                    <a:pt x="2166" y="40"/>
                  </a:lnTo>
                  <a:lnTo>
                    <a:pt x="2173" y="60"/>
                  </a:lnTo>
                  <a:lnTo>
                    <a:pt x="2176" y="81"/>
                  </a:lnTo>
                  <a:lnTo>
                    <a:pt x="2176" y="479"/>
                  </a:lnTo>
                  <a:lnTo>
                    <a:pt x="2390" y="479"/>
                  </a:lnTo>
                  <a:lnTo>
                    <a:pt x="2390" y="81"/>
                  </a:lnTo>
                  <a:lnTo>
                    <a:pt x="2393" y="60"/>
                  </a:lnTo>
                  <a:lnTo>
                    <a:pt x="2400" y="40"/>
                  </a:lnTo>
                  <a:lnTo>
                    <a:pt x="2414" y="24"/>
                  </a:lnTo>
                  <a:lnTo>
                    <a:pt x="2430" y="11"/>
                  </a:lnTo>
                  <a:lnTo>
                    <a:pt x="2450" y="3"/>
                  </a:lnTo>
                  <a:lnTo>
                    <a:pt x="2470" y="0"/>
                  </a:lnTo>
                  <a:lnTo>
                    <a:pt x="2492" y="3"/>
                  </a:lnTo>
                  <a:lnTo>
                    <a:pt x="2511" y="11"/>
                  </a:lnTo>
                  <a:lnTo>
                    <a:pt x="2528" y="24"/>
                  </a:lnTo>
                  <a:lnTo>
                    <a:pt x="2541" y="40"/>
                  </a:lnTo>
                  <a:lnTo>
                    <a:pt x="2549" y="60"/>
                  </a:lnTo>
                  <a:lnTo>
                    <a:pt x="2551" y="81"/>
                  </a:lnTo>
                  <a:lnTo>
                    <a:pt x="2551" y="479"/>
                  </a:lnTo>
                  <a:lnTo>
                    <a:pt x="2883" y="479"/>
                  </a:lnTo>
                  <a:lnTo>
                    <a:pt x="2905" y="481"/>
                  </a:lnTo>
                  <a:lnTo>
                    <a:pt x="2924" y="489"/>
                  </a:lnTo>
                  <a:lnTo>
                    <a:pt x="2940" y="502"/>
                  </a:lnTo>
                  <a:lnTo>
                    <a:pt x="2953" y="519"/>
                  </a:lnTo>
                  <a:lnTo>
                    <a:pt x="2961" y="538"/>
                  </a:lnTo>
                  <a:lnTo>
                    <a:pt x="2965" y="560"/>
                  </a:lnTo>
                  <a:lnTo>
                    <a:pt x="2965" y="892"/>
                  </a:lnTo>
                  <a:lnTo>
                    <a:pt x="3361" y="892"/>
                  </a:lnTo>
                  <a:lnTo>
                    <a:pt x="3383" y="895"/>
                  </a:lnTo>
                  <a:lnTo>
                    <a:pt x="3402" y="902"/>
                  </a:lnTo>
                  <a:lnTo>
                    <a:pt x="3419" y="916"/>
                  </a:lnTo>
                  <a:lnTo>
                    <a:pt x="3431" y="932"/>
                  </a:lnTo>
                  <a:lnTo>
                    <a:pt x="3439" y="952"/>
                  </a:lnTo>
                  <a:lnTo>
                    <a:pt x="3442" y="973"/>
                  </a:lnTo>
                  <a:lnTo>
                    <a:pt x="3439" y="995"/>
                  </a:lnTo>
                  <a:lnTo>
                    <a:pt x="3431" y="1013"/>
                  </a:lnTo>
                  <a:lnTo>
                    <a:pt x="3419" y="1030"/>
                  </a:lnTo>
                  <a:lnTo>
                    <a:pt x="3402" y="1043"/>
                  </a:lnTo>
                  <a:lnTo>
                    <a:pt x="3383" y="1051"/>
                  </a:lnTo>
                  <a:lnTo>
                    <a:pt x="3361" y="1053"/>
                  </a:lnTo>
                  <a:lnTo>
                    <a:pt x="2965" y="1053"/>
                  </a:lnTo>
                  <a:lnTo>
                    <a:pt x="2965" y="1267"/>
                  </a:lnTo>
                  <a:lnTo>
                    <a:pt x="3361" y="1267"/>
                  </a:lnTo>
                  <a:lnTo>
                    <a:pt x="3383" y="1270"/>
                  </a:lnTo>
                  <a:lnTo>
                    <a:pt x="3402" y="1277"/>
                  </a:lnTo>
                  <a:lnTo>
                    <a:pt x="3419" y="1291"/>
                  </a:lnTo>
                  <a:lnTo>
                    <a:pt x="3431" y="1307"/>
                  </a:lnTo>
                  <a:lnTo>
                    <a:pt x="3439" y="1327"/>
                  </a:lnTo>
                  <a:lnTo>
                    <a:pt x="3442" y="1348"/>
                  </a:lnTo>
                  <a:lnTo>
                    <a:pt x="3439" y="1370"/>
                  </a:lnTo>
                  <a:lnTo>
                    <a:pt x="3431" y="1389"/>
                  </a:lnTo>
                  <a:lnTo>
                    <a:pt x="3419" y="1405"/>
                  </a:lnTo>
                  <a:lnTo>
                    <a:pt x="3402" y="1418"/>
                  </a:lnTo>
                  <a:lnTo>
                    <a:pt x="3383" y="1426"/>
                  </a:lnTo>
                  <a:lnTo>
                    <a:pt x="3361" y="1428"/>
                  </a:lnTo>
                  <a:lnTo>
                    <a:pt x="2965" y="1428"/>
                  </a:lnTo>
                  <a:lnTo>
                    <a:pt x="2965" y="1642"/>
                  </a:lnTo>
                  <a:lnTo>
                    <a:pt x="3361" y="1642"/>
                  </a:lnTo>
                  <a:lnTo>
                    <a:pt x="3383" y="1645"/>
                  </a:lnTo>
                  <a:lnTo>
                    <a:pt x="3402" y="1653"/>
                  </a:lnTo>
                  <a:lnTo>
                    <a:pt x="3419" y="1666"/>
                  </a:lnTo>
                  <a:lnTo>
                    <a:pt x="3431" y="1682"/>
                  </a:lnTo>
                  <a:lnTo>
                    <a:pt x="3439" y="1702"/>
                  </a:lnTo>
                  <a:lnTo>
                    <a:pt x="3442" y="1723"/>
                  </a:lnTo>
                  <a:lnTo>
                    <a:pt x="3439" y="1745"/>
                  </a:lnTo>
                  <a:lnTo>
                    <a:pt x="3431" y="1764"/>
                  </a:lnTo>
                  <a:lnTo>
                    <a:pt x="3419" y="1780"/>
                  </a:lnTo>
                  <a:lnTo>
                    <a:pt x="3402" y="1793"/>
                  </a:lnTo>
                  <a:lnTo>
                    <a:pt x="3383" y="1801"/>
                  </a:lnTo>
                  <a:lnTo>
                    <a:pt x="3361" y="1803"/>
                  </a:lnTo>
                  <a:lnTo>
                    <a:pt x="2965" y="1803"/>
                  </a:lnTo>
                  <a:lnTo>
                    <a:pt x="2965" y="2017"/>
                  </a:lnTo>
                  <a:lnTo>
                    <a:pt x="3361" y="2017"/>
                  </a:lnTo>
                  <a:lnTo>
                    <a:pt x="3383" y="2020"/>
                  </a:lnTo>
                  <a:lnTo>
                    <a:pt x="3402" y="2029"/>
                  </a:lnTo>
                  <a:lnTo>
                    <a:pt x="3419" y="2041"/>
                  </a:lnTo>
                  <a:lnTo>
                    <a:pt x="3431" y="2057"/>
                  </a:lnTo>
                  <a:lnTo>
                    <a:pt x="3439" y="2077"/>
                  </a:lnTo>
                  <a:lnTo>
                    <a:pt x="3442" y="2098"/>
                  </a:lnTo>
                  <a:lnTo>
                    <a:pt x="3439" y="2120"/>
                  </a:lnTo>
                  <a:lnTo>
                    <a:pt x="3431" y="2139"/>
                  </a:lnTo>
                  <a:lnTo>
                    <a:pt x="3419" y="2156"/>
                  </a:lnTo>
                  <a:lnTo>
                    <a:pt x="3402" y="2168"/>
                  </a:lnTo>
                  <a:lnTo>
                    <a:pt x="3383" y="2177"/>
                  </a:lnTo>
                  <a:lnTo>
                    <a:pt x="3361" y="2179"/>
                  </a:lnTo>
                  <a:lnTo>
                    <a:pt x="2965" y="2179"/>
                  </a:lnTo>
                  <a:lnTo>
                    <a:pt x="2965" y="2392"/>
                  </a:lnTo>
                  <a:lnTo>
                    <a:pt x="3361" y="2392"/>
                  </a:lnTo>
                  <a:lnTo>
                    <a:pt x="3383" y="2396"/>
                  </a:lnTo>
                  <a:lnTo>
                    <a:pt x="3402" y="2404"/>
                  </a:lnTo>
                  <a:lnTo>
                    <a:pt x="3419" y="2417"/>
                  </a:lnTo>
                  <a:lnTo>
                    <a:pt x="3431" y="2432"/>
                  </a:lnTo>
                  <a:lnTo>
                    <a:pt x="3439" y="2452"/>
                  </a:lnTo>
                  <a:lnTo>
                    <a:pt x="3442" y="2473"/>
                  </a:lnTo>
                  <a:lnTo>
                    <a:pt x="3439" y="2495"/>
                  </a:lnTo>
                  <a:lnTo>
                    <a:pt x="3431" y="2514"/>
                  </a:lnTo>
                  <a:lnTo>
                    <a:pt x="3419" y="2531"/>
                  </a:lnTo>
                  <a:lnTo>
                    <a:pt x="3402" y="2543"/>
                  </a:lnTo>
                  <a:lnTo>
                    <a:pt x="3383" y="2552"/>
                  </a:lnTo>
                  <a:lnTo>
                    <a:pt x="3361" y="2554"/>
                  </a:lnTo>
                  <a:lnTo>
                    <a:pt x="2965" y="2554"/>
                  </a:lnTo>
                  <a:lnTo>
                    <a:pt x="2965" y="2887"/>
                  </a:lnTo>
                  <a:lnTo>
                    <a:pt x="2961" y="2908"/>
                  </a:lnTo>
                  <a:lnTo>
                    <a:pt x="2953" y="2928"/>
                  </a:lnTo>
                  <a:lnTo>
                    <a:pt x="2940" y="2944"/>
                  </a:lnTo>
                  <a:lnTo>
                    <a:pt x="2924" y="2956"/>
                  </a:lnTo>
                  <a:lnTo>
                    <a:pt x="2905" y="2965"/>
                  </a:lnTo>
                  <a:lnTo>
                    <a:pt x="2883" y="2968"/>
                  </a:lnTo>
                  <a:lnTo>
                    <a:pt x="2551" y="2968"/>
                  </a:lnTo>
                  <a:lnTo>
                    <a:pt x="2551" y="3365"/>
                  </a:lnTo>
                  <a:lnTo>
                    <a:pt x="2549" y="3387"/>
                  </a:lnTo>
                  <a:lnTo>
                    <a:pt x="2541" y="3406"/>
                  </a:lnTo>
                  <a:lnTo>
                    <a:pt x="2528" y="3422"/>
                  </a:lnTo>
                  <a:lnTo>
                    <a:pt x="2511" y="3435"/>
                  </a:lnTo>
                  <a:lnTo>
                    <a:pt x="2492" y="3443"/>
                  </a:lnTo>
                  <a:lnTo>
                    <a:pt x="2470" y="3446"/>
                  </a:lnTo>
                  <a:lnTo>
                    <a:pt x="2450" y="3443"/>
                  </a:lnTo>
                  <a:lnTo>
                    <a:pt x="2430" y="3435"/>
                  </a:lnTo>
                  <a:lnTo>
                    <a:pt x="2414" y="3422"/>
                  </a:lnTo>
                  <a:lnTo>
                    <a:pt x="2400" y="3406"/>
                  </a:lnTo>
                  <a:lnTo>
                    <a:pt x="2393" y="3387"/>
                  </a:lnTo>
                  <a:lnTo>
                    <a:pt x="2390" y="3365"/>
                  </a:lnTo>
                  <a:lnTo>
                    <a:pt x="2390" y="2968"/>
                  </a:lnTo>
                  <a:lnTo>
                    <a:pt x="2176" y="2968"/>
                  </a:lnTo>
                  <a:lnTo>
                    <a:pt x="2176" y="3365"/>
                  </a:lnTo>
                  <a:lnTo>
                    <a:pt x="2173" y="3387"/>
                  </a:lnTo>
                  <a:lnTo>
                    <a:pt x="2166" y="3406"/>
                  </a:lnTo>
                  <a:lnTo>
                    <a:pt x="2153" y="3422"/>
                  </a:lnTo>
                  <a:lnTo>
                    <a:pt x="2137" y="3435"/>
                  </a:lnTo>
                  <a:lnTo>
                    <a:pt x="2118" y="3443"/>
                  </a:lnTo>
                  <a:lnTo>
                    <a:pt x="2096" y="3446"/>
                  </a:lnTo>
                  <a:lnTo>
                    <a:pt x="2075" y="3443"/>
                  </a:lnTo>
                  <a:lnTo>
                    <a:pt x="2055" y="3435"/>
                  </a:lnTo>
                  <a:lnTo>
                    <a:pt x="2038" y="3422"/>
                  </a:lnTo>
                  <a:lnTo>
                    <a:pt x="2026" y="3406"/>
                  </a:lnTo>
                  <a:lnTo>
                    <a:pt x="2018" y="3387"/>
                  </a:lnTo>
                  <a:lnTo>
                    <a:pt x="2015" y="3365"/>
                  </a:lnTo>
                  <a:lnTo>
                    <a:pt x="2015" y="2968"/>
                  </a:lnTo>
                  <a:lnTo>
                    <a:pt x="1802" y="2968"/>
                  </a:lnTo>
                  <a:lnTo>
                    <a:pt x="1802" y="3365"/>
                  </a:lnTo>
                  <a:lnTo>
                    <a:pt x="1798" y="3387"/>
                  </a:lnTo>
                  <a:lnTo>
                    <a:pt x="1791" y="3406"/>
                  </a:lnTo>
                  <a:lnTo>
                    <a:pt x="1779" y="3422"/>
                  </a:lnTo>
                  <a:lnTo>
                    <a:pt x="1762" y="3435"/>
                  </a:lnTo>
                  <a:lnTo>
                    <a:pt x="1743" y="3443"/>
                  </a:lnTo>
                  <a:lnTo>
                    <a:pt x="1721" y="3446"/>
                  </a:lnTo>
                  <a:lnTo>
                    <a:pt x="1699" y="3443"/>
                  </a:lnTo>
                  <a:lnTo>
                    <a:pt x="1680" y="3435"/>
                  </a:lnTo>
                  <a:lnTo>
                    <a:pt x="1663" y="3422"/>
                  </a:lnTo>
                  <a:lnTo>
                    <a:pt x="1651" y="3406"/>
                  </a:lnTo>
                  <a:lnTo>
                    <a:pt x="1643" y="3387"/>
                  </a:lnTo>
                  <a:lnTo>
                    <a:pt x="1640" y="3365"/>
                  </a:lnTo>
                  <a:lnTo>
                    <a:pt x="1640" y="2968"/>
                  </a:lnTo>
                  <a:lnTo>
                    <a:pt x="1427" y="2968"/>
                  </a:lnTo>
                  <a:lnTo>
                    <a:pt x="1427" y="3365"/>
                  </a:lnTo>
                  <a:lnTo>
                    <a:pt x="1424" y="3387"/>
                  </a:lnTo>
                  <a:lnTo>
                    <a:pt x="1416" y="3406"/>
                  </a:lnTo>
                  <a:lnTo>
                    <a:pt x="1404" y="3422"/>
                  </a:lnTo>
                  <a:lnTo>
                    <a:pt x="1387" y="3435"/>
                  </a:lnTo>
                  <a:lnTo>
                    <a:pt x="1368" y="3443"/>
                  </a:lnTo>
                  <a:lnTo>
                    <a:pt x="1346" y="3446"/>
                  </a:lnTo>
                  <a:lnTo>
                    <a:pt x="1324" y="3443"/>
                  </a:lnTo>
                  <a:lnTo>
                    <a:pt x="1305" y="3435"/>
                  </a:lnTo>
                  <a:lnTo>
                    <a:pt x="1289" y="3422"/>
                  </a:lnTo>
                  <a:lnTo>
                    <a:pt x="1276" y="3406"/>
                  </a:lnTo>
                  <a:lnTo>
                    <a:pt x="1269" y="3387"/>
                  </a:lnTo>
                  <a:lnTo>
                    <a:pt x="1266" y="3365"/>
                  </a:lnTo>
                  <a:lnTo>
                    <a:pt x="1266" y="2968"/>
                  </a:lnTo>
                  <a:lnTo>
                    <a:pt x="1052" y="2968"/>
                  </a:lnTo>
                  <a:lnTo>
                    <a:pt x="1052" y="3365"/>
                  </a:lnTo>
                  <a:lnTo>
                    <a:pt x="1049" y="3387"/>
                  </a:lnTo>
                  <a:lnTo>
                    <a:pt x="1042" y="3406"/>
                  </a:lnTo>
                  <a:lnTo>
                    <a:pt x="1029" y="3422"/>
                  </a:lnTo>
                  <a:lnTo>
                    <a:pt x="1012" y="3435"/>
                  </a:lnTo>
                  <a:lnTo>
                    <a:pt x="993" y="3443"/>
                  </a:lnTo>
                  <a:lnTo>
                    <a:pt x="971" y="3446"/>
                  </a:lnTo>
                  <a:lnTo>
                    <a:pt x="949" y="3443"/>
                  </a:lnTo>
                  <a:lnTo>
                    <a:pt x="931" y="3435"/>
                  </a:lnTo>
                  <a:lnTo>
                    <a:pt x="914" y="3422"/>
                  </a:lnTo>
                  <a:lnTo>
                    <a:pt x="901" y="3406"/>
                  </a:lnTo>
                  <a:lnTo>
                    <a:pt x="894" y="3387"/>
                  </a:lnTo>
                  <a:lnTo>
                    <a:pt x="891" y="3365"/>
                  </a:lnTo>
                  <a:lnTo>
                    <a:pt x="891" y="2968"/>
                  </a:lnTo>
                  <a:lnTo>
                    <a:pt x="559" y="2968"/>
                  </a:lnTo>
                  <a:lnTo>
                    <a:pt x="537" y="2965"/>
                  </a:lnTo>
                  <a:lnTo>
                    <a:pt x="518" y="2956"/>
                  </a:lnTo>
                  <a:lnTo>
                    <a:pt x="501" y="2944"/>
                  </a:lnTo>
                  <a:lnTo>
                    <a:pt x="489" y="2928"/>
                  </a:lnTo>
                  <a:lnTo>
                    <a:pt x="480" y="2908"/>
                  </a:lnTo>
                  <a:lnTo>
                    <a:pt x="477" y="2887"/>
                  </a:lnTo>
                  <a:lnTo>
                    <a:pt x="477" y="2554"/>
                  </a:lnTo>
                  <a:lnTo>
                    <a:pt x="81" y="2554"/>
                  </a:lnTo>
                  <a:lnTo>
                    <a:pt x="59" y="2552"/>
                  </a:lnTo>
                  <a:lnTo>
                    <a:pt x="40" y="2543"/>
                  </a:lnTo>
                  <a:lnTo>
                    <a:pt x="23" y="2531"/>
                  </a:lnTo>
                  <a:lnTo>
                    <a:pt x="10" y="2514"/>
                  </a:lnTo>
                  <a:lnTo>
                    <a:pt x="3" y="2495"/>
                  </a:lnTo>
                  <a:lnTo>
                    <a:pt x="0" y="2473"/>
                  </a:lnTo>
                  <a:lnTo>
                    <a:pt x="3" y="2452"/>
                  </a:lnTo>
                  <a:lnTo>
                    <a:pt x="10" y="2432"/>
                  </a:lnTo>
                  <a:lnTo>
                    <a:pt x="23" y="2417"/>
                  </a:lnTo>
                  <a:lnTo>
                    <a:pt x="40" y="2404"/>
                  </a:lnTo>
                  <a:lnTo>
                    <a:pt x="59" y="2396"/>
                  </a:lnTo>
                  <a:lnTo>
                    <a:pt x="81" y="2392"/>
                  </a:lnTo>
                  <a:lnTo>
                    <a:pt x="477" y="2392"/>
                  </a:lnTo>
                  <a:lnTo>
                    <a:pt x="477" y="2179"/>
                  </a:lnTo>
                  <a:lnTo>
                    <a:pt x="81" y="2179"/>
                  </a:lnTo>
                  <a:lnTo>
                    <a:pt x="59" y="2177"/>
                  </a:lnTo>
                  <a:lnTo>
                    <a:pt x="40" y="2168"/>
                  </a:lnTo>
                  <a:lnTo>
                    <a:pt x="23" y="2156"/>
                  </a:lnTo>
                  <a:lnTo>
                    <a:pt x="10" y="2139"/>
                  </a:lnTo>
                  <a:lnTo>
                    <a:pt x="3" y="2120"/>
                  </a:lnTo>
                  <a:lnTo>
                    <a:pt x="0" y="2098"/>
                  </a:lnTo>
                  <a:lnTo>
                    <a:pt x="3" y="2077"/>
                  </a:lnTo>
                  <a:lnTo>
                    <a:pt x="10" y="2057"/>
                  </a:lnTo>
                  <a:lnTo>
                    <a:pt x="23" y="2041"/>
                  </a:lnTo>
                  <a:lnTo>
                    <a:pt x="40" y="2029"/>
                  </a:lnTo>
                  <a:lnTo>
                    <a:pt x="59" y="2020"/>
                  </a:lnTo>
                  <a:lnTo>
                    <a:pt x="81" y="2017"/>
                  </a:lnTo>
                  <a:lnTo>
                    <a:pt x="477" y="2017"/>
                  </a:lnTo>
                  <a:lnTo>
                    <a:pt x="477" y="1803"/>
                  </a:lnTo>
                  <a:lnTo>
                    <a:pt x="81" y="1803"/>
                  </a:lnTo>
                  <a:lnTo>
                    <a:pt x="59" y="1801"/>
                  </a:lnTo>
                  <a:lnTo>
                    <a:pt x="40" y="1793"/>
                  </a:lnTo>
                  <a:lnTo>
                    <a:pt x="23" y="1780"/>
                  </a:lnTo>
                  <a:lnTo>
                    <a:pt x="10" y="1764"/>
                  </a:lnTo>
                  <a:lnTo>
                    <a:pt x="3" y="1745"/>
                  </a:lnTo>
                  <a:lnTo>
                    <a:pt x="0" y="1723"/>
                  </a:lnTo>
                  <a:lnTo>
                    <a:pt x="3" y="1702"/>
                  </a:lnTo>
                  <a:lnTo>
                    <a:pt x="10" y="1682"/>
                  </a:lnTo>
                  <a:lnTo>
                    <a:pt x="23" y="1666"/>
                  </a:lnTo>
                  <a:lnTo>
                    <a:pt x="40" y="1653"/>
                  </a:lnTo>
                  <a:lnTo>
                    <a:pt x="59" y="1645"/>
                  </a:lnTo>
                  <a:lnTo>
                    <a:pt x="81" y="1642"/>
                  </a:lnTo>
                  <a:lnTo>
                    <a:pt x="477" y="1642"/>
                  </a:lnTo>
                  <a:lnTo>
                    <a:pt x="477" y="1428"/>
                  </a:lnTo>
                  <a:lnTo>
                    <a:pt x="81" y="1428"/>
                  </a:lnTo>
                  <a:lnTo>
                    <a:pt x="59" y="1426"/>
                  </a:lnTo>
                  <a:lnTo>
                    <a:pt x="40" y="1418"/>
                  </a:lnTo>
                  <a:lnTo>
                    <a:pt x="23" y="1405"/>
                  </a:lnTo>
                  <a:lnTo>
                    <a:pt x="10" y="1389"/>
                  </a:lnTo>
                  <a:lnTo>
                    <a:pt x="3" y="1370"/>
                  </a:lnTo>
                  <a:lnTo>
                    <a:pt x="0" y="1348"/>
                  </a:lnTo>
                  <a:lnTo>
                    <a:pt x="3" y="1327"/>
                  </a:lnTo>
                  <a:lnTo>
                    <a:pt x="10" y="1307"/>
                  </a:lnTo>
                  <a:lnTo>
                    <a:pt x="23" y="1291"/>
                  </a:lnTo>
                  <a:lnTo>
                    <a:pt x="40" y="1277"/>
                  </a:lnTo>
                  <a:lnTo>
                    <a:pt x="59" y="1270"/>
                  </a:lnTo>
                  <a:lnTo>
                    <a:pt x="81" y="1267"/>
                  </a:lnTo>
                  <a:lnTo>
                    <a:pt x="477" y="1267"/>
                  </a:lnTo>
                  <a:lnTo>
                    <a:pt x="477" y="1053"/>
                  </a:lnTo>
                  <a:lnTo>
                    <a:pt x="81" y="1053"/>
                  </a:lnTo>
                  <a:lnTo>
                    <a:pt x="59" y="1051"/>
                  </a:lnTo>
                  <a:lnTo>
                    <a:pt x="40" y="1043"/>
                  </a:lnTo>
                  <a:lnTo>
                    <a:pt x="23" y="1030"/>
                  </a:lnTo>
                  <a:lnTo>
                    <a:pt x="10" y="1013"/>
                  </a:lnTo>
                  <a:lnTo>
                    <a:pt x="3" y="995"/>
                  </a:lnTo>
                  <a:lnTo>
                    <a:pt x="0" y="973"/>
                  </a:lnTo>
                  <a:lnTo>
                    <a:pt x="3" y="952"/>
                  </a:lnTo>
                  <a:lnTo>
                    <a:pt x="10" y="932"/>
                  </a:lnTo>
                  <a:lnTo>
                    <a:pt x="23" y="916"/>
                  </a:lnTo>
                  <a:lnTo>
                    <a:pt x="40" y="902"/>
                  </a:lnTo>
                  <a:lnTo>
                    <a:pt x="59" y="895"/>
                  </a:lnTo>
                  <a:lnTo>
                    <a:pt x="81" y="892"/>
                  </a:lnTo>
                  <a:lnTo>
                    <a:pt x="477" y="892"/>
                  </a:lnTo>
                  <a:lnTo>
                    <a:pt x="477" y="560"/>
                  </a:lnTo>
                  <a:lnTo>
                    <a:pt x="480" y="538"/>
                  </a:lnTo>
                  <a:lnTo>
                    <a:pt x="489" y="519"/>
                  </a:lnTo>
                  <a:lnTo>
                    <a:pt x="501" y="502"/>
                  </a:lnTo>
                  <a:lnTo>
                    <a:pt x="518" y="489"/>
                  </a:lnTo>
                  <a:lnTo>
                    <a:pt x="537" y="481"/>
                  </a:lnTo>
                  <a:lnTo>
                    <a:pt x="559" y="479"/>
                  </a:lnTo>
                  <a:lnTo>
                    <a:pt x="891" y="479"/>
                  </a:lnTo>
                  <a:lnTo>
                    <a:pt x="891" y="81"/>
                  </a:lnTo>
                  <a:lnTo>
                    <a:pt x="894" y="60"/>
                  </a:lnTo>
                  <a:lnTo>
                    <a:pt x="901" y="40"/>
                  </a:lnTo>
                  <a:lnTo>
                    <a:pt x="914" y="24"/>
                  </a:lnTo>
                  <a:lnTo>
                    <a:pt x="931" y="11"/>
                  </a:lnTo>
                  <a:lnTo>
                    <a:pt x="949" y="3"/>
                  </a:lnTo>
                  <a:lnTo>
                    <a:pt x="9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52" name="Freeform 210">
              <a:extLst>
                <a:ext uri="{FF2B5EF4-FFF2-40B4-BE49-F238E27FC236}">
                  <a16:creationId xmlns:a16="http://schemas.microsoft.com/office/drawing/2014/main" id="{CBCFB960-EF45-4CF9-A972-58B434CD9F04}"/>
                </a:ext>
              </a:extLst>
            </p:cNvPr>
            <p:cNvSpPr>
              <a:spLocks noEditPoints="1"/>
            </p:cNvSpPr>
            <p:nvPr/>
          </p:nvSpPr>
          <p:spPr bwMode="auto">
            <a:xfrm>
              <a:off x="5613400" y="6242050"/>
              <a:ext cx="117475" cy="117475"/>
            </a:xfrm>
            <a:custGeom>
              <a:avLst/>
              <a:gdLst>
                <a:gd name="T0" fmla="*/ 161 w 1030"/>
                <a:gd name="T1" fmla="*/ 162 h 1031"/>
                <a:gd name="T2" fmla="*/ 161 w 1030"/>
                <a:gd name="T3" fmla="*/ 870 h 1031"/>
                <a:gd name="T4" fmla="*/ 869 w 1030"/>
                <a:gd name="T5" fmla="*/ 870 h 1031"/>
                <a:gd name="T6" fmla="*/ 869 w 1030"/>
                <a:gd name="T7" fmla="*/ 162 h 1031"/>
                <a:gd name="T8" fmla="*/ 161 w 1030"/>
                <a:gd name="T9" fmla="*/ 162 h 1031"/>
                <a:gd name="T10" fmla="*/ 81 w 1030"/>
                <a:gd name="T11" fmla="*/ 0 h 1031"/>
                <a:gd name="T12" fmla="*/ 949 w 1030"/>
                <a:gd name="T13" fmla="*/ 0 h 1031"/>
                <a:gd name="T14" fmla="*/ 971 w 1030"/>
                <a:gd name="T15" fmla="*/ 3 h 1031"/>
                <a:gd name="T16" fmla="*/ 990 w 1030"/>
                <a:gd name="T17" fmla="*/ 11 h 1031"/>
                <a:gd name="T18" fmla="*/ 1007 w 1030"/>
                <a:gd name="T19" fmla="*/ 23 h 1031"/>
                <a:gd name="T20" fmla="*/ 1020 w 1030"/>
                <a:gd name="T21" fmla="*/ 40 h 1031"/>
                <a:gd name="T22" fmla="*/ 1028 w 1030"/>
                <a:gd name="T23" fmla="*/ 60 h 1031"/>
                <a:gd name="T24" fmla="*/ 1030 w 1030"/>
                <a:gd name="T25" fmla="*/ 81 h 1031"/>
                <a:gd name="T26" fmla="*/ 1030 w 1030"/>
                <a:gd name="T27" fmla="*/ 951 h 1031"/>
                <a:gd name="T28" fmla="*/ 1028 w 1030"/>
                <a:gd name="T29" fmla="*/ 973 h 1031"/>
                <a:gd name="T30" fmla="*/ 1020 w 1030"/>
                <a:gd name="T31" fmla="*/ 992 h 1031"/>
                <a:gd name="T32" fmla="*/ 1007 w 1030"/>
                <a:gd name="T33" fmla="*/ 1008 h 1031"/>
                <a:gd name="T34" fmla="*/ 990 w 1030"/>
                <a:gd name="T35" fmla="*/ 1021 h 1031"/>
                <a:gd name="T36" fmla="*/ 971 w 1030"/>
                <a:gd name="T37" fmla="*/ 1029 h 1031"/>
                <a:gd name="T38" fmla="*/ 949 w 1030"/>
                <a:gd name="T39" fmla="*/ 1031 h 1031"/>
                <a:gd name="T40" fmla="*/ 81 w 1030"/>
                <a:gd name="T41" fmla="*/ 1031 h 1031"/>
                <a:gd name="T42" fmla="*/ 59 w 1030"/>
                <a:gd name="T43" fmla="*/ 1029 h 1031"/>
                <a:gd name="T44" fmla="*/ 40 w 1030"/>
                <a:gd name="T45" fmla="*/ 1021 h 1031"/>
                <a:gd name="T46" fmla="*/ 23 w 1030"/>
                <a:gd name="T47" fmla="*/ 1008 h 1031"/>
                <a:gd name="T48" fmla="*/ 10 w 1030"/>
                <a:gd name="T49" fmla="*/ 992 h 1031"/>
                <a:gd name="T50" fmla="*/ 2 w 1030"/>
                <a:gd name="T51" fmla="*/ 973 h 1031"/>
                <a:gd name="T52" fmla="*/ 0 w 1030"/>
                <a:gd name="T53" fmla="*/ 951 h 1031"/>
                <a:gd name="T54" fmla="*/ 0 w 1030"/>
                <a:gd name="T55" fmla="*/ 81 h 1031"/>
                <a:gd name="T56" fmla="*/ 2 w 1030"/>
                <a:gd name="T57" fmla="*/ 60 h 1031"/>
                <a:gd name="T58" fmla="*/ 10 w 1030"/>
                <a:gd name="T59" fmla="*/ 40 h 1031"/>
                <a:gd name="T60" fmla="*/ 23 w 1030"/>
                <a:gd name="T61" fmla="*/ 23 h 1031"/>
                <a:gd name="T62" fmla="*/ 40 w 1030"/>
                <a:gd name="T63" fmla="*/ 11 h 1031"/>
                <a:gd name="T64" fmla="*/ 59 w 1030"/>
                <a:gd name="T65" fmla="*/ 3 h 1031"/>
                <a:gd name="T66" fmla="*/ 81 w 1030"/>
                <a:gd name="T67"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0" h="1031">
                  <a:moveTo>
                    <a:pt x="161" y="162"/>
                  </a:moveTo>
                  <a:lnTo>
                    <a:pt x="161" y="870"/>
                  </a:lnTo>
                  <a:lnTo>
                    <a:pt x="869" y="870"/>
                  </a:lnTo>
                  <a:lnTo>
                    <a:pt x="869" y="162"/>
                  </a:lnTo>
                  <a:lnTo>
                    <a:pt x="161" y="162"/>
                  </a:lnTo>
                  <a:close/>
                  <a:moveTo>
                    <a:pt x="81" y="0"/>
                  </a:moveTo>
                  <a:lnTo>
                    <a:pt x="949" y="0"/>
                  </a:lnTo>
                  <a:lnTo>
                    <a:pt x="971" y="3"/>
                  </a:lnTo>
                  <a:lnTo>
                    <a:pt x="990" y="11"/>
                  </a:lnTo>
                  <a:lnTo>
                    <a:pt x="1007" y="23"/>
                  </a:lnTo>
                  <a:lnTo>
                    <a:pt x="1020" y="40"/>
                  </a:lnTo>
                  <a:lnTo>
                    <a:pt x="1028" y="60"/>
                  </a:lnTo>
                  <a:lnTo>
                    <a:pt x="1030" y="81"/>
                  </a:lnTo>
                  <a:lnTo>
                    <a:pt x="1030" y="951"/>
                  </a:lnTo>
                  <a:lnTo>
                    <a:pt x="1028" y="973"/>
                  </a:lnTo>
                  <a:lnTo>
                    <a:pt x="1020" y="992"/>
                  </a:lnTo>
                  <a:lnTo>
                    <a:pt x="1007" y="1008"/>
                  </a:lnTo>
                  <a:lnTo>
                    <a:pt x="990" y="1021"/>
                  </a:lnTo>
                  <a:lnTo>
                    <a:pt x="971" y="1029"/>
                  </a:lnTo>
                  <a:lnTo>
                    <a:pt x="949" y="1031"/>
                  </a:lnTo>
                  <a:lnTo>
                    <a:pt x="81" y="1031"/>
                  </a:lnTo>
                  <a:lnTo>
                    <a:pt x="59" y="1029"/>
                  </a:lnTo>
                  <a:lnTo>
                    <a:pt x="40" y="1021"/>
                  </a:lnTo>
                  <a:lnTo>
                    <a:pt x="23" y="1008"/>
                  </a:lnTo>
                  <a:lnTo>
                    <a:pt x="10" y="992"/>
                  </a:lnTo>
                  <a:lnTo>
                    <a:pt x="2" y="973"/>
                  </a:lnTo>
                  <a:lnTo>
                    <a:pt x="0" y="951"/>
                  </a:lnTo>
                  <a:lnTo>
                    <a:pt x="0" y="81"/>
                  </a:lnTo>
                  <a:lnTo>
                    <a:pt x="2" y="60"/>
                  </a:lnTo>
                  <a:lnTo>
                    <a:pt x="10" y="40"/>
                  </a:lnTo>
                  <a:lnTo>
                    <a:pt x="23" y="23"/>
                  </a:lnTo>
                  <a:lnTo>
                    <a:pt x="40" y="11"/>
                  </a:lnTo>
                  <a:lnTo>
                    <a:pt x="59" y="3"/>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5" name="Group 4">
            <a:extLst>
              <a:ext uri="{FF2B5EF4-FFF2-40B4-BE49-F238E27FC236}">
                <a16:creationId xmlns:a16="http://schemas.microsoft.com/office/drawing/2014/main" id="{83E06953-B2DA-4510-A3D6-7EDF86D29352}"/>
              </a:ext>
            </a:extLst>
          </p:cNvPr>
          <p:cNvGrpSpPr/>
          <p:nvPr/>
        </p:nvGrpSpPr>
        <p:grpSpPr>
          <a:xfrm>
            <a:off x="2543974" y="2014194"/>
            <a:ext cx="1327785" cy="2051974"/>
            <a:chOff x="2847762" y="1884285"/>
            <a:chExt cx="1327785" cy="2051974"/>
          </a:xfrm>
        </p:grpSpPr>
        <p:grpSp>
          <p:nvGrpSpPr>
            <p:cNvPr id="19" name="Grupa 213">
              <a:extLst>
                <a:ext uri="{FF2B5EF4-FFF2-40B4-BE49-F238E27FC236}">
                  <a16:creationId xmlns:a16="http://schemas.microsoft.com/office/drawing/2014/main" id="{4A726B92-7419-4B3A-BDE0-455AE69FAA1B}"/>
                </a:ext>
              </a:extLst>
            </p:cNvPr>
            <p:cNvGrpSpPr/>
            <p:nvPr/>
          </p:nvGrpSpPr>
          <p:grpSpPr>
            <a:xfrm>
              <a:off x="3254973" y="1884285"/>
              <a:ext cx="592583" cy="592583"/>
              <a:chOff x="7000875" y="2173288"/>
              <a:chExt cx="508000" cy="508000"/>
            </a:xfrm>
            <a:solidFill>
              <a:srgbClr val="0E6EDF"/>
            </a:solidFill>
          </p:grpSpPr>
          <p:sp>
            <p:nvSpPr>
              <p:cNvPr id="20" name="Rectangle 67">
                <a:extLst>
                  <a:ext uri="{FF2B5EF4-FFF2-40B4-BE49-F238E27FC236}">
                    <a16:creationId xmlns:a16="http://schemas.microsoft.com/office/drawing/2014/main" id="{DE23B68D-311F-4FFD-B11C-DB6A09D91B1B}"/>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1" name="Rectangle 68">
                <a:extLst>
                  <a:ext uri="{FF2B5EF4-FFF2-40B4-BE49-F238E27FC236}">
                    <a16:creationId xmlns:a16="http://schemas.microsoft.com/office/drawing/2014/main" id="{444FF831-705D-441C-B80C-F498FB24FBA3}"/>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2" name="Rectangle 69">
                <a:extLst>
                  <a:ext uri="{FF2B5EF4-FFF2-40B4-BE49-F238E27FC236}">
                    <a16:creationId xmlns:a16="http://schemas.microsoft.com/office/drawing/2014/main" id="{7DC072BF-71CA-4397-B55F-723E12328003}"/>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23" name="Freeform 70">
                <a:extLst>
                  <a:ext uri="{FF2B5EF4-FFF2-40B4-BE49-F238E27FC236}">
                    <a16:creationId xmlns:a16="http://schemas.microsoft.com/office/drawing/2014/main" id="{B23C08F0-045E-44B8-91DC-A7276AF9D87B}"/>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4" name="Freeform 71">
                <a:extLst>
                  <a:ext uri="{FF2B5EF4-FFF2-40B4-BE49-F238E27FC236}">
                    <a16:creationId xmlns:a16="http://schemas.microsoft.com/office/drawing/2014/main" id="{2DA84B3A-951E-4DFA-80A4-51EF8D71A4AF}"/>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5" name="Freeform 72">
                <a:extLst>
                  <a:ext uri="{FF2B5EF4-FFF2-40B4-BE49-F238E27FC236}">
                    <a16:creationId xmlns:a16="http://schemas.microsoft.com/office/drawing/2014/main" id="{C0A1A8B8-55B3-469C-8092-AD6A72002992}"/>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6" name="Freeform 73">
                <a:extLst>
                  <a:ext uri="{FF2B5EF4-FFF2-40B4-BE49-F238E27FC236}">
                    <a16:creationId xmlns:a16="http://schemas.microsoft.com/office/drawing/2014/main" id="{169A7B50-BEA7-405D-A384-F4A41FD645D9}"/>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27" name="Freeform 74">
                <a:extLst>
                  <a:ext uri="{FF2B5EF4-FFF2-40B4-BE49-F238E27FC236}">
                    <a16:creationId xmlns:a16="http://schemas.microsoft.com/office/drawing/2014/main" id="{B302A25B-55ED-4011-8EA0-63566D62F2AC}"/>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46" name="Rectangle: Rounded Corners 45">
              <a:extLst>
                <a:ext uri="{FF2B5EF4-FFF2-40B4-BE49-F238E27FC236}">
                  <a16:creationId xmlns:a16="http://schemas.microsoft.com/office/drawing/2014/main" id="{037DDD02-B3F4-4CC2-A544-2DD30261CF6F}"/>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pic>
          <p:nvPicPr>
            <p:cNvPr id="4" name="Picture 3">
              <a:extLst>
                <a:ext uri="{FF2B5EF4-FFF2-40B4-BE49-F238E27FC236}">
                  <a16:creationId xmlns:a16="http://schemas.microsoft.com/office/drawing/2014/main" id="{195BE7AA-E145-442A-9A9B-3850732D2080}"/>
                </a:ext>
              </a:extLst>
            </p:cNvPr>
            <p:cNvPicPr>
              <a:picLocks noChangeAspect="1"/>
            </p:cNvPicPr>
            <p:nvPr/>
          </p:nvPicPr>
          <p:blipFill>
            <a:blip r:embed="rId4"/>
            <a:stretch>
              <a:fillRect/>
            </a:stretch>
          </p:blipFill>
          <p:spPr>
            <a:xfrm>
              <a:off x="3101862" y="3155969"/>
              <a:ext cx="780290" cy="780290"/>
            </a:xfrm>
            <a:prstGeom prst="rect">
              <a:avLst/>
            </a:prstGeom>
          </p:spPr>
        </p:pic>
      </p:grpSp>
      <p:grpSp>
        <p:nvGrpSpPr>
          <p:cNvPr id="59" name="Group 58">
            <a:extLst>
              <a:ext uri="{FF2B5EF4-FFF2-40B4-BE49-F238E27FC236}">
                <a16:creationId xmlns:a16="http://schemas.microsoft.com/office/drawing/2014/main" id="{5E1830EF-A10F-41FB-8B64-D8F29698B89D}"/>
              </a:ext>
            </a:extLst>
          </p:cNvPr>
          <p:cNvGrpSpPr/>
          <p:nvPr/>
        </p:nvGrpSpPr>
        <p:grpSpPr>
          <a:xfrm>
            <a:off x="4030090" y="2014194"/>
            <a:ext cx="1327785" cy="2051974"/>
            <a:chOff x="2847762" y="1884285"/>
            <a:chExt cx="1327785" cy="2051974"/>
          </a:xfrm>
        </p:grpSpPr>
        <p:grpSp>
          <p:nvGrpSpPr>
            <p:cNvPr id="60" name="Grupa 213">
              <a:extLst>
                <a:ext uri="{FF2B5EF4-FFF2-40B4-BE49-F238E27FC236}">
                  <a16:creationId xmlns:a16="http://schemas.microsoft.com/office/drawing/2014/main" id="{5990B955-F085-4D28-B72C-630AB153D962}"/>
                </a:ext>
              </a:extLst>
            </p:cNvPr>
            <p:cNvGrpSpPr/>
            <p:nvPr/>
          </p:nvGrpSpPr>
          <p:grpSpPr>
            <a:xfrm>
              <a:off x="3254973" y="1884285"/>
              <a:ext cx="592583" cy="592583"/>
              <a:chOff x="7000875" y="2173288"/>
              <a:chExt cx="508000" cy="508000"/>
            </a:xfrm>
            <a:solidFill>
              <a:srgbClr val="0E6EDF"/>
            </a:solidFill>
          </p:grpSpPr>
          <p:sp>
            <p:nvSpPr>
              <p:cNvPr id="63" name="Rectangle 67">
                <a:extLst>
                  <a:ext uri="{FF2B5EF4-FFF2-40B4-BE49-F238E27FC236}">
                    <a16:creationId xmlns:a16="http://schemas.microsoft.com/office/drawing/2014/main" id="{6C24E81F-7E9D-4060-91C2-8A8F49D91078}"/>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4" name="Rectangle 68">
                <a:extLst>
                  <a:ext uri="{FF2B5EF4-FFF2-40B4-BE49-F238E27FC236}">
                    <a16:creationId xmlns:a16="http://schemas.microsoft.com/office/drawing/2014/main" id="{03624AA0-F9ED-4F75-AC0B-3C10B7447069}"/>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5" name="Rectangle 69">
                <a:extLst>
                  <a:ext uri="{FF2B5EF4-FFF2-40B4-BE49-F238E27FC236}">
                    <a16:creationId xmlns:a16="http://schemas.microsoft.com/office/drawing/2014/main" id="{B47DDF3E-9AA8-4E6D-8510-3751FDD4E730}"/>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66" name="Freeform 70">
                <a:extLst>
                  <a:ext uri="{FF2B5EF4-FFF2-40B4-BE49-F238E27FC236}">
                    <a16:creationId xmlns:a16="http://schemas.microsoft.com/office/drawing/2014/main" id="{6012D53A-5773-48CD-B59F-A2EFC2E0B3E9}"/>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67" name="Freeform 71">
                <a:extLst>
                  <a:ext uri="{FF2B5EF4-FFF2-40B4-BE49-F238E27FC236}">
                    <a16:creationId xmlns:a16="http://schemas.microsoft.com/office/drawing/2014/main" id="{DB89FFD9-92E9-4402-A807-6B6028440146}"/>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68" name="Freeform 72">
                <a:extLst>
                  <a:ext uri="{FF2B5EF4-FFF2-40B4-BE49-F238E27FC236}">
                    <a16:creationId xmlns:a16="http://schemas.microsoft.com/office/drawing/2014/main" id="{6FC7873F-B606-4E34-B670-B04A65B78701}"/>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69" name="Freeform 73">
                <a:extLst>
                  <a:ext uri="{FF2B5EF4-FFF2-40B4-BE49-F238E27FC236}">
                    <a16:creationId xmlns:a16="http://schemas.microsoft.com/office/drawing/2014/main" id="{249CF0F7-30DC-48A6-BE3B-F6521E77C07D}"/>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0" name="Freeform 74">
                <a:extLst>
                  <a:ext uri="{FF2B5EF4-FFF2-40B4-BE49-F238E27FC236}">
                    <a16:creationId xmlns:a16="http://schemas.microsoft.com/office/drawing/2014/main" id="{BA8EE00E-DF55-4F51-A670-271D7363AD49}"/>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61" name="Rectangle: Rounded Corners 60">
              <a:extLst>
                <a:ext uri="{FF2B5EF4-FFF2-40B4-BE49-F238E27FC236}">
                  <a16:creationId xmlns:a16="http://schemas.microsoft.com/office/drawing/2014/main" id="{60BCE81B-5D60-4039-AFCC-FEB8988A3859}"/>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pic>
          <p:nvPicPr>
            <p:cNvPr id="62" name="Picture 61">
              <a:extLst>
                <a:ext uri="{FF2B5EF4-FFF2-40B4-BE49-F238E27FC236}">
                  <a16:creationId xmlns:a16="http://schemas.microsoft.com/office/drawing/2014/main" id="{F8F40C0B-ED84-48B9-88F4-8774B3E123AB}"/>
                </a:ext>
              </a:extLst>
            </p:cNvPr>
            <p:cNvPicPr>
              <a:picLocks noChangeAspect="1"/>
            </p:cNvPicPr>
            <p:nvPr/>
          </p:nvPicPr>
          <p:blipFill>
            <a:blip r:embed="rId4"/>
            <a:stretch>
              <a:fillRect/>
            </a:stretch>
          </p:blipFill>
          <p:spPr>
            <a:xfrm>
              <a:off x="3101862" y="3155969"/>
              <a:ext cx="780290" cy="780290"/>
            </a:xfrm>
            <a:prstGeom prst="rect">
              <a:avLst/>
            </a:prstGeom>
          </p:spPr>
        </p:pic>
      </p:grpSp>
      <p:grpSp>
        <p:nvGrpSpPr>
          <p:cNvPr id="71" name="Group 70">
            <a:extLst>
              <a:ext uri="{FF2B5EF4-FFF2-40B4-BE49-F238E27FC236}">
                <a16:creationId xmlns:a16="http://schemas.microsoft.com/office/drawing/2014/main" id="{E87EBC1A-B2F4-4FEA-886B-AEF5ED622F3D}"/>
              </a:ext>
            </a:extLst>
          </p:cNvPr>
          <p:cNvGrpSpPr/>
          <p:nvPr/>
        </p:nvGrpSpPr>
        <p:grpSpPr>
          <a:xfrm>
            <a:off x="5564902" y="2014194"/>
            <a:ext cx="1327785" cy="2051974"/>
            <a:chOff x="2847762" y="1884285"/>
            <a:chExt cx="1327785" cy="2051974"/>
          </a:xfrm>
        </p:grpSpPr>
        <p:grpSp>
          <p:nvGrpSpPr>
            <p:cNvPr id="72" name="Grupa 213">
              <a:extLst>
                <a:ext uri="{FF2B5EF4-FFF2-40B4-BE49-F238E27FC236}">
                  <a16:creationId xmlns:a16="http://schemas.microsoft.com/office/drawing/2014/main" id="{101562AC-282E-43A1-A922-0A9BCB2A1E59}"/>
                </a:ext>
              </a:extLst>
            </p:cNvPr>
            <p:cNvGrpSpPr/>
            <p:nvPr/>
          </p:nvGrpSpPr>
          <p:grpSpPr>
            <a:xfrm>
              <a:off x="3254973" y="1884285"/>
              <a:ext cx="592583" cy="592583"/>
              <a:chOff x="7000875" y="2173288"/>
              <a:chExt cx="508000" cy="508000"/>
            </a:xfrm>
            <a:solidFill>
              <a:srgbClr val="0E6EDF"/>
            </a:solidFill>
          </p:grpSpPr>
          <p:sp>
            <p:nvSpPr>
              <p:cNvPr id="75" name="Rectangle 67">
                <a:extLst>
                  <a:ext uri="{FF2B5EF4-FFF2-40B4-BE49-F238E27FC236}">
                    <a16:creationId xmlns:a16="http://schemas.microsoft.com/office/drawing/2014/main" id="{EDF3DB93-C351-476B-ACA4-A435E569CE44}"/>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6" name="Rectangle 68">
                <a:extLst>
                  <a:ext uri="{FF2B5EF4-FFF2-40B4-BE49-F238E27FC236}">
                    <a16:creationId xmlns:a16="http://schemas.microsoft.com/office/drawing/2014/main" id="{7DE6C58C-148C-45CC-9F8B-B8C5E705C93B}"/>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7" name="Rectangle 69">
                <a:extLst>
                  <a:ext uri="{FF2B5EF4-FFF2-40B4-BE49-F238E27FC236}">
                    <a16:creationId xmlns:a16="http://schemas.microsoft.com/office/drawing/2014/main" id="{EDA18368-8350-4B42-A102-2F4EEECCBB1A}"/>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78" name="Freeform 70">
                <a:extLst>
                  <a:ext uri="{FF2B5EF4-FFF2-40B4-BE49-F238E27FC236}">
                    <a16:creationId xmlns:a16="http://schemas.microsoft.com/office/drawing/2014/main" id="{EA8156A6-65E8-4BFA-BEC7-B031F210BC5A}"/>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9" name="Freeform 71">
                <a:extLst>
                  <a:ext uri="{FF2B5EF4-FFF2-40B4-BE49-F238E27FC236}">
                    <a16:creationId xmlns:a16="http://schemas.microsoft.com/office/drawing/2014/main" id="{7AE42195-B97A-4B35-A1DE-EBE9020D8F2B}"/>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0" name="Freeform 72">
                <a:extLst>
                  <a:ext uri="{FF2B5EF4-FFF2-40B4-BE49-F238E27FC236}">
                    <a16:creationId xmlns:a16="http://schemas.microsoft.com/office/drawing/2014/main" id="{63369E79-0D73-4FBB-AFA7-2F61DE6661DF}"/>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1" name="Freeform 73">
                <a:extLst>
                  <a:ext uri="{FF2B5EF4-FFF2-40B4-BE49-F238E27FC236}">
                    <a16:creationId xmlns:a16="http://schemas.microsoft.com/office/drawing/2014/main" id="{0C0D1C24-EB17-41F4-B361-3F3EB65F4D9F}"/>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2" name="Freeform 74">
                <a:extLst>
                  <a:ext uri="{FF2B5EF4-FFF2-40B4-BE49-F238E27FC236}">
                    <a16:creationId xmlns:a16="http://schemas.microsoft.com/office/drawing/2014/main" id="{10FEC3C2-9905-4B0F-97C1-649D49C34C61}"/>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73" name="Rectangle: Rounded Corners 72">
              <a:extLst>
                <a:ext uri="{FF2B5EF4-FFF2-40B4-BE49-F238E27FC236}">
                  <a16:creationId xmlns:a16="http://schemas.microsoft.com/office/drawing/2014/main" id="{B535BD96-3DFD-4B8B-A993-D2A42D342500}"/>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pic>
          <p:nvPicPr>
            <p:cNvPr id="74" name="Picture 73">
              <a:extLst>
                <a:ext uri="{FF2B5EF4-FFF2-40B4-BE49-F238E27FC236}">
                  <a16:creationId xmlns:a16="http://schemas.microsoft.com/office/drawing/2014/main" id="{40D99E0B-ACEA-4294-B508-5C2B95A6E5E0}"/>
                </a:ext>
              </a:extLst>
            </p:cNvPr>
            <p:cNvPicPr>
              <a:picLocks noChangeAspect="1"/>
            </p:cNvPicPr>
            <p:nvPr/>
          </p:nvPicPr>
          <p:blipFill>
            <a:blip r:embed="rId4"/>
            <a:stretch>
              <a:fillRect/>
            </a:stretch>
          </p:blipFill>
          <p:spPr>
            <a:xfrm>
              <a:off x="3101862" y="3155969"/>
              <a:ext cx="780290" cy="780290"/>
            </a:xfrm>
            <a:prstGeom prst="rect">
              <a:avLst/>
            </a:prstGeom>
          </p:spPr>
        </p:pic>
      </p:grpSp>
      <p:grpSp>
        <p:nvGrpSpPr>
          <p:cNvPr id="83" name="Group 82">
            <a:extLst>
              <a:ext uri="{FF2B5EF4-FFF2-40B4-BE49-F238E27FC236}">
                <a16:creationId xmlns:a16="http://schemas.microsoft.com/office/drawing/2014/main" id="{DB80ACFF-640A-4B13-93DD-A51344494388}"/>
              </a:ext>
            </a:extLst>
          </p:cNvPr>
          <p:cNvGrpSpPr/>
          <p:nvPr/>
        </p:nvGrpSpPr>
        <p:grpSpPr>
          <a:xfrm>
            <a:off x="7051018" y="2014194"/>
            <a:ext cx="1327785" cy="2051974"/>
            <a:chOff x="2847762" y="1884285"/>
            <a:chExt cx="1327785" cy="2051974"/>
          </a:xfrm>
        </p:grpSpPr>
        <p:grpSp>
          <p:nvGrpSpPr>
            <p:cNvPr id="84" name="Grupa 213">
              <a:extLst>
                <a:ext uri="{FF2B5EF4-FFF2-40B4-BE49-F238E27FC236}">
                  <a16:creationId xmlns:a16="http://schemas.microsoft.com/office/drawing/2014/main" id="{A95635FC-0A44-4374-8E50-89209528FFCD}"/>
                </a:ext>
              </a:extLst>
            </p:cNvPr>
            <p:cNvGrpSpPr/>
            <p:nvPr/>
          </p:nvGrpSpPr>
          <p:grpSpPr>
            <a:xfrm>
              <a:off x="3254973" y="1884285"/>
              <a:ext cx="592583" cy="592583"/>
              <a:chOff x="7000875" y="2173288"/>
              <a:chExt cx="508000" cy="508000"/>
            </a:xfrm>
            <a:solidFill>
              <a:srgbClr val="0E6EDF"/>
            </a:solidFill>
          </p:grpSpPr>
          <p:sp>
            <p:nvSpPr>
              <p:cNvPr id="87" name="Rectangle 67">
                <a:extLst>
                  <a:ext uri="{FF2B5EF4-FFF2-40B4-BE49-F238E27FC236}">
                    <a16:creationId xmlns:a16="http://schemas.microsoft.com/office/drawing/2014/main" id="{C66E0BE6-7398-4FE5-8178-5C946840B5C6}"/>
                  </a:ext>
                </a:extLst>
              </p:cNvPr>
              <p:cNvSpPr>
                <a:spLocks noChangeArrowheads="1"/>
              </p:cNvSpPr>
              <p:nvPr/>
            </p:nvSpPr>
            <p:spPr bwMode="auto">
              <a:xfrm>
                <a:off x="7380288" y="2217738"/>
                <a:ext cx="22225"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8" name="Rectangle 68">
                <a:extLst>
                  <a:ext uri="{FF2B5EF4-FFF2-40B4-BE49-F238E27FC236}">
                    <a16:creationId xmlns:a16="http://schemas.microsoft.com/office/drawing/2014/main" id="{5A6B9BF1-550C-4A30-AE99-B782E4CDE87F}"/>
                  </a:ext>
                </a:extLst>
              </p:cNvPr>
              <p:cNvSpPr>
                <a:spLocks noChangeArrowheads="1"/>
              </p:cNvSpPr>
              <p:nvPr/>
            </p:nvSpPr>
            <p:spPr bwMode="auto">
              <a:xfrm>
                <a:off x="7326313"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89" name="Rectangle 69">
                <a:extLst>
                  <a:ext uri="{FF2B5EF4-FFF2-40B4-BE49-F238E27FC236}">
                    <a16:creationId xmlns:a16="http://schemas.microsoft.com/office/drawing/2014/main" id="{D5A3B486-2CBF-4547-BB93-24A6D884AFE1}"/>
                  </a:ext>
                </a:extLst>
              </p:cNvPr>
              <p:cNvSpPr>
                <a:spLocks noChangeArrowheads="1"/>
              </p:cNvSpPr>
              <p:nvPr/>
            </p:nvSpPr>
            <p:spPr bwMode="auto">
              <a:xfrm>
                <a:off x="7272338" y="2217738"/>
                <a:ext cx="20638" cy="206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pl-PL"/>
              </a:p>
            </p:txBody>
          </p:sp>
          <p:sp>
            <p:nvSpPr>
              <p:cNvPr id="90" name="Freeform 70">
                <a:extLst>
                  <a:ext uri="{FF2B5EF4-FFF2-40B4-BE49-F238E27FC236}">
                    <a16:creationId xmlns:a16="http://schemas.microsoft.com/office/drawing/2014/main" id="{730EA222-B305-49F6-B8D5-0DB0758B39C9}"/>
                  </a:ext>
                </a:extLst>
              </p:cNvPr>
              <p:cNvSpPr>
                <a:spLocks/>
              </p:cNvSpPr>
              <p:nvPr/>
            </p:nvSpPr>
            <p:spPr bwMode="auto">
              <a:xfrm>
                <a:off x="7129463" y="2338388"/>
                <a:ext cx="74613" cy="77788"/>
              </a:xfrm>
              <a:custGeom>
                <a:avLst/>
                <a:gdLst>
                  <a:gd name="T0" fmla="*/ 518 w 518"/>
                  <a:gd name="T1" fmla="*/ 0 h 539"/>
                  <a:gd name="T2" fmla="*/ 518 w 518"/>
                  <a:gd name="T3" fmla="*/ 96 h 539"/>
                  <a:gd name="T4" fmla="*/ 105 w 518"/>
                  <a:gd name="T5" fmla="*/ 269 h 539"/>
                  <a:gd name="T6" fmla="*/ 518 w 518"/>
                  <a:gd name="T7" fmla="*/ 442 h 539"/>
                  <a:gd name="T8" fmla="*/ 518 w 518"/>
                  <a:gd name="T9" fmla="*/ 539 h 539"/>
                  <a:gd name="T10" fmla="*/ 0 w 518"/>
                  <a:gd name="T11" fmla="*/ 307 h 539"/>
                  <a:gd name="T12" fmla="*/ 0 w 518"/>
                  <a:gd name="T13" fmla="*/ 216 h 539"/>
                  <a:gd name="T14" fmla="*/ 518 w 518"/>
                  <a:gd name="T15" fmla="*/ 0 h 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39">
                    <a:moveTo>
                      <a:pt x="518" y="0"/>
                    </a:moveTo>
                    <a:lnTo>
                      <a:pt x="518" y="96"/>
                    </a:lnTo>
                    <a:lnTo>
                      <a:pt x="105" y="269"/>
                    </a:lnTo>
                    <a:lnTo>
                      <a:pt x="518" y="442"/>
                    </a:lnTo>
                    <a:lnTo>
                      <a:pt x="518" y="539"/>
                    </a:lnTo>
                    <a:lnTo>
                      <a:pt x="0" y="307"/>
                    </a:lnTo>
                    <a:lnTo>
                      <a:pt x="0" y="216"/>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1" name="Freeform 71">
                <a:extLst>
                  <a:ext uri="{FF2B5EF4-FFF2-40B4-BE49-F238E27FC236}">
                    <a16:creationId xmlns:a16="http://schemas.microsoft.com/office/drawing/2014/main" id="{598553B2-8642-405F-AFA6-40DFA332A6BA}"/>
                  </a:ext>
                </a:extLst>
              </p:cNvPr>
              <p:cNvSpPr>
                <a:spLocks/>
              </p:cNvSpPr>
              <p:nvPr/>
            </p:nvSpPr>
            <p:spPr bwMode="auto">
              <a:xfrm>
                <a:off x="7212013" y="2316163"/>
                <a:ext cx="42863" cy="115888"/>
              </a:xfrm>
              <a:custGeom>
                <a:avLst/>
                <a:gdLst>
                  <a:gd name="T0" fmla="*/ 225 w 300"/>
                  <a:gd name="T1" fmla="*/ 0 h 810"/>
                  <a:gd name="T2" fmla="*/ 300 w 300"/>
                  <a:gd name="T3" fmla="*/ 0 h 810"/>
                  <a:gd name="T4" fmla="*/ 76 w 300"/>
                  <a:gd name="T5" fmla="*/ 810 h 810"/>
                  <a:gd name="T6" fmla="*/ 0 w 300"/>
                  <a:gd name="T7" fmla="*/ 810 h 810"/>
                  <a:gd name="T8" fmla="*/ 225 w 300"/>
                  <a:gd name="T9" fmla="*/ 0 h 810"/>
                </a:gdLst>
                <a:ahLst/>
                <a:cxnLst>
                  <a:cxn ang="0">
                    <a:pos x="T0" y="T1"/>
                  </a:cxn>
                  <a:cxn ang="0">
                    <a:pos x="T2" y="T3"/>
                  </a:cxn>
                  <a:cxn ang="0">
                    <a:pos x="T4" y="T5"/>
                  </a:cxn>
                  <a:cxn ang="0">
                    <a:pos x="T6" y="T7"/>
                  </a:cxn>
                  <a:cxn ang="0">
                    <a:pos x="T8" y="T9"/>
                  </a:cxn>
                </a:cxnLst>
                <a:rect l="0" t="0" r="r" b="b"/>
                <a:pathLst>
                  <a:path w="300" h="810">
                    <a:moveTo>
                      <a:pt x="225" y="0"/>
                    </a:moveTo>
                    <a:lnTo>
                      <a:pt x="300" y="0"/>
                    </a:lnTo>
                    <a:lnTo>
                      <a:pt x="76" y="810"/>
                    </a:lnTo>
                    <a:lnTo>
                      <a:pt x="0" y="810"/>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2" name="Freeform 72">
                <a:extLst>
                  <a:ext uri="{FF2B5EF4-FFF2-40B4-BE49-F238E27FC236}">
                    <a16:creationId xmlns:a16="http://schemas.microsoft.com/office/drawing/2014/main" id="{4F1953F1-571C-41C2-8C2B-928F6A4ADB22}"/>
                  </a:ext>
                </a:extLst>
              </p:cNvPr>
              <p:cNvSpPr>
                <a:spLocks/>
              </p:cNvSpPr>
              <p:nvPr/>
            </p:nvSpPr>
            <p:spPr bwMode="auto">
              <a:xfrm>
                <a:off x="7264400" y="2336800"/>
                <a:ext cx="74613" cy="77788"/>
              </a:xfrm>
              <a:custGeom>
                <a:avLst/>
                <a:gdLst>
                  <a:gd name="T0" fmla="*/ 0 w 518"/>
                  <a:gd name="T1" fmla="*/ 0 h 541"/>
                  <a:gd name="T2" fmla="*/ 518 w 518"/>
                  <a:gd name="T3" fmla="*/ 218 h 541"/>
                  <a:gd name="T4" fmla="*/ 518 w 518"/>
                  <a:gd name="T5" fmla="*/ 316 h 541"/>
                  <a:gd name="T6" fmla="*/ 0 w 518"/>
                  <a:gd name="T7" fmla="*/ 541 h 541"/>
                  <a:gd name="T8" fmla="*/ 0 w 518"/>
                  <a:gd name="T9" fmla="*/ 443 h 541"/>
                  <a:gd name="T10" fmla="*/ 413 w 518"/>
                  <a:gd name="T11" fmla="*/ 270 h 541"/>
                  <a:gd name="T12" fmla="*/ 0 w 518"/>
                  <a:gd name="T13" fmla="*/ 98 h 541"/>
                  <a:gd name="T14" fmla="*/ 0 w 518"/>
                  <a:gd name="T15" fmla="*/ 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8" h="541">
                    <a:moveTo>
                      <a:pt x="0" y="0"/>
                    </a:moveTo>
                    <a:lnTo>
                      <a:pt x="518" y="218"/>
                    </a:lnTo>
                    <a:lnTo>
                      <a:pt x="518" y="316"/>
                    </a:lnTo>
                    <a:lnTo>
                      <a:pt x="0" y="541"/>
                    </a:lnTo>
                    <a:lnTo>
                      <a:pt x="0" y="443"/>
                    </a:lnTo>
                    <a:lnTo>
                      <a:pt x="413" y="270"/>
                    </a:lnTo>
                    <a:lnTo>
                      <a:pt x="0" y="9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3" name="Freeform 73">
                <a:extLst>
                  <a:ext uri="{FF2B5EF4-FFF2-40B4-BE49-F238E27FC236}">
                    <a16:creationId xmlns:a16="http://schemas.microsoft.com/office/drawing/2014/main" id="{0DD10D0D-0360-4812-B46A-4092F231C423}"/>
                  </a:ext>
                </a:extLst>
              </p:cNvPr>
              <p:cNvSpPr>
                <a:spLocks noEditPoints="1"/>
              </p:cNvSpPr>
              <p:nvPr/>
            </p:nvSpPr>
            <p:spPr bwMode="auto">
              <a:xfrm>
                <a:off x="7319963" y="2492375"/>
                <a:ext cx="120650" cy="119063"/>
              </a:xfrm>
              <a:custGeom>
                <a:avLst/>
                <a:gdLst>
                  <a:gd name="T0" fmla="*/ 371 w 826"/>
                  <a:gd name="T1" fmla="*/ 153 h 824"/>
                  <a:gd name="T2" fmla="*/ 292 w 826"/>
                  <a:gd name="T3" fmla="*/ 179 h 824"/>
                  <a:gd name="T4" fmla="*/ 228 w 826"/>
                  <a:gd name="T5" fmla="*/ 227 h 824"/>
                  <a:gd name="T6" fmla="*/ 179 w 826"/>
                  <a:gd name="T7" fmla="*/ 292 h 824"/>
                  <a:gd name="T8" fmla="*/ 154 w 826"/>
                  <a:gd name="T9" fmla="*/ 370 h 824"/>
                  <a:gd name="T10" fmla="*/ 154 w 826"/>
                  <a:gd name="T11" fmla="*/ 454 h 824"/>
                  <a:gd name="T12" fmla="*/ 179 w 826"/>
                  <a:gd name="T13" fmla="*/ 531 h 824"/>
                  <a:gd name="T14" fmla="*/ 228 w 826"/>
                  <a:gd name="T15" fmla="*/ 597 h 824"/>
                  <a:gd name="T16" fmla="*/ 292 w 826"/>
                  <a:gd name="T17" fmla="*/ 645 h 824"/>
                  <a:gd name="T18" fmla="*/ 371 w 826"/>
                  <a:gd name="T19" fmla="*/ 671 h 824"/>
                  <a:gd name="T20" fmla="*/ 450 w 826"/>
                  <a:gd name="T21" fmla="*/ 672 h 824"/>
                  <a:gd name="T22" fmla="*/ 522 w 826"/>
                  <a:gd name="T23" fmla="*/ 649 h 824"/>
                  <a:gd name="T24" fmla="*/ 585 w 826"/>
                  <a:gd name="T25" fmla="*/ 609 h 824"/>
                  <a:gd name="T26" fmla="*/ 633 w 826"/>
                  <a:gd name="T27" fmla="*/ 554 h 824"/>
                  <a:gd name="T28" fmla="*/ 664 w 826"/>
                  <a:gd name="T29" fmla="*/ 487 h 824"/>
                  <a:gd name="T30" fmla="*/ 675 w 826"/>
                  <a:gd name="T31" fmla="*/ 412 h 824"/>
                  <a:gd name="T32" fmla="*/ 662 w 826"/>
                  <a:gd name="T33" fmla="*/ 329 h 824"/>
                  <a:gd name="T34" fmla="*/ 625 w 826"/>
                  <a:gd name="T35" fmla="*/ 257 h 824"/>
                  <a:gd name="T36" fmla="*/ 566 w 826"/>
                  <a:gd name="T37" fmla="*/ 201 h 824"/>
                  <a:gd name="T38" fmla="*/ 494 w 826"/>
                  <a:gd name="T39" fmla="*/ 163 h 824"/>
                  <a:gd name="T40" fmla="*/ 413 w 826"/>
                  <a:gd name="T41" fmla="*/ 149 h 824"/>
                  <a:gd name="T42" fmla="*/ 464 w 826"/>
                  <a:gd name="T43" fmla="*/ 3 h 824"/>
                  <a:gd name="T44" fmla="*/ 561 w 826"/>
                  <a:gd name="T45" fmla="*/ 28 h 824"/>
                  <a:gd name="T46" fmla="*/ 647 w 826"/>
                  <a:gd name="T47" fmla="*/ 74 h 824"/>
                  <a:gd name="T48" fmla="*/ 720 w 826"/>
                  <a:gd name="T49" fmla="*/ 139 h 824"/>
                  <a:gd name="T50" fmla="*/ 777 w 826"/>
                  <a:gd name="T51" fmla="*/ 219 h 824"/>
                  <a:gd name="T52" fmla="*/ 813 w 826"/>
                  <a:gd name="T53" fmla="*/ 311 h 824"/>
                  <a:gd name="T54" fmla="*/ 826 w 826"/>
                  <a:gd name="T55" fmla="*/ 412 h 824"/>
                  <a:gd name="T56" fmla="*/ 813 w 826"/>
                  <a:gd name="T57" fmla="*/ 513 h 824"/>
                  <a:gd name="T58" fmla="*/ 777 w 826"/>
                  <a:gd name="T59" fmla="*/ 604 h 824"/>
                  <a:gd name="T60" fmla="*/ 720 w 826"/>
                  <a:gd name="T61" fmla="*/ 685 h 824"/>
                  <a:gd name="T62" fmla="*/ 647 w 826"/>
                  <a:gd name="T63" fmla="*/ 750 h 824"/>
                  <a:gd name="T64" fmla="*/ 561 w 826"/>
                  <a:gd name="T65" fmla="*/ 796 h 824"/>
                  <a:gd name="T66" fmla="*/ 463 w 826"/>
                  <a:gd name="T67" fmla="*/ 821 h 824"/>
                  <a:gd name="T68" fmla="*/ 361 w 826"/>
                  <a:gd name="T69" fmla="*/ 821 h 824"/>
                  <a:gd name="T70" fmla="*/ 264 w 826"/>
                  <a:gd name="T71" fmla="*/ 796 h 824"/>
                  <a:gd name="T72" fmla="*/ 177 w 826"/>
                  <a:gd name="T73" fmla="*/ 750 h 824"/>
                  <a:gd name="T74" fmla="*/ 104 w 826"/>
                  <a:gd name="T75" fmla="*/ 685 h 824"/>
                  <a:gd name="T76" fmla="*/ 48 w 826"/>
                  <a:gd name="T77" fmla="*/ 604 h 824"/>
                  <a:gd name="T78" fmla="*/ 12 w 826"/>
                  <a:gd name="T79" fmla="*/ 513 h 824"/>
                  <a:gd name="T80" fmla="*/ 0 w 826"/>
                  <a:gd name="T81" fmla="*/ 412 h 824"/>
                  <a:gd name="T82" fmla="*/ 12 w 826"/>
                  <a:gd name="T83" fmla="*/ 311 h 824"/>
                  <a:gd name="T84" fmla="*/ 48 w 826"/>
                  <a:gd name="T85" fmla="*/ 219 h 824"/>
                  <a:gd name="T86" fmla="*/ 104 w 826"/>
                  <a:gd name="T87" fmla="*/ 139 h 824"/>
                  <a:gd name="T88" fmla="*/ 177 w 826"/>
                  <a:gd name="T89" fmla="*/ 74 h 824"/>
                  <a:gd name="T90" fmla="*/ 264 w 826"/>
                  <a:gd name="T91" fmla="*/ 28 h 824"/>
                  <a:gd name="T92" fmla="*/ 361 w 826"/>
                  <a:gd name="T93" fmla="*/ 3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6" h="824">
                    <a:moveTo>
                      <a:pt x="413" y="149"/>
                    </a:moveTo>
                    <a:lnTo>
                      <a:pt x="371" y="153"/>
                    </a:lnTo>
                    <a:lnTo>
                      <a:pt x="330" y="163"/>
                    </a:lnTo>
                    <a:lnTo>
                      <a:pt x="292" y="179"/>
                    </a:lnTo>
                    <a:lnTo>
                      <a:pt x="258" y="201"/>
                    </a:lnTo>
                    <a:lnTo>
                      <a:pt x="228" y="227"/>
                    </a:lnTo>
                    <a:lnTo>
                      <a:pt x="201" y="257"/>
                    </a:lnTo>
                    <a:lnTo>
                      <a:pt x="179" y="292"/>
                    </a:lnTo>
                    <a:lnTo>
                      <a:pt x="163" y="329"/>
                    </a:lnTo>
                    <a:lnTo>
                      <a:pt x="154" y="370"/>
                    </a:lnTo>
                    <a:lnTo>
                      <a:pt x="149" y="412"/>
                    </a:lnTo>
                    <a:lnTo>
                      <a:pt x="154" y="454"/>
                    </a:lnTo>
                    <a:lnTo>
                      <a:pt x="163" y="494"/>
                    </a:lnTo>
                    <a:lnTo>
                      <a:pt x="179" y="531"/>
                    </a:lnTo>
                    <a:lnTo>
                      <a:pt x="201" y="565"/>
                    </a:lnTo>
                    <a:lnTo>
                      <a:pt x="228" y="597"/>
                    </a:lnTo>
                    <a:lnTo>
                      <a:pt x="258" y="623"/>
                    </a:lnTo>
                    <a:lnTo>
                      <a:pt x="292" y="645"/>
                    </a:lnTo>
                    <a:lnTo>
                      <a:pt x="330" y="661"/>
                    </a:lnTo>
                    <a:lnTo>
                      <a:pt x="371" y="671"/>
                    </a:lnTo>
                    <a:lnTo>
                      <a:pt x="413" y="674"/>
                    </a:lnTo>
                    <a:lnTo>
                      <a:pt x="450" y="672"/>
                    </a:lnTo>
                    <a:lnTo>
                      <a:pt x="488" y="663"/>
                    </a:lnTo>
                    <a:lnTo>
                      <a:pt x="522" y="649"/>
                    </a:lnTo>
                    <a:lnTo>
                      <a:pt x="555" y="632"/>
                    </a:lnTo>
                    <a:lnTo>
                      <a:pt x="585" y="609"/>
                    </a:lnTo>
                    <a:lnTo>
                      <a:pt x="611" y="584"/>
                    </a:lnTo>
                    <a:lnTo>
                      <a:pt x="633" y="554"/>
                    </a:lnTo>
                    <a:lnTo>
                      <a:pt x="651" y="521"/>
                    </a:lnTo>
                    <a:lnTo>
                      <a:pt x="664" y="487"/>
                    </a:lnTo>
                    <a:lnTo>
                      <a:pt x="673" y="451"/>
                    </a:lnTo>
                    <a:lnTo>
                      <a:pt x="675" y="412"/>
                    </a:lnTo>
                    <a:lnTo>
                      <a:pt x="672" y="370"/>
                    </a:lnTo>
                    <a:lnTo>
                      <a:pt x="662" y="329"/>
                    </a:lnTo>
                    <a:lnTo>
                      <a:pt x="646" y="292"/>
                    </a:lnTo>
                    <a:lnTo>
                      <a:pt x="625" y="257"/>
                    </a:lnTo>
                    <a:lnTo>
                      <a:pt x="598" y="227"/>
                    </a:lnTo>
                    <a:lnTo>
                      <a:pt x="566" y="201"/>
                    </a:lnTo>
                    <a:lnTo>
                      <a:pt x="532" y="179"/>
                    </a:lnTo>
                    <a:lnTo>
                      <a:pt x="494" y="163"/>
                    </a:lnTo>
                    <a:lnTo>
                      <a:pt x="455" y="153"/>
                    </a:lnTo>
                    <a:lnTo>
                      <a:pt x="413" y="149"/>
                    </a:lnTo>
                    <a:close/>
                    <a:moveTo>
                      <a:pt x="413" y="0"/>
                    </a:moveTo>
                    <a:lnTo>
                      <a:pt x="464" y="3"/>
                    </a:lnTo>
                    <a:lnTo>
                      <a:pt x="514" y="13"/>
                    </a:lnTo>
                    <a:lnTo>
                      <a:pt x="561" y="28"/>
                    </a:lnTo>
                    <a:lnTo>
                      <a:pt x="606" y="48"/>
                    </a:lnTo>
                    <a:lnTo>
                      <a:pt x="647" y="74"/>
                    </a:lnTo>
                    <a:lnTo>
                      <a:pt x="686" y="105"/>
                    </a:lnTo>
                    <a:lnTo>
                      <a:pt x="720" y="139"/>
                    </a:lnTo>
                    <a:lnTo>
                      <a:pt x="751" y="178"/>
                    </a:lnTo>
                    <a:lnTo>
                      <a:pt x="777" y="219"/>
                    </a:lnTo>
                    <a:lnTo>
                      <a:pt x="798" y="264"/>
                    </a:lnTo>
                    <a:lnTo>
                      <a:pt x="813" y="311"/>
                    </a:lnTo>
                    <a:lnTo>
                      <a:pt x="822" y="360"/>
                    </a:lnTo>
                    <a:lnTo>
                      <a:pt x="826" y="412"/>
                    </a:lnTo>
                    <a:lnTo>
                      <a:pt x="822" y="463"/>
                    </a:lnTo>
                    <a:lnTo>
                      <a:pt x="813" y="513"/>
                    </a:lnTo>
                    <a:lnTo>
                      <a:pt x="798" y="560"/>
                    </a:lnTo>
                    <a:lnTo>
                      <a:pt x="777" y="604"/>
                    </a:lnTo>
                    <a:lnTo>
                      <a:pt x="750" y="646"/>
                    </a:lnTo>
                    <a:lnTo>
                      <a:pt x="720" y="685"/>
                    </a:lnTo>
                    <a:lnTo>
                      <a:pt x="686" y="719"/>
                    </a:lnTo>
                    <a:lnTo>
                      <a:pt x="647" y="750"/>
                    </a:lnTo>
                    <a:lnTo>
                      <a:pt x="605" y="776"/>
                    </a:lnTo>
                    <a:lnTo>
                      <a:pt x="561" y="796"/>
                    </a:lnTo>
                    <a:lnTo>
                      <a:pt x="514" y="811"/>
                    </a:lnTo>
                    <a:lnTo>
                      <a:pt x="463" y="821"/>
                    </a:lnTo>
                    <a:lnTo>
                      <a:pt x="413" y="824"/>
                    </a:lnTo>
                    <a:lnTo>
                      <a:pt x="361" y="821"/>
                    </a:lnTo>
                    <a:lnTo>
                      <a:pt x="312" y="811"/>
                    </a:lnTo>
                    <a:lnTo>
                      <a:pt x="264" y="796"/>
                    </a:lnTo>
                    <a:lnTo>
                      <a:pt x="219" y="776"/>
                    </a:lnTo>
                    <a:lnTo>
                      <a:pt x="177" y="750"/>
                    </a:lnTo>
                    <a:lnTo>
                      <a:pt x="140" y="719"/>
                    </a:lnTo>
                    <a:lnTo>
                      <a:pt x="104" y="685"/>
                    </a:lnTo>
                    <a:lnTo>
                      <a:pt x="74" y="646"/>
                    </a:lnTo>
                    <a:lnTo>
                      <a:pt x="48" y="604"/>
                    </a:lnTo>
                    <a:lnTo>
                      <a:pt x="28" y="560"/>
                    </a:lnTo>
                    <a:lnTo>
                      <a:pt x="12" y="513"/>
                    </a:lnTo>
                    <a:lnTo>
                      <a:pt x="3" y="463"/>
                    </a:lnTo>
                    <a:lnTo>
                      <a:pt x="0" y="412"/>
                    </a:lnTo>
                    <a:lnTo>
                      <a:pt x="3" y="360"/>
                    </a:lnTo>
                    <a:lnTo>
                      <a:pt x="12" y="311"/>
                    </a:lnTo>
                    <a:lnTo>
                      <a:pt x="28" y="264"/>
                    </a:lnTo>
                    <a:lnTo>
                      <a:pt x="48" y="219"/>
                    </a:lnTo>
                    <a:lnTo>
                      <a:pt x="74" y="178"/>
                    </a:lnTo>
                    <a:lnTo>
                      <a:pt x="104" y="139"/>
                    </a:lnTo>
                    <a:lnTo>
                      <a:pt x="140" y="105"/>
                    </a:lnTo>
                    <a:lnTo>
                      <a:pt x="177" y="74"/>
                    </a:lnTo>
                    <a:lnTo>
                      <a:pt x="219" y="48"/>
                    </a:lnTo>
                    <a:lnTo>
                      <a:pt x="264" y="28"/>
                    </a:lnTo>
                    <a:lnTo>
                      <a:pt x="312" y="13"/>
                    </a:lnTo>
                    <a:lnTo>
                      <a:pt x="361" y="3"/>
                    </a:lnTo>
                    <a:lnTo>
                      <a:pt x="4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4" name="Freeform 74">
                <a:extLst>
                  <a:ext uri="{FF2B5EF4-FFF2-40B4-BE49-F238E27FC236}">
                    <a16:creationId xmlns:a16="http://schemas.microsoft.com/office/drawing/2014/main" id="{3600C8C4-59D9-4C55-8E73-7D1C50E9B5EB}"/>
                  </a:ext>
                </a:extLst>
              </p:cNvPr>
              <p:cNvSpPr>
                <a:spLocks noEditPoints="1"/>
              </p:cNvSpPr>
              <p:nvPr/>
            </p:nvSpPr>
            <p:spPr bwMode="auto">
              <a:xfrm>
                <a:off x="7000875" y="2173288"/>
                <a:ext cx="508000" cy="508000"/>
              </a:xfrm>
              <a:custGeom>
                <a:avLst/>
                <a:gdLst>
                  <a:gd name="T0" fmla="*/ 2452 w 3520"/>
                  <a:gd name="T1" fmla="*/ 2084 h 3524"/>
                  <a:gd name="T2" fmla="*/ 2265 w 3520"/>
                  <a:gd name="T3" fmla="*/ 2184 h 3524"/>
                  <a:gd name="T4" fmla="*/ 2145 w 3520"/>
                  <a:gd name="T5" fmla="*/ 2315 h 3524"/>
                  <a:gd name="T6" fmla="*/ 2063 w 3520"/>
                  <a:gd name="T7" fmla="*/ 2512 h 3524"/>
                  <a:gd name="T8" fmla="*/ 2055 w 3520"/>
                  <a:gd name="T9" fmla="*/ 2692 h 3524"/>
                  <a:gd name="T10" fmla="*/ 2118 w 3520"/>
                  <a:gd name="T11" fmla="*/ 2898 h 3524"/>
                  <a:gd name="T12" fmla="*/ 2140 w 3520"/>
                  <a:gd name="T13" fmla="*/ 3200 h 3524"/>
                  <a:gd name="T14" fmla="*/ 2402 w 3520"/>
                  <a:gd name="T15" fmla="*/ 3156 h 3524"/>
                  <a:gd name="T16" fmla="*/ 2560 w 3520"/>
                  <a:gd name="T17" fmla="*/ 3374 h 3524"/>
                  <a:gd name="T18" fmla="*/ 2793 w 3520"/>
                  <a:gd name="T19" fmla="*/ 3175 h 3524"/>
                  <a:gd name="T20" fmla="*/ 2980 w 3520"/>
                  <a:gd name="T21" fmla="*/ 3075 h 3524"/>
                  <a:gd name="T22" fmla="*/ 3101 w 3520"/>
                  <a:gd name="T23" fmla="*/ 2944 h 3524"/>
                  <a:gd name="T24" fmla="*/ 3182 w 3520"/>
                  <a:gd name="T25" fmla="*/ 2747 h 3524"/>
                  <a:gd name="T26" fmla="*/ 3191 w 3520"/>
                  <a:gd name="T27" fmla="*/ 2567 h 3524"/>
                  <a:gd name="T28" fmla="*/ 3128 w 3520"/>
                  <a:gd name="T29" fmla="*/ 2361 h 3524"/>
                  <a:gd name="T30" fmla="*/ 3106 w 3520"/>
                  <a:gd name="T31" fmla="*/ 2058 h 3524"/>
                  <a:gd name="T32" fmla="*/ 2843 w 3520"/>
                  <a:gd name="T33" fmla="*/ 2102 h 3524"/>
                  <a:gd name="T34" fmla="*/ 2686 w 3520"/>
                  <a:gd name="T35" fmla="*/ 1884 h 3524"/>
                  <a:gd name="T36" fmla="*/ 1886 w 3520"/>
                  <a:gd name="T37" fmla="*/ 3075 h 3524"/>
                  <a:gd name="T38" fmla="*/ 1984 w 3520"/>
                  <a:gd name="T39" fmla="*/ 2894 h 3524"/>
                  <a:gd name="T40" fmla="*/ 1782 w 3520"/>
                  <a:gd name="T41" fmla="*/ 2833 h 3524"/>
                  <a:gd name="T42" fmla="*/ 1729 w 3520"/>
                  <a:gd name="T43" fmla="*/ 2769 h 3524"/>
                  <a:gd name="T44" fmla="*/ 1736 w 3520"/>
                  <a:gd name="T45" fmla="*/ 2470 h 3524"/>
                  <a:gd name="T46" fmla="*/ 1802 w 3520"/>
                  <a:gd name="T47" fmla="*/ 2419 h 3524"/>
                  <a:gd name="T48" fmla="*/ 2006 w 3520"/>
                  <a:gd name="T49" fmla="*/ 2316 h 3524"/>
                  <a:gd name="T50" fmla="*/ 1878 w 3520"/>
                  <a:gd name="T51" fmla="*/ 2158 h 3524"/>
                  <a:gd name="T52" fmla="*/ 1906 w 3520"/>
                  <a:gd name="T53" fmla="*/ 2079 h 3524"/>
                  <a:gd name="T54" fmla="*/ 2130 w 3520"/>
                  <a:gd name="T55" fmla="*/ 1885 h 3524"/>
                  <a:gd name="T56" fmla="*/ 2209 w 3520"/>
                  <a:gd name="T57" fmla="*/ 1914 h 3524"/>
                  <a:gd name="T58" fmla="*/ 2409 w 3520"/>
                  <a:gd name="T59" fmla="*/ 1832 h 3524"/>
                  <a:gd name="T60" fmla="*/ 2445 w 3520"/>
                  <a:gd name="T61" fmla="*/ 1756 h 3524"/>
                  <a:gd name="T62" fmla="*/ 2739 w 3520"/>
                  <a:gd name="T63" fmla="*/ 1734 h 3524"/>
                  <a:gd name="T64" fmla="*/ 2816 w 3520"/>
                  <a:gd name="T65" fmla="*/ 1771 h 3524"/>
                  <a:gd name="T66" fmla="*/ 2837 w 3520"/>
                  <a:gd name="T67" fmla="*/ 1972 h 3524"/>
                  <a:gd name="T68" fmla="*/ 3053 w 3520"/>
                  <a:gd name="T69" fmla="*/ 1900 h 3524"/>
                  <a:gd name="T70" fmla="*/ 149 w 3520"/>
                  <a:gd name="T71" fmla="*/ 150 h 3524"/>
                  <a:gd name="T72" fmla="*/ 149 w 3520"/>
                  <a:gd name="T73" fmla="*/ 150 h 3524"/>
                  <a:gd name="T74" fmla="*/ 3339 w 3520"/>
                  <a:gd name="T75" fmla="*/ 2079 h 3524"/>
                  <a:gd name="T76" fmla="*/ 3368 w 3520"/>
                  <a:gd name="T77" fmla="*/ 2158 h 3524"/>
                  <a:gd name="T78" fmla="*/ 3240 w 3520"/>
                  <a:gd name="T79" fmla="*/ 2316 h 3524"/>
                  <a:gd name="T80" fmla="*/ 3445 w 3520"/>
                  <a:gd name="T81" fmla="*/ 2419 h 3524"/>
                  <a:gd name="T82" fmla="*/ 3510 w 3520"/>
                  <a:gd name="T83" fmla="*/ 2470 h 3524"/>
                  <a:gd name="T84" fmla="*/ 3517 w 3520"/>
                  <a:gd name="T85" fmla="*/ 2768 h 3524"/>
                  <a:gd name="T86" fmla="*/ 3465 w 3520"/>
                  <a:gd name="T87" fmla="*/ 2833 h 3524"/>
                  <a:gd name="T88" fmla="*/ 3263 w 3520"/>
                  <a:gd name="T89" fmla="*/ 2893 h 3524"/>
                  <a:gd name="T90" fmla="*/ 3364 w 3520"/>
                  <a:gd name="T91" fmla="*/ 3079 h 3524"/>
                  <a:gd name="T92" fmla="*/ 3354 w 3520"/>
                  <a:gd name="T93" fmla="*/ 3163 h 3524"/>
                  <a:gd name="T94" fmla="*/ 3138 w 3520"/>
                  <a:gd name="T95" fmla="*/ 3368 h 3524"/>
                  <a:gd name="T96" fmla="*/ 3054 w 3520"/>
                  <a:gd name="T97" fmla="*/ 3358 h 3524"/>
                  <a:gd name="T98" fmla="*/ 2838 w 3520"/>
                  <a:gd name="T99" fmla="*/ 3286 h 3524"/>
                  <a:gd name="T100" fmla="*/ 2817 w 3520"/>
                  <a:gd name="T101" fmla="*/ 3487 h 3524"/>
                  <a:gd name="T102" fmla="*/ 2741 w 3520"/>
                  <a:gd name="T103" fmla="*/ 3524 h 3524"/>
                  <a:gd name="T104" fmla="*/ 2446 w 3520"/>
                  <a:gd name="T105" fmla="*/ 3503 h 3524"/>
                  <a:gd name="T106" fmla="*/ 2409 w 3520"/>
                  <a:gd name="T107" fmla="*/ 3427 h 3524"/>
                  <a:gd name="T108" fmla="*/ 2210 w 3520"/>
                  <a:gd name="T109" fmla="*/ 3344 h 3524"/>
                  <a:gd name="T110" fmla="*/ 2130 w 3520"/>
                  <a:gd name="T111" fmla="*/ 3372 h 3524"/>
                  <a:gd name="T112" fmla="*/ 1951 w 3520"/>
                  <a:gd name="T113" fmla="*/ 3225 h 3524"/>
                  <a:gd name="T114" fmla="*/ 20 w 3520"/>
                  <a:gd name="T115" fmla="*/ 3205 h 3524"/>
                  <a:gd name="T116" fmla="*/ 0 w 3520"/>
                  <a:gd name="T117"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20" h="3524">
                    <a:moveTo>
                      <a:pt x="2560" y="1884"/>
                    </a:moveTo>
                    <a:lnTo>
                      <a:pt x="2560" y="2061"/>
                    </a:lnTo>
                    <a:lnTo>
                      <a:pt x="2505" y="2070"/>
                    </a:lnTo>
                    <a:lnTo>
                      <a:pt x="2452" y="2084"/>
                    </a:lnTo>
                    <a:lnTo>
                      <a:pt x="2402" y="2102"/>
                    </a:lnTo>
                    <a:lnTo>
                      <a:pt x="2353" y="2125"/>
                    </a:lnTo>
                    <a:lnTo>
                      <a:pt x="2308" y="2153"/>
                    </a:lnTo>
                    <a:lnTo>
                      <a:pt x="2265" y="2184"/>
                    </a:lnTo>
                    <a:lnTo>
                      <a:pt x="2140" y="2058"/>
                    </a:lnTo>
                    <a:lnTo>
                      <a:pt x="2050" y="2147"/>
                    </a:lnTo>
                    <a:lnTo>
                      <a:pt x="2176" y="2272"/>
                    </a:lnTo>
                    <a:lnTo>
                      <a:pt x="2145" y="2315"/>
                    </a:lnTo>
                    <a:lnTo>
                      <a:pt x="2118" y="2361"/>
                    </a:lnTo>
                    <a:lnTo>
                      <a:pt x="2095" y="2409"/>
                    </a:lnTo>
                    <a:lnTo>
                      <a:pt x="2077" y="2460"/>
                    </a:lnTo>
                    <a:lnTo>
                      <a:pt x="2063" y="2512"/>
                    </a:lnTo>
                    <a:lnTo>
                      <a:pt x="2055" y="2567"/>
                    </a:lnTo>
                    <a:lnTo>
                      <a:pt x="1877" y="2567"/>
                    </a:lnTo>
                    <a:lnTo>
                      <a:pt x="1877" y="2692"/>
                    </a:lnTo>
                    <a:lnTo>
                      <a:pt x="2055" y="2692"/>
                    </a:lnTo>
                    <a:lnTo>
                      <a:pt x="2063" y="2746"/>
                    </a:lnTo>
                    <a:lnTo>
                      <a:pt x="2077" y="2799"/>
                    </a:lnTo>
                    <a:lnTo>
                      <a:pt x="2095" y="2850"/>
                    </a:lnTo>
                    <a:lnTo>
                      <a:pt x="2118" y="2898"/>
                    </a:lnTo>
                    <a:lnTo>
                      <a:pt x="2145" y="2944"/>
                    </a:lnTo>
                    <a:lnTo>
                      <a:pt x="2176" y="2986"/>
                    </a:lnTo>
                    <a:lnTo>
                      <a:pt x="2050" y="3111"/>
                    </a:lnTo>
                    <a:lnTo>
                      <a:pt x="2140" y="3200"/>
                    </a:lnTo>
                    <a:lnTo>
                      <a:pt x="2265" y="3075"/>
                    </a:lnTo>
                    <a:lnTo>
                      <a:pt x="2308" y="3106"/>
                    </a:lnTo>
                    <a:lnTo>
                      <a:pt x="2353" y="3133"/>
                    </a:lnTo>
                    <a:lnTo>
                      <a:pt x="2402" y="3156"/>
                    </a:lnTo>
                    <a:lnTo>
                      <a:pt x="2452" y="3175"/>
                    </a:lnTo>
                    <a:lnTo>
                      <a:pt x="2505" y="3188"/>
                    </a:lnTo>
                    <a:lnTo>
                      <a:pt x="2560" y="3197"/>
                    </a:lnTo>
                    <a:lnTo>
                      <a:pt x="2560" y="3374"/>
                    </a:lnTo>
                    <a:lnTo>
                      <a:pt x="2686" y="3374"/>
                    </a:lnTo>
                    <a:lnTo>
                      <a:pt x="2686" y="3197"/>
                    </a:lnTo>
                    <a:lnTo>
                      <a:pt x="2741" y="3188"/>
                    </a:lnTo>
                    <a:lnTo>
                      <a:pt x="2793" y="3175"/>
                    </a:lnTo>
                    <a:lnTo>
                      <a:pt x="2844" y="3156"/>
                    </a:lnTo>
                    <a:lnTo>
                      <a:pt x="2892" y="3133"/>
                    </a:lnTo>
                    <a:lnTo>
                      <a:pt x="2937" y="3106"/>
                    </a:lnTo>
                    <a:lnTo>
                      <a:pt x="2980" y="3075"/>
                    </a:lnTo>
                    <a:lnTo>
                      <a:pt x="3106" y="3201"/>
                    </a:lnTo>
                    <a:lnTo>
                      <a:pt x="3194" y="3112"/>
                    </a:lnTo>
                    <a:lnTo>
                      <a:pt x="3070" y="2987"/>
                    </a:lnTo>
                    <a:lnTo>
                      <a:pt x="3101" y="2944"/>
                    </a:lnTo>
                    <a:lnTo>
                      <a:pt x="3128" y="2899"/>
                    </a:lnTo>
                    <a:lnTo>
                      <a:pt x="3150" y="2850"/>
                    </a:lnTo>
                    <a:lnTo>
                      <a:pt x="3168" y="2800"/>
                    </a:lnTo>
                    <a:lnTo>
                      <a:pt x="3182" y="2747"/>
                    </a:lnTo>
                    <a:lnTo>
                      <a:pt x="3191" y="2693"/>
                    </a:lnTo>
                    <a:lnTo>
                      <a:pt x="3368" y="2693"/>
                    </a:lnTo>
                    <a:lnTo>
                      <a:pt x="3368" y="2567"/>
                    </a:lnTo>
                    <a:lnTo>
                      <a:pt x="3191" y="2567"/>
                    </a:lnTo>
                    <a:lnTo>
                      <a:pt x="3182" y="2512"/>
                    </a:lnTo>
                    <a:lnTo>
                      <a:pt x="3168" y="2459"/>
                    </a:lnTo>
                    <a:lnTo>
                      <a:pt x="3150" y="2408"/>
                    </a:lnTo>
                    <a:lnTo>
                      <a:pt x="3128" y="2361"/>
                    </a:lnTo>
                    <a:lnTo>
                      <a:pt x="3101" y="2315"/>
                    </a:lnTo>
                    <a:lnTo>
                      <a:pt x="3070" y="2272"/>
                    </a:lnTo>
                    <a:lnTo>
                      <a:pt x="3194" y="2147"/>
                    </a:lnTo>
                    <a:lnTo>
                      <a:pt x="3106" y="2058"/>
                    </a:lnTo>
                    <a:lnTo>
                      <a:pt x="2980" y="2184"/>
                    </a:lnTo>
                    <a:lnTo>
                      <a:pt x="2937" y="2153"/>
                    </a:lnTo>
                    <a:lnTo>
                      <a:pt x="2891" y="2125"/>
                    </a:lnTo>
                    <a:lnTo>
                      <a:pt x="2843" y="2102"/>
                    </a:lnTo>
                    <a:lnTo>
                      <a:pt x="2792" y="2084"/>
                    </a:lnTo>
                    <a:lnTo>
                      <a:pt x="2739" y="2070"/>
                    </a:lnTo>
                    <a:lnTo>
                      <a:pt x="2686" y="2061"/>
                    </a:lnTo>
                    <a:lnTo>
                      <a:pt x="2686" y="1884"/>
                    </a:lnTo>
                    <a:lnTo>
                      <a:pt x="2560" y="1884"/>
                    </a:lnTo>
                    <a:close/>
                    <a:moveTo>
                      <a:pt x="142" y="772"/>
                    </a:moveTo>
                    <a:lnTo>
                      <a:pt x="142" y="3075"/>
                    </a:lnTo>
                    <a:lnTo>
                      <a:pt x="1886" y="3075"/>
                    </a:lnTo>
                    <a:lnTo>
                      <a:pt x="1894" y="3058"/>
                    </a:lnTo>
                    <a:lnTo>
                      <a:pt x="1907" y="3042"/>
                    </a:lnTo>
                    <a:lnTo>
                      <a:pt x="2006" y="2943"/>
                    </a:lnTo>
                    <a:lnTo>
                      <a:pt x="1984" y="2894"/>
                    </a:lnTo>
                    <a:lnTo>
                      <a:pt x="1964" y="2843"/>
                    </a:lnTo>
                    <a:lnTo>
                      <a:pt x="1823" y="2843"/>
                    </a:lnTo>
                    <a:lnTo>
                      <a:pt x="1802" y="2841"/>
                    </a:lnTo>
                    <a:lnTo>
                      <a:pt x="1782" y="2833"/>
                    </a:lnTo>
                    <a:lnTo>
                      <a:pt x="1763" y="2822"/>
                    </a:lnTo>
                    <a:lnTo>
                      <a:pt x="1748" y="2807"/>
                    </a:lnTo>
                    <a:lnTo>
                      <a:pt x="1736" y="2789"/>
                    </a:lnTo>
                    <a:lnTo>
                      <a:pt x="1729" y="2769"/>
                    </a:lnTo>
                    <a:lnTo>
                      <a:pt x="1727" y="2746"/>
                    </a:lnTo>
                    <a:lnTo>
                      <a:pt x="1727" y="2513"/>
                    </a:lnTo>
                    <a:lnTo>
                      <a:pt x="1729" y="2491"/>
                    </a:lnTo>
                    <a:lnTo>
                      <a:pt x="1736" y="2470"/>
                    </a:lnTo>
                    <a:lnTo>
                      <a:pt x="1748" y="2452"/>
                    </a:lnTo>
                    <a:lnTo>
                      <a:pt x="1763" y="2437"/>
                    </a:lnTo>
                    <a:lnTo>
                      <a:pt x="1780" y="2425"/>
                    </a:lnTo>
                    <a:lnTo>
                      <a:pt x="1802" y="2419"/>
                    </a:lnTo>
                    <a:lnTo>
                      <a:pt x="1823" y="2416"/>
                    </a:lnTo>
                    <a:lnTo>
                      <a:pt x="1964" y="2416"/>
                    </a:lnTo>
                    <a:lnTo>
                      <a:pt x="1984" y="2365"/>
                    </a:lnTo>
                    <a:lnTo>
                      <a:pt x="2006" y="2316"/>
                    </a:lnTo>
                    <a:lnTo>
                      <a:pt x="1906" y="2217"/>
                    </a:lnTo>
                    <a:lnTo>
                      <a:pt x="1892" y="2199"/>
                    </a:lnTo>
                    <a:lnTo>
                      <a:pt x="1883" y="2180"/>
                    </a:lnTo>
                    <a:lnTo>
                      <a:pt x="1878" y="2158"/>
                    </a:lnTo>
                    <a:lnTo>
                      <a:pt x="1878" y="2137"/>
                    </a:lnTo>
                    <a:lnTo>
                      <a:pt x="1883" y="2116"/>
                    </a:lnTo>
                    <a:lnTo>
                      <a:pt x="1892" y="2096"/>
                    </a:lnTo>
                    <a:lnTo>
                      <a:pt x="1906" y="2079"/>
                    </a:lnTo>
                    <a:lnTo>
                      <a:pt x="2071" y="1914"/>
                    </a:lnTo>
                    <a:lnTo>
                      <a:pt x="2089" y="1899"/>
                    </a:lnTo>
                    <a:lnTo>
                      <a:pt x="2108" y="1891"/>
                    </a:lnTo>
                    <a:lnTo>
                      <a:pt x="2130" y="1885"/>
                    </a:lnTo>
                    <a:lnTo>
                      <a:pt x="2151" y="1885"/>
                    </a:lnTo>
                    <a:lnTo>
                      <a:pt x="2172" y="1891"/>
                    </a:lnTo>
                    <a:lnTo>
                      <a:pt x="2192" y="1899"/>
                    </a:lnTo>
                    <a:lnTo>
                      <a:pt x="2209" y="1914"/>
                    </a:lnTo>
                    <a:lnTo>
                      <a:pt x="2309" y="2013"/>
                    </a:lnTo>
                    <a:lnTo>
                      <a:pt x="2358" y="1992"/>
                    </a:lnTo>
                    <a:lnTo>
                      <a:pt x="2409" y="1972"/>
                    </a:lnTo>
                    <a:lnTo>
                      <a:pt x="2409" y="1832"/>
                    </a:lnTo>
                    <a:lnTo>
                      <a:pt x="2412" y="1809"/>
                    </a:lnTo>
                    <a:lnTo>
                      <a:pt x="2419" y="1789"/>
                    </a:lnTo>
                    <a:lnTo>
                      <a:pt x="2430" y="1771"/>
                    </a:lnTo>
                    <a:lnTo>
                      <a:pt x="2445" y="1756"/>
                    </a:lnTo>
                    <a:lnTo>
                      <a:pt x="2463" y="1745"/>
                    </a:lnTo>
                    <a:lnTo>
                      <a:pt x="2484" y="1737"/>
                    </a:lnTo>
                    <a:lnTo>
                      <a:pt x="2506" y="1734"/>
                    </a:lnTo>
                    <a:lnTo>
                      <a:pt x="2739" y="1734"/>
                    </a:lnTo>
                    <a:lnTo>
                      <a:pt x="2762" y="1737"/>
                    </a:lnTo>
                    <a:lnTo>
                      <a:pt x="2782" y="1744"/>
                    </a:lnTo>
                    <a:lnTo>
                      <a:pt x="2801" y="1756"/>
                    </a:lnTo>
                    <a:lnTo>
                      <a:pt x="2816" y="1771"/>
                    </a:lnTo>
                    <a:lnTo>
                      <a:pt x="2828" y="1789"/>
                    </a:lnTo>
                    <a:lnTo>
                      <a:pt x="2835" y="1809"/>
                    </a:lnTo>
                    <a:lnTo>
                      <a:pt x="2837" y="1832"/>
                    </a:lnTo>
                    <a:lnTo>
                      <a:pt x="2837" y="1972"/>
                    </a:lnTo>
                    <a:lnTo>
                      <a:pt x="2888" y="1991"/>
                    </a:lnTo>
                    <a:lnTo>
                      <a:pt x="2937" y="2013"/>
                    </a:lnTo>
                    <a:lnTo>
                      <a:pt x="3036" y="1914"/>
                    </a:lnTo>
                    <a:lnTo>
                      <a:pt x="3053" y="1900"/>
                    </a:lnTo>
                    <a:lnTo>
                      <a:pt x="3072" y="1892"/>
                    </a:lnTo>
                    <a:lnTo>
                      <a:pt x="3072" y="772"/>
                    </a:lnTo>
                    <a:lnTo>
                      <a:pt x="142" y="772"/>
                    </a:lnTo>
                    <a:close/>
                    <a:moveTo>
                      <a:pt x="149" y="150"/>
                    </a:moveTo>
                    <a:lnTo>
                      <a:pt x="149" y="622"/>
                    </a:lnTo>
                    <a:lnTo>
                      <a:pt x="3080" y="622"/>
                    </a:lnTo>
                    <a:lnTo>
                      <a:pt x="3080" y="150"/>
                    </a:lnTo>
                    <a:lnTo>
                      <a:pt x="149" y="150"/>
                    </a:lnTo>
                    <a:close/>
                    <a:moveTo>
                      <a:pt x="0" y="0"/>
                    </a:moveTo>
                    <a:lnTo>
                      <a:pt x="3230" y="0"/>
                    </a:lnTo>
                    <a:lnTo>
                      <a:pt x="3230" y="1969"/>
                    </a:lnTo>
                    <a:lnTo>
                      <a:pt x="3339" y="2079"/>
                    </a:lnTo>
                    <a:lnTo>
                      <a:pt x="3354" y="2096"/>
                    </a:lnTo>
                    <a:lnTo>
                      <a:pt x="3363" y="2116"/>
                    </a:lnTo>
                    <a:lnTo>
                      <a:pt x="3368" y="2137"/>
                    </a:lnTo>
                    <a:lnTo>
                      <a:pt x="3368" y="2158"/>
                    </a:lnTo>
                    <a:lnTo>
                      <a:pt x="3363" y="2180"/>
                    </a:lnTo>
                    <a:lnTo>
                      <a:pt x="3354" y="2199"/>
                    </a:lnTo>
                    <a:lnTo>
                      <a:pt x="3339" y="2217"/>
                    </a:lnTo>
                    <a:lnTo>
                      <a:pt x="3240" y="2316"/>
                    </a:lnTo>
                    <a:lnTo>
                      <a:pt x="3262" y="2365"/>
                    </a:lnTo>
                    <a:lnTo>
                      <a:pt x="3281" y="2416"/>
                    </a:lnTo>
                    <a:lnTo>
                      <a:pt x="3422" y="2416"/>
                    </a:lnTo>
                    <a:lnTo>
                      <a:pt x="3445" y="2419"/>
                    </a:lnTo>
                    <a:lnTo>
                      <a:pt x="3465" y="2425"/>
                    </a:lnTo>
                    <a:lnTo>
                      <a:pt x="3483" y="2437"/>
                    </a:lnTo>
                    <a:lnTo>
                      <a:pt x="3498" y="2452"/>
                    </a:lnTo>
                    <a:lnTo>
                      <a:pt x="3510" y="2470"/>
                    </a:lnTo>
                    <a:lnTo>
                      <a:pt x="3518" y="2491"/>
                    </a:lnTo>
                    <a:lnTo>
                      <a:pt x="3520" y="2512"/>
                    </a:lnTo>
                    <a:lnTo>
                      <a:pt x="3520" y="2745"/>
                    </a:lnTo>
                    <a:lnTo>
                      <a:pt x="3517" y="2768"/>
                    </a:lnTo>
                    <a:lnTo>
                      <a:pt x="3510" y="2788"/>
                    </a:lnTo>
                    <a:lnTo>
                      <a:pt x="3498" y="2806"/>
                    </a:lnTo>
                    <a:lnTo>
                      <a:pt x="3483" y="2821"/>
                    </a:lnTo>
                    <a:lnTo>
                      <a:pt x="3465" y="2833"/>
                    </a:lnTo>
                    <a:lnTo>
                      <a:pt x="3445" y="2840"/>
                    </a:lnTo>
                    <a:lnTo>
                      <a:pt x="3422" y="2843"/>
                    </a:lnTo>
                    <a:lnTo>
                      <a:pt x="3282" y="2843"/>
                    </a:lnTo>
                    <a:lnTo>
                      <a:pt x="3263" y="2893"/>
                    </a:lnTo>
                    <a:lnTo>
                      <a:pt x="3240" y="2942"/>
                    </a:lnTo>
                    <a:lnTo>
                      <a:pt x="3340" y="3041"/>
                    </a:lnTo>
                    <a:lnTo>
                      <a:pt x="3354" y="3060"/>
                    </a:lnTo>
                    <a:lnTo>
                      <a:pt x="3364" y="3079"/>
                    </a:lnTo>
                    <a:lnTo>
                      <a:pt x="3368" y="3100"/>
                    </a:lnTo>
                    <a:lnTo>
                      <a:pt x="3368" y="3122"/>
                    </a:lnTo>
                    <a:lnTo>
                      <a:pt x="3364" y="3142"/>
                    </a:lnTo>
                    <a:lnTo>
                      <a:pt x="3354" y="3163"/>
                    </a:lnTo>
                    <a:lnTo>
                      <a:pt x="3340" y="3180"/>
                    </a:lnTo>
                    <a:lnTo>
                      <a:pt x="3176" y="3344"/>
                    </a:lnTo>
                    <a:lnTo>
                      <a:pt x="3158" y="3358"/>
                    </a:lnTo>
                    <a:lnTo>
                      <a:pt x="3138" y="3368"/>
                    </a:lnTo>
                    <a:lnTo>
                      <a:pt x="3117" y="3372"/>
                    </a:lnTo>
                    <a:lnTo>
                      <a:pt x="3096" y="3372"/>
                    </a:lnTo>
                    <a:lnTo>
                      <a:pt x="3075" y="3368"/>
                    </a:lnTo>
                    <a:lnTo>
                      <a:pt x="3054" y="3358"/>
                    </a:lnTo>
                    <a:lnTo>
                      <a:pt x="3037" y="3344"/>
                    </a:lnTo>
                    <a:lnTo>
                      <a:pt x="2937" y="3245"/>
                    </a:lnTo>
                    <a:lnTo>
                      <a:pt x="2889" y="3267"/>
                    </a:lnTo>
                    <a:lnTo>
                      <a:pt x="2838" y="3286"/>
                    </a:lnTo>
                    <a:lnTo>
                      <a:pt x="2838" y="3427"/>
                    </a:lnTo>
                    <a:lnTo>
                      <a:pt x="2835" y="3449"/>
                    </a:lnTo>
                    <a:lnTo>
                      <a:pt x="2828" y="3470"/>
                    </a:lnTo>
                    <a:lnTo>
                      <a:pt x="2817" y="3487"/>
                    </a:lnTo>
                    <a:lnTo>
                      <a:pt x="2802" y="3503"/>
                    </a:lnTo>
                    <a:lnTo>
                      <a:pt x="2784" y="3514"/>
                    </a:lnTo>
                    <a:lnTo>
                      <a:pt x="2763" y="3521"/>
                    </a:lnTo>
                    <a:lnTo>
                      <a:pt x="2741" y="3524"/>
                    </a:lnTo>
                    <a:lnTo>
                      <a:pt x="2507" y="3524"/>
                    </a:lnTo>
                    <a:lnTo>
                      <a:pt x="2485" y="3521"/>
                    </a:lnTo>
                    <a:lnTo>
                      <a:pt x="2464" y="3514"/>
                    </a:lnTo>
                    <a:lnTo>
                      <a:pt x="2446" y="3503"/>
                    </a:lnTo>
                    <a:lnTo>
                      <a:pt x="2431" y="3488"/>
                    </a:lnTo>
                    <a:lnTo>
                      <a:pt x="2420" y="3470"/>
                    </a:lnTo>
                    <a:lnTo>
                      <a:pt x="2413" y="3449"/>
                    </a:lnTo>
                    <a:lnTo>
                      <a:pt x="2409" y="3427"/>
                    </a:lnTo>
                    <a:lnTo>
                      <a:pt x="2409" y="3286"/>
                    </a:lnTo>
                    <a:lnTo>
                      <a:pt x="2359" y="3268"/>
                    </a:lnTo>
                    <a:lnTo>
                      <a:pt x="2310" y="3245"/>
                    </a:lnTo>
                    <a:lnTo>
                      <a:pt x="2210" y="3344"/>
                    </a:lnTo>
                    <a:lnTo>
                      <a:pt x="2192" y="3358"/>
                    </a:lnTo>
                    <a:lnTo>
                      <a:pt x="2173" y="3368"/>
                    </a:lnTo>
                    <a:lnTo>
                      <a:pt x="2151" y="3372"/>
                    </a:lnTo>
                    <a:lnTo>
                      <a:pt x="2130" y="3372"/>
                    </a:lnTo>
                    <a:lnTo>
                      <a:pt x="2109" y="3368"/>
                    </a:lnTo>
                    <a:lnTo>
                      <a:pt x="2089" y="3358"/>
                    </a:lnTo>
                    <a:lnTo>
                      <a:pt x="2072" y="3344"/>
                    </a:lnTo>
                    <a:lnTo>
                      <a:pt x="1951" y="3225"/>
                    </a:lnTo>
                    <a:lnTo>
                      <a:pt x="74" y="3225"/>
                    </a:lnTo>
                    <a:lnTo>
                      <a:pt x="54" y="3223"/>
                    </a:lnTo>
                    <a:lnTo>
                      <a:pt x="35" y="3215"/>
                    </a:lnTo>
                    <a:lnTo>
                      <a:pt x="20" y="3205"/>
                    </a:lnTo>
                    <a:lnTo>
                      <a:pt x="9" y="3190"/>
                    </a:lnTo>
                    <a:lnTo>
                      <a:pt x="2" y="3171"/>
                    </a:lnTo>
                    <a:lnTo>
                      <a:pt x="0" y="31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85" name="Rectangle: Rounded Corners 84">
              <a:extLst>
                <a:ext uri="{FF2B5EF4-FFF2-40B4-BE49-F238E27FC236}">
                  <a16:creationId xmlns:a16="http://schemas.microsoft.com/office/drawing/2014/main" id="{A1F42154-F0FE-48C2-9D6D-EC916D2F2405}"/>
                </a:ext>
              </a:extLst>
            </p:cNvPr>
            <p:cNvSpPr/>
            <p:nvPr/>
          </p:nvSpPr>
          <p:spPr>
            <a:xfrm>
              <a:off x="2847762" y="2514687"/>
              <a:ext cx="1327785" cy="470965"/>
            </a:xfrm>
            <a:prstGeom prst="roundRect">
              <a:avLst/>
            </a:prstGeom>
            <a:solidFill>
              <a:srgbClr val="0E6EDF"/>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pl-PL" sz="1400" dirty="0"/>
                <a:t>Biblioteka 1</a:t>
              </a:r>
            </a:p>
          </p:txBody>
        </p:sp>
        <p:pic>
          <p:nvPicPr>
            <p:cNvPr id="86" name="Picture 85">
              <a:extLst>
                <a:ext uri="{FF2B5EF4-FFF2-40B4-BE49-F238E27FC236}">
                  <a16:creationId xmlns:a16="http://schemas.microsoft.com/office/drawing/2014/main" id="{FDB6FB6A-5792-463D-BDA4-4501392026E4}"/>
                </a:ext>
              </a:extLst>
            </p:cNvPr>
            <p:cNvPicPr>
              <a:picLocks noChangeAspect="1"/>
            </p:cNvPicPr>
            <p:nvPr/>
          </p:nvPicPr>
          <p:blipFill>
            <a:blip r:embed="rId4"/>
            <a:stretch>
              <a:fillRect/>
            </a:stretch>
          </p:blipFill>
          <p:spPr>
            <a:xfrm>
              <a:off x="3101862" y="3155969"/>
              <a:ext cx="780290" cy="780290"/>
            </a:xfrm>
            <a:prstGeom prst="rect">
              <a:avLst/>
            </a:prstGeom>
          </p:spPr>
        </p:pic>
      </p:grpSp>
    </p:spTree>
    <p:extLst>
      <p:ext uri="{BB962C8B-B14F-4D97-AF65-F5344CB8AC3E}">
        <p14:creationId xmlns:p14="http://schemas.microsoft.com/office/powerpoint/2010/main" val="269200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AF22-8299-452E-8FB7-EEC22A610AD0}"/>
              </a:ext>
            </a:extLst>
          </p:cNvPr>
          <p:cNvSpPr>
            <a:spLocks noGrp="1"/>
          </p:cNvSpPr>
          <p:nvPr>
            <p:ph type="title"/>
          </p:nvPr>
        </p:nvSpPr>
        <p:spPr/>
        <p:txBody>
          <a:bodyPr/>
          <a:lstStyle/>
          <a:p>
            <a:r>
              <a:rPr lang="pl-PL" dirty="0" err="1"/>
              <a:t>Kubernetes</a:t>
            </a:r>
            <a:endParaRPr lang="pl-PL" dirty="0"/>
          </a:p>
        </p:txBody>
      </p:sp>
      <p:pic>
        <p:nvPicPr>
          <p:cNvPr id="4" name="Graphic 3">
            <a:extLst>
              <a:ext uri="{FF2B5EF4-FFF2-40B4-BE49-F238E27FC236}">
                <a16:creationId xmlns:a16="http://schemas.microsoft.com/office/drawing/2014/main" id="{E662F97D-7BA0-44ED-9621-39C73C6E8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7475" y="1825201"/>
            <a:ext cx="9161652" cy="4280804"/>
          </a:xfrm>
          <a:prstGeom prst="rect">
            <a:avLst/>
          </a:prstGeom>
        </p:spPr>
      </p:pic>
    </p:spTree>
    <p:extLst>
      <p:ext uri="{BB962C8B-B14F-4D97-AF65-F5344CB8AC3E}">
        <p14:creationId xmlns:p14="http://schemas.microsoft.com/office/powerpoint/2010/main" val="203059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E623-746B-44C2-B164-E5460158E4DA}"/>
              </a:ext>
            </a:extLst>
          </p:cNvPr>
          <p:cNvSpPr>
            <a:spLocks noGrp="1"/>
          </p:cNvSpPr>
          <p:nvPr>
            <p:ph type="title"/>
          </p:nvPr>
        </p:nvSpPr>
        <p:spPr/>
        <p:txBody>
          <a:bodyPr/>
          <a:lstStyle/>
          <a:p>
            <a:r>
              <a:rPr lang="pl-PL" dirty="0" err="1"/>
              <a:t>Azure</a:t>
            </a:r>
            <a:r>
              <a:rPr lang="pl-PL" dirty="0"/>
              <a:t> </a:t>
            </a:r>
            <a:r>
              <a:rPr lang="pl-PL" dirty="0" err="1"/>
              <a:t>Container</a:t>
            </a:r>
            <a:r>
              <a:rPr lang="pl-PL" dirty="0"/>
              <a:t> </a:t>
            </a:r>
            <a:r>
              <a:rPr lang="pl-PL" dirty="0" err="1"/>
              <a:t>Instances</a:t>
            </a:r>
            <a:r>
              <a:rPr lang="pl-PL" dirty="0"/>
              <a:t> (ACI)</a:t>
            </a:r>
          </a:p>
        </p:txBody>
      </p:sp>
      <p:sp>
        <p:nvSpPr>
          <p:cNvPr id="3" name="Content Placeholder 2">
            <a:extLst>
              <a:ext uri="{FF2B5EF4-FFF2-40B4-BE49-F238E27FC236}">
                <a16:creationId xmlns:a16="http://schemas.microsoft.com/office/drawing/2014/main" id="{B60B179D-5D43-482B-9E52-C21F3EE744D6}"/>
              </a:ext>
            </a:extLst>
          </p:cNvPr>
          <p:cNvSpPr>
            <a:spLocks noGrp="1"/>
          </p:cNvSpPr>
          <p:nvPr>
            <p:ph idx="1"/>
          </p:nvPr>
        </p:nvSpPr>
        <p:spPr>
          <a:xfrm>
            <a:off x="1066800" y="2103120"/>
            <a:ext cx="5029200" cy="3849624"/>
          </a:xfrm>
        </p:spPr>
        <p:txBody>
          <a:bodyPr/>
          <a:lstStyle/>
          <a:p>
            <a:r>
              <a:rPr lang="pl-PL" b="0" i="0" dirty="0">
                <a:solidFill>
                  <a:srgbClr val="171717"/>
                </a:solidFill>
                <a:effectLst/>
                <a:latin typeface="Segoe UI" panose="020B0502040204020203" pitchFamily="34" charset="0"/>
              </a:rPr>
              <a:t>Usługa </a:t>
            </a:r>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Container</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Instances</a:t>
            </a:r>
            <a:r>
              <a:rPr lang="pl-PL" b="0" i="0" dirty="0">
                <a:solidFill>
                  <a:srgbClr val="171717"/>
                </a:solidFill>
                <a:effectLst/>
                <a:latin typeface="Segoe UI" panose="020B0502040204020203" pitchFamily="34" charset="0"/>
              </a:rPr>
              <a:t> to najszybszy i najprostszy sposób uruchomienia kontenera na platformie </a:t>
            </a:r>
            <a:r>
              <a:rPr lang="pl-PL" b="0" i="0" dirty="0" err="1">
                <a:solidFill>
                  <a:srgbClr val="171717"/>
                </a:solidFill>
                <a:effectLst/>
                <a:latin typeface="Segoe UI" panose="020B0502040204020203" pitchFamily="34" charset="0"/>
              </a:rPr>
              <a:t>Azure</a:t>
            </a:r>
            <a:r>
              <a:rPr lang="pl-PL" b="0" i="0" dirty="0">
                <a:solidFill>
                  <a:srgbClr val="171717"/>
                </a:solidFill>
                <a:effectLst/>
                <a:latin typeface="Segoe UI" panose="020B0502040204020203" pitchFamily="34" charset="0"/>
              </a:rPr>
              <a:t> bez konieczności zarządzania jakimikolwiek maszynami wirtualnymi ani korzystania z innych usług. Jest to oferta platformy jako usługi (PaaS), która pozwala na przekazywanie kontenerów i uruchamianie ich za użytkownika.</a:t>
            </a:r>
            <a:endParaRPr lang="pl-PL" dirty="0"/>
          </a:p>
        </p:txBody>
      </p:sp>
      <p:pic>
        <p:nvPicPr>
          <p:cNvPr id="9" name="Picture 8">
            <a:extLst>
              <a:ext uri="{FF2B5EF4-FFF2-40B4-BE49-F238E27FC236}">
                <a16:creationId xmlns:a16="http://schemas.microsoft.com/office/drawing/2014/main" id="{BBC8A20F-5E06-4DE4-AE2A-23D842489C1E}"/>
              </a:ext>
            </a:extLst>
          </p:cNvPr>
          <p:cNvPicPr>
            <a:picLocks noChangeAspect="1"/>
          </p:cNvPicPr>
          <p:nvPr/>
        </p:nvPicPr>
        <p:blipFill>
          <a:blip r:embed="rId3"/>
          <a:stretch>
            <a:fillRect/>
          </a:stretch>
        </p:blipFill>
        <p:spPr>
          <a:xfrm>
            <a:off x="7095564" y="2014194"/>
            <a:ext cx="2545976" cy="2545976"/>
          </a:xfrm>
          <a:prstGeom prst="rect">
            <a:avLst/>
          </a:prstGeom>
        </p:spPr>
      </p:pic>
    </p:spTree>
    <p:extLst>
      <p:ext uri="{BB962C8B-B14F-4D97-AF65-F5344CB8AC3E}">
        <p14:creationId xmlns:p14="http://schemas.microsoft.com/office/powerpoint/2010/main" val="329907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E623-746B-44C2-B164-E5460158E4DA}"/>
              </a:ext>
            </a:extLst>
          </p:cNvPr>
          <p:cNvSpPr>
            <a:spLocks noGrp="1"/>
          </p:cNvSpPr>
          <p:nvPr>
            <p:ph type="title"/>
          </p:nvPr>
        </p:nvSpPr>
        <p:spPr/>
        <p:txBody>
          <a:bodyPr/>
          <a:lstStyle/>
          <a:p>
            <a:r>
              <a:rPr lang="pl-PL" dirty="0" err="1"/>
              <a:t>Azure</a:t>
            </a:r>
            <a:r>
              <a:rPr lang="pl-PL" dirty="0"/>
              <a:t> </a:t>
            </a:r>
            <a:r>
              <a:rPr lang="pl-PL" dirty="0" err="1"/>
              <a:t>Kubernetes</a:t>
            </a:r>
            <a:r>
              <a:rPr lang="pl-PL" dirty="0"/>
              <a:t> Services (AKS)</a:t>
            </a:r>
          </a:p>
        </p:txBody>
      </p:sp>
      <p:sp>
        <p:nvSpPr>
          <p:cNvPr id="3" name="Content Placeholder 2">
            <a:extLst>
              <a:ext uri="{FF2B5EF4-FFF2-40B4-BE49-F238E27FC236}">
                <a16:creationId xmlns:a16="http://schemas.microsoft.com/office/drawing/2014/main" id="{B60B179D-5D43-482B-9E52-C21F3EE744D6}"/>
              </a:ext>
            </a:extLst>
          </p:cNvPr>
          <p:cNvSpPr>
            <a:spLocks noGrp="1"/>
          </p:cNvSpPr>
          <p:nvPr>
            <p:ph idx="1"/>
          </p:nvPr>
        </p:nvSpPr>
        <p:spPr>
          <a:xfrm>
            <a:off x="1066800" y="2103120"/>
            <a:ext cx="5029200" cy="3849624"/>
          </a:xfrm>
        </p:spPr>
        <p:txBody>
          <a:bodyPr/>
          <a:lstStyle/>
          <a:p>
            <a:r>
              <a:rPr lang="pl-PL" b="0" i="0" dirty="0">
                <a:solidFill>
                  <a:srgbClr val="171717"/>
                </a:solidFill>
                <a:effectLst/>
                <a:latin typeface="Segoe UI" panose="020B0502040204020203" pitchFamily="34" charset="0"/>
              </a:rPr>
              <a:t>Zadanie obejmujące automatyzowanie dużej liczby kontenerów oraz zarządzanie nimi i wchodzenie z nimi w interakcje jest określane jako </a:t>
            </a:r>
            <a:r>
              <a:rPr lang="pl-PL" b="0" i="0" dirty="0" err="1">
                <a:solidFill>
                  <a:srgbClr val="171717"/>
                </a:solidFill>
                <a:effectLst/>
                <a:latin typeface="Segoe UI" panose="020B0502040204020203" pitchFamily="34" charset="0"/>
              </a:rPr>
              <a:t>orkestracja</a:t>
            </a:r>
            <a:r>
              <a:rPr lang="pl-PL" b="0" i="0" dirty="0">
                <a:solidFill>
                  <a:srgbClr val="171717"/>
                </a:solidFill>
                <a:effectLst/>
                <a:latin typeface="Segoe UI" panose="020B0502040204020203" pitchFamily="34" charset="0"/>
              </a:rPr>
              <a:t>. Usługa </a:t>
            </a:r>
            <a:r>
              <a:rPr lang="pl-PL" b="0" i="0" u="none" strike="noStrike" dirty="0" err="1">
                <a:effectLst/>
                <a:latin typeface="Segoe UI" panose="020B0502040204020203" pitchFamily="34" charset="0"/>
                <a:hlinkClick r:id="rId2"/>
              </a:rPr>
              <a:t>Azure</a:t>
            </a:r>
            <a:r>
              <a:rPr lang="pl-PL" b="0" i="0" u="none" strike="noStrike" dirty="0">
                <a:effectLst/>
                <a:latin typeface="Segoe UI" panose="020B0502040204020203" pitchFamily="34" charset="0"/>
                <a:hlinkClick r:id="rId2"/>
              </a:rPr>
              <a:t> </a:t>
            </a:r>
            <a:r>
              <a:rPr lang="pl-PL" b="0" i="0" u="none" strike="noStrike" dirty="0" err="1">
                <a:effectLst/>
                <a:latin typeface="Segoe UI" panose="020B0502040204020203" pitchFamily="34" charset="0"/>
                <a:hlinkClick r:id="rId2"/>
              </a:rPr>
              <a:t>Kubernetes</a:t>
            </a:r>
            <a:r>
              <a:rPr lang="pl-PL" b="0" i="0" u="none" strike="noStrike" dirty="0">
                <a:effectLst/>
                <a:latin typeface="Segoe UI" panose="020B0502040204020203" pitchFamily="34" charset="0"/>
                <a:hlinkClick r:id="rId2"/>
              </a:rPr>
              <a:t> Service</a:t>
            </a:r>
            <a:r>
              <a:rPr lang="pl-PL" b="0" i="0" dirty="0">
                <a:solidFill>
                  <a:srgbClr val="171717"/>
                </a:solidFill>
                <a:effectLst/>
                <a:latin typeface="Segoe UI" panose="020B0502040204020203" pitchFamily="34" charset="0"/>
              </a:rPr>
              <a:t> to usługa oferująca pełną </a:t>
            </a:r>
            <a:r>
              <a:rPr lang="pl-PL" b="0" i="0" dirty="0" err="1">
                <a:solidFill>
                  <a:srgbClr val="171717"/>
                </a:solidFill>
                <a:effectLst/>
                <a:latin typeface="Segoe UI" panose="020B0502040204020203" pitchFamily="34" charset="0"/>
              </a:rPr>
              <a:t>orkestrację</a:t>
            </a:r>
            <a:r>
              <a:rPr lang="pl-PL" b="0" i="0" dirty="0">
                <a:solidFill>
                  <a:srgbClr val="171717"/>
                </a:solidFill>
                <a:effectLst/>
                <a:latin typeface="Segoe UI" panose="020B0502040204020203" pitchFamily="34" charset="0"/>
              </a:rPr>
              <a:t> kontenerów przy użyciu architektury rozproszonej i dużej liczby kontenerów.</a:t>
            </a:r>
            <a:endParaRPr lang="pl-PL" dirty="0"/>
          </a:p>
        </p:txBody>
      </p:sp>
      <p:pic>
        <p:nvPicPr>
          <p:cNvPr id="9" name="Graphic 8">
            <a:extLst>
              <a:ext uri="{FF2B5EF4-FFF2-40B4-BE49-F238E27FC236}">
                <a16:creationId xmlns:a16="http://schemas.microsoft.com/office/drawing/2014/main" id="{9BF93487-9BCD-485B-9B9B-A3E864A7EA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4592" y="2103120"/>
            <a:ext cx="2519643" cy="2519643"/>
          </a:xfrm>
          <a:prstGeom prst="rect">
            <a:avLst/>
          </a:prstGeom>
        </p:spPr>
      </p:pic>
    </p:spTree>
    <p:extLst>
      <p:ext uri="{BB962C8B-B14F-4D97-AF65-F5344CB8AC3E}">
        <p14:creationId xmlns:p14="http://schemas.microsoft.com/office/powerpoint/2010/main" val="1263962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{0EDF2C62-A0D7-44A7-B1B5-F0C51DAA6279}tf78438558_win32</Template>
  <TotalTime>2697</TotalTime>
  <Words>2143</Words>
  <Application>Microsoft Office PowerPoint</Application>
  <PresentationFormat>Widescreen</PresentationFormat>
  <Paragraphs>212</Paragraphs>
  <Slides>36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Garamond</vt:lpstr>
      <vt:lpstr>open sans</vt:lpstr>
      <vt:lpstr>Segoe UI</vt:lpstr>
      <vt:lpstr>SavonVTI</vt:lpstr>
      <vt:lpstr>Core Azure Services &amp; Solutions</vt:lpstr>
      <vt:lpstr>Compute</vt:lpstr>
      <vt:lpstr>Plan</vt:lpstr>
      <vt:lpstr>Server App</vt:lpstr>
      <vt:lpstr>Wirtualizacja</vt:lpstr>
      <vt:lpstr>Kontenery</vt:lpstr>
      <vt:lpstr>Kubernetes</vt:lpstr>
      <vt:lpstr>Azure Container Instances (ACI)</vt:lpstr>
      <vt:lpstr>Azure Kubernetes Services (AKS)</vt:lpstr>
      <vt:lpstr>Azure Web Apps</vt:lpstr>
      <vt:lpstr>Network</vt:lpstr>
      <vt:lpstr>Plan</vt:lpstr>
      <vt:lpstr>Virtual Networks</vt:lpstr>
      <vt:lpstr>VPN Gateway</vt:lpstr>
      <vt:lpstr>ExpressRoute</vt:lpstr>
      <vt:lpstr>ExpressRoute</vt:lpstr>
      <vt:lpstr>Azure Solutions</vt:lpstr>
      <vt:lpstr>Plan</vt:lpstr>
      <vt:lpstr>IoT</vt:lpstr>
      <vt:lpstr>IoT Hub</vt:lpstr>
      <vt:lpstr>IoT Central</vt:lpstr>
      <vt:lpstr>Azure Sphere</vt:lpstr>
      <vt:lpstr>Azure Synapse Analytics</vt:lpstr>
      <vt:lpstr>Azure HDInsight</vt:lpstr>
      <vt:lpstr>Azure Databricks</vt:lpstr>
      <vt:lpstr>Azure Data Lake Analytics</vt:lpstr>
      <vt:lpstr>Azure Machine Learning</vt:lpstr>
      <vt:lpstr>Azure Cognitive Services</vt:lpstr>
      <vt:lpstr>Azure Bot Service</vt:lpstr>
      <vt:lpstr>Serverless</vt:lpstr>
      <vt:lpstr>Plan</vt:lpstr>
      <vt:lpstr>Azure Functions</vt:lpstr>
      <vt:lpstr>Azure Logic Apps</vt:lpstr>
      <vt:lpstr>Azure DevOps</vt:lpstr>
      <vt:lpstr>GitHub &amp; GitHub Actions</vt:lpstr>
      <vt:lpstr>Azure DevTest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Azure Services</dc:title>
  <dc:creator>Vadim Peczyński</dc:creator>
  <cp:lastModifiedBy>Vadim Peczyński</cp:lastModifiedBy>
  <cp:revision>34</cp:revision>
  <dcterms:created xsi:type="dcterms:W3CDTF">2021-05-17T08:01:24Z</dcterms:created>
  <dcterms:modified xsi:type="dcterms:W3CDTF">2021-05-21T07:20:48Z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