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16"/>
  </p:notesMasterIdLst>
  <p:sldIdLst>
    <p:sldId id="257" r:id="rId5"/>
    <p:sldId id="258" r:id="rId6"/>
    <p:sldId id="262" r:id="rId7"/>
    <p:sldId id="263" r:id="rId8"/>
    <p:sldId id="259" r:id="rId9"/>
    <p:sldId id="264" r:id="rId10"/>
    <p:sldId id="265" r:id="rId11"/>
    <p:sldId id="267" r:id="rId12"/>
    <p:sldId id="268" r:id="rId13"/>
    <p:sldId id="26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BD0"/>
    <a:srgbClr val="FFFFFF"/>
    <a:srgbClr val="E5E4E5"/>
    <a:srgbClr val="B92ED1"/>
    <a:srgbClr val="F2E8F3"/>
    <a:srgbClr val="4B304F"/>
    <a:srgbClr val="344529"/>
    <a:srgbClr val="2B3922"/>
    <a:srgbClr val="2E3722"/>
    <a:srgbClr val="FC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0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43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3956-9FE6-4768-A188-2C9F1FF475B2}" type="datetimeFigureOut">
              <a:rPr lang="pl-PL" smtClean="0"/>
              <a:t>10.12.2020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E3E7B-E2C6-4560-8093-4D8218A87E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870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Store provides state management for creating maintainable, explicit applications through the use of single state and actions in order to express state changes.</a:t>
            </a:r>
            <a:r>
              <a:rPr lang="pl-PL" b="0" i="0" dirty="0">
                <a:effectLst/>
                <a:latin typeface="Roboto"/>
              </a:rPr>
              <a:t> </a:t>
            </a:r>
            <a:r>
              <a:rPr lang="pl-PL" dirty="0"/>
              <a:t>Stan związany tylko z komponentem, Formularze, Obiekty </a:t>
            </a:r>
            <a:r>
              <a:rPr lang="pl-PL" dirty="0" err="1"/>
              <a:t>nieserializowalne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E3E7B-E2C6-4560-8093-4D8218A87EC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87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/>
              </a:rPr>
              <a:t>Actions express </a:t>
            </a:r>
            <a:r>
              <a:rPr lang="en-US" b="0" i="1" dirty="0">
                <a:effectLst/>
                <a:latin typeface="Roboto"/>
              </a:rPr>
              <a:t>unique events</a:t>
            </a:r>
            <a:r>
              <a:rPr lang="en-US" b="0" i="0" dirty="0">
                <a:effectLst/>
                <a:latin typeface="Roboto"/>
              </a:rPr>
              <a:t> that happen throughout your application.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E3E7B-E2C6-4560-8093-4D8218A87EC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31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Roboto"/>
              </a:rPr>
              <a:t>A</a:t>
            </a:r>
            <a:r>
              <a:rPr lang="en-US" b="0" i="0" dirty="0">
                <a:effectLst/>
                <a:latin typeface="Roboto"/>
              </a:rPr>
              <a:t>re responsible for handling transitions from one state to the next state in your application.</a:t>
            </a:r>
            <a:r>
              <a:rPr lang="pl-PL" b="0" i="0" dirty="0">
                <a:effectLst/>
                <a:latin typeface="Roboto"/>
              </a:rPr>
              <a:t> </a:t>
            </a:r>
            <a:r>
              <a:rPr lang="pl-PL" dirty="0"/>
              <a:t>{ </a:t>
            </a:r>
            <a:r>
              <a:rPr lang="pl-PL" dirty="0" err="1">
                <a:effectLst/>
                <a:latin typeface="inherit"/>
              </a:rPr>
              <a:t>search</a:t>
            </a:r>
            <a:r>
              <a:rPr lang="pl-PL" dirty="0"/>
              <a:t>: </a:t>
            </a:r>
            <a:r>
              <a:rPr lang="pl-PL" dirty="0" err="1"/>
              <a:t>fromSearch.reducer</a:t>
            </a:r>
            <a:r>
              <a:rPr lang="pl-PL" dirty="0"/>
              <a:t>, </a:t>
            </a:r>
            <a:r>
              <a:rPr lang="pl-PL" dirty="0" err="1">
                <a:effectLst/>
                <a:latin typeface="inherit"/>
              </a:rPr>
              <a:t>detail</a:t>
            </a:r>
            <a:r>
              <a:rPr lang="pl-PL" dirty="0"/>
              <a:t>: </a:t>
            </a:r>
            <a:r>
              <a:rPr lang="pl-PL" dirty="0" err="1"/>
              <a:t>fromUserDetail.reducer</a:t>
            </a:r>
            <a:r>
              <a:rPr lang="pl-PL" dirty="0"/>
              <a:t>, </a:t>
            </a:r>
            <a:r>
              <a:rPr lang="pl-PL" dirty="0" err="1">
                <a:effectLst/>
                <a:latin typeface="inherit"/>
              </a:rPr>
              <a:t>detailBase</a:t>
            </a:r>
            <a:r>
              <a:rPr lang="pl-PL" dirty="0"/>
              <a:t> : </a:t>
            </a:r>
            <a:r>
              <a:rPr lang="pl-PL" dirty="0" err="1"/>
              <a:t>fromDetailBase.reducer</a:t>
            </a:r>
            <a:r>
              <a:rPr lang="pl-PL" dirty="0"/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E3E7B-E2C6-4560-8093-4D8218A87EC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015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96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25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34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936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974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92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193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61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0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9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6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pl-PL" sz="4400" dirty="0" err="1">
                <a:solidFill>
                  <a:schemeClr val="tx1"/>
                </a:solidFill>
              </a:rPr>
              <a:t>ngRx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 err="1">
                <a:solidFill>
                  <a:schemeClr val="tx1"/>
                </a:solidFill>
              </a:rPr>
              <a:t>Redux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pattern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6A216-F763-45A0-97A9-8F7AEBE6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23" y="1842887"/>
            <a:ext cx="4286956" cy="42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3024DB-AEDE-4BA3-909E-CE60504E2EDF}"/>
              </a:ext>
            </a:extLst>
          </p:cNvPr>
          <p:cNvSpPr/>
          <p:nvPr/>
        </p:nvSpPr>
        <p:spPr>
          <a:xfrm>
            <a:off x="4963682" y="2997033"/>
            <a:ext cx="2264635" cy="598206"/>
          </a:xfrm>
          <a:prstGeom prst="roundRect">
            <a:avLst/>
          </a:prstGeom>
          <a:solidFill>
            <a:srgbClr val="4B304F"/>
          </a:solidFill>
          <a:ln>
            <a:solidFill>
              <a:srgbClr val="F2E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3E733-2682-4FD9-AC8F-812CF3F643D6}"/>
              </a:ext>
            </a:extLst>
          </p:cNvPr>
          <p:cNvSpPr/>
          <p:nvPr/>
        </p:nvSpPr>
        <p:spPr>
          <a:xfrm>
            <a:off x="4963682" y="1756134"/>
            <a:ext cx="2264635" cy="598206"/>
          </a:xfrm>
          <a:prstGeom prst="roundRect">
            <a:avLst/>
          </a:prstGeom>
          <a:solidFill>
            <a:srgbClr val="4B304F"/>
          </a:solidFill>
          <a:ln>
            <a:solidFill>
              <a:srgbClr val="F2E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View</a:t>
            </a:r>
            <a:endParaRPr lang="pl-PL" dirty="0"/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290A27B0-0061-4653-8D91-CE3F9AAF9FB5}"/>
              </a:ext>
            </a:extLst>
          </p:cNvPr>
          <p:cNvGrpSpPr/>
          <p:nvPr/>
        </p:nvGrpSpPr>
        <p:grpSpPr>
          <a:xfrm>
            <a:off x="5628652" y="2354340"/>
            <a:ext cx="934693" cy="684135"/>
            <a:chOff x="5628652" y="2354340"/>
            <a:chExt cx="934693" cy="68413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D6F29C-D4D7-4398-B610-B092FF8F718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96000" y="2354340"/>
              <a:ext cx="0" cy="684135"/>
            </a:xfrm>
            <a:prstGeom prst="straightConnector1">
              <a:avLst/>
            </a:prstGeom>
            <a:ln w="73025">
              <a:solidFill>
                <a:srgbClr val="B92E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9C7A4D-6E57-4A39-9190-EF551C7381F1}"/>
                </a:ext>
              </a:extLst>
            </p:cNvPr>
            <p:cNvSpPr/>
            <p:nvPr/>
          </p:nvSpPr>
          <p:spPr>
            <a:xfrm>
              <a:off x="5628652" y="2430840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User event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B73986-16A2-4ABD-8DC8-2A2BC269187C}"/>
              </a:ext>
            </a:extLst>
          </p:cNvPr>
          <p:cNvSpPr/>
          <p:nvPr/>
        </p:nvSpPr>
        <p:spPr>
          <a:xfrm>
            <a:off x="4963682" y="5718142"/>
            <a:ext cx="2264635" cy="598206"/>
          </a:xfrm>
          <a:prstGeom prst="roundRect">
            <a:avLst/>
          </a:prstGeom>
          <a:solidFill>
            <a:srgbClr val="FFFFFF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B82BD0"/>
                </a:solidFill>
              </a:rPr>
              <a:t>Reducer</a:t>
            </a:r>
            <a:endParaRPr lang="pl-PL" dirty="0">
              <a:solidFill>
                <a:srgbClr val="B82BD0"/>
              </a:solidFill>
            </a:endParaRPr>
          </a:p>
        </p:txBody>
      </p: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DC653C50-517E-4450-B7FD-6B2745773B6C}"/>
              </a:ext>
            </a:extLst>
          </p:cNvPr>
          <p:cNvGrpSpPr/>
          <p:nvPr/>
        </p:nvGrpSpPr>
        <p:grpSpPr>
          <a:xfrm>
            <a:off x="5628652" y="3595238"/>
            <a:ext cx="934693" cy="2122905"/>
            <a:chOff x="5628652" y="3595238"/>
            <a:chExt cx="934693" cy="2122905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EED37BA-5B44-40C4-A94E-0E4F9838788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5034548" y="4656690"/>
              <a:ext cx="2122905" cy="1"/>
            </a:xfrm>
            <a:prstGeom prst="bentConnector3">
              <a:avLst/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EF0AE60-972F-4F09-A6B5-131E0A1AD7B8}"/>
                </a:ext>
              </a:extLst>
            </p:cNvPr>
            <p:cNvSpPr/>
            <p:nvPr/>
          </p:nvSpPr>
          <p:spPr>
            <a:xfrm>
              <a:off x="5628652" y="4275305"/>
              <a:ext cx="934693" cy="38138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Action (</a:t>
              </a:r>
              <a:r>
                <a:rPr lang="pl-PL" sz="1100" dirty="0" err="1">
                  <a:solidFill>
                    <a:srgbClr val="B82BD0"/>
                  </a:solidFill>
                </a:rPr>
                <a:t>dispatch</a:t>
              </a:r>
              <a:r>
                <a:rPr lang="pl-PL" sz="1100" dirty="0">
                  <a:solidFill>
                    <a:srgbClr val="B82BD0"/>
                  </a:solidFill>
                </a:rPr>
                <a:t>)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BB8D3-FD4F-4E5C-B4BB-4E54ED1A8E7E}"/>
              </a:ext>
            </a:extLst>
          </p:cNvPr>
          <p:cNvSpPr/>
          <p:nvPr/>
        </p:nvSpPr>
        <p:spPr>
          <a:xfrm>
            <a:off x="1018164" y="4686300"/>
            <a:ext cx="2264635" cy="598206"/>
          </a:xfrm>
          <a:prstGeom prst="roundRect">
            <a:avLst/>
          </a:prstGeom>
          <a:solidFill>
            <a:srgbClr val="B82BD0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Store</a:t>
            </a:r>
            <a:endParaRPr lang="pl-PL" dirty="0">
              <a:solidFill>
                <a:schemeClr val="bg1"/>
              </a:solidFill>
            </a:endParaRP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2128C9BC-A0A7-43A4-9054-9204E8637501}"/>
              </a:ext>
            </a:extLst>
          </p:cNvPr>
          <p:cNvGrpSpPr/>
          <p:nvPr/>
        </p:nvGrpSpPr>
        <p:grpSpPr>
          <a:xfrm>
            <a:off x="3282799" y="4832729"/>
            <a:ext cx="2341577" cy="885413"/>
            <a:chOff x="3282799" y="4832729"/>
            <a:chExt cx="2341577" cy="885413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3C3237BD-FED3-47CD-B836-0BDB1458429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282799" y="4985403"/>
              <a:ext cx="2341577" cy="732739"/>
            </a:xfrm>
            <a:prstGeom prst="bentConnector3">
              <a:avLst>
                <a:gd name="adj1" fmla="val 100034"/>
              </a:avLst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F032B72-2660-4765-9F0D-3AABB9AA5F07}"/>
                </a:ext>
              </a:extLst>
            </p:cNvPr>
            <p:cNvSpPr/>
            <p:nvPr/>
          </p:nvSpPr>
          <p:spPr>
            <a:xfrm>
              <a:off x="3557081" y="4832729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85082326-54DF-455D-8EED-A2188BF83185}"/>
              </a:ext>
            </a:extLst>
          </p:cNvPr>
          <p:cNvGrpSpPr/>
          <p:nvPr/>
        </p:nvGrpSpPr>
        <p:grpSpPr>
          <a:xfrm>
            <a:off x="2150482" y="5284507"/>
            <a:ext cx="2813200" cy="900120"/>
            <a:chOff x="2150482" y="5284507"/>
            <a:chExt cx="2813200" cy="900120"/>
          </a:xfrm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1709FA87-AB20-4A26-B554-D9866A4E0C9E}"/>
                </a:ext>
              </a:extLst>
            </p:cNvPr>
            <p:cNvCxnSpPr>
              <a:cxnSpLocks/>
              <a:stCxn id="21" idx="1"/>
              <a:endCxn id="29" idx="2"/>
            </p:cNvCxnSpPr>
            <p:nvPr/>
          </p:nvCxnSpPr>
          <p:spPr>
            <a:xfrm rot="10800000">
              <a:off x="2150482" y="5284507"/>
              <a:ext cx="2813200" cy="732739"/>
            </a:xfrm>
            <a:prstGeom prst="bentConnector2">
              <a:avLst/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CE0FF4-5190-45E5-98E1-9F017C9E7A68}"/>
                </a:ext>
              </a:extLst>
            </p:cNvPr>
            <p:cNvSpPr/>
            <p:nvPr/>
          </p:nvSpPr>
          <p:spPr>
            <a:xfrm>
              <a:off x="3557080" y="5874232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New </a:t>
              </a:r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1D999DB-AB31-4669-A299-844FF099E751}"/>
              </a:ext>
            </a:extLst>
          </p:cNvPr>
          <p:cNvSpPr/>
          <p:nvPr/>
        </p:nvSpPr>
        <p:spPr>
          <a:xfrm>
            <a:off x="1018164" y="2998282"/>
            <a:ext cx="2264635" cy="598206"/>
          </a:xfrm>
          <a:prstGeom prst="roundRect">
            <a:avLst/>
          </a:prstGeom>
          <a:solidFill>
            <a:srgbClr val="FFFFFF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B82BD0"/>
                </a:solidFill>
              </a:rPr>
              <a:t>Selector</a:t>
            </a:r>
            <a:endParaRPr lang="pl-PL" dirty="0">
              <a:solidFill>
                <a:srgbClr val="B82BD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83F37B-77DA-4675-9BED-64FFD6BFFB92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150482" y="3596488"/>
            <a:ext cx="0" cy="1089812"/>
          </a:xfrm>
          <a:prstGeom prst="straightConnector1">
            <a:avLst/>
          </a:prstGeom>
          <a:ln w="73025">
            <a:solidFill>
              <a:srgbClr val="B92E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6EC3A394-CF29-41B6-8F48-8EFD0F8816B7}"/>
              </a:ext>
            </a:extLst>
          </p:cNvPr>
          <p:cNvGrpSpPr/>
          <p:nvPr/>
        </p:nvGrpSpPr>
        <p:grpSpPr>
          <a:xfrm>
            <a:off x="3282799" y="3140938"/>
            <a:ext cx="1680883" cy="310395"/>
            <a:chOff x="3282799" y="3140938"/>
            <a:chExt cx="1680883" cy="31039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3DABCBF-2422-4FE2-82D4-E184BE258E7C}"/>
                </a:ext>
              </a:extLst>
            </p:cNvPr>
            <p:cNvCxnSpPr>
              <a:cxnSpLocks/>
              <a:stCxn id="47" idx="3"/>
              <a:endCxn id="8" idx="1"/>
            </p:cNvCxnSpPr>
            <p:nvPr/>
          </p:nvCxnSpPr>
          <p:spPr>
            <a:xfrm flipV="1">
              <a:off x="3282799" y="3296136"/>
              <a:ext cx="1680883" cy="1249"/>
            </a:xfrm>
            <a:prstGeom prst="straightConnector1">
              <a:avLst/>
            </a:prstGeom>
            <a:ln w="73025">
              <a:solidFill>
                <a:srgbClr val="B92E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0F7E764-13A8-47B9-A6B2-A4E0035D787C}"/>
                </a:ext>
              </a:extLst>
            </p:cNvPr>
            <p:cNvSpPr/>
            <p:nvPr/>
          </p:nvSpPr>
          <p:spPr>
            <a:xfrm>
              <a:off x="3541221" y="3140938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pic>
        <p:nvPicPr>
          <p:cNvPr id="2066" name="Picture 2065">
            <a:extLst>
              <a:ext uri="{FF2B5EF4-FFF2-40B4-BE49-F238E27FC236}">
                <a16:creationId xmlns:a16="http://schemas.microsoft.com/office/drawing/2014/main" id="{AAE356D4-E502-4ECE-9EAF-4973CF4D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23" y="542020"/>
            <a:ext cx="6740550" cy="1054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FC97D8-0189-49A7-BF3F-989D79E0BD2D}"/>
              </a:ext>
            </a:extLst>
          </p:cNvPr>
          <p:cNvSpPr/>
          <p:nvPr/>
        </p:nvSpPr>
        <p:spPr>
          <a:xfrm>
            <a:off x="8573652" y="5708900"/>
            <a:ext cx="2264635" cy="598206"/>
          </a:xfrm>
          <a:prstGeom prst="roundRect">
            <a:avLst/>
          </a:prstGeom>
          <a:solidFill>
            <a:srgbClr val="FFFFFF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B82BD0"/>
                </a:solidFill>
              </a:rPr>
              <a:t>Effects</a:t>
            </a:r>
            <a:endParaRPr lang="pl-PL" dirty="0">
              <a:solidFill>
                <a:srgbClr val="B82BD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05E244-6574-41BD-9EAE-E998CD151C7E}"/>
              </a:ext>
            </a:extLst>
          </p:cNvPr>
          <p:cNvCxnSpPr>
            <a:cxnSpLocks/>
          </p:cNvCxnSpPr>
          <p:nvPr/>
        </p:nvCxnSpPr>
        <p:spPr>
          <a:xfrm flipV="1">
            <a:off x="7228317" y="5864990"/>
            <a:ext cx="1345335" cy="9242"/>
          </a:xfrm>
          <a:prstGeom prst="straightConnector1">
            <a:avLst/>
          </a:prstGeom>
          <a:ln w="73025">
            <a:solidFill>
              <a:srgbClr val="B92E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BD2349-D542-4C8C-A714-8D38EDF2653F}"/>
              </a:ext>
            </a:extLst>
          </p:cNvPr>
          <p:cNvCxnSpPr>
            <a:cxnSpLocks/>
          </p:cNvCxnSpPr>
          <p:nvPr/>
        </p:nvCxnSpPr>
        <p:spPr>
          <a:xfrm flipV="1">
            <a:off x="9593238" y="4574533"/>
            <a:ext cx="0" cy="1143609"/>
          </a:xfrm>
          <a:prstGeom prst="straightConnector1">
            <a:avLst/>
          </a:prstGeom>
          <a:ln w="73025">
            <a:solidFill>
              <a:srgbClr val="B92E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EA143A-A10E-4A07-BBB0-2B7562CD1397}"/>
              </a:ext>
            </a:extLst>
          </p:cNvPr>
          <p:cNvGrpSpPr/>
          <p:nvPr/>
        </p:nvGrpSpPr>
        <p:grpSpPr>
          <a:xfrm>
            <a:off x="7228318" y="5998448"/>
            <a:ext cx="1345334" cy="384232"/>
            <a:chOff x="7228318" y="5998448"/>
            <a:chExt cx="1345334" cy="3842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BD3F425-81B3-4F48-BD83-866AA8B2D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318" y="6178608"/>
              <a:ext cx="1345334" cy="6019"/>
            </a:xfrm>
            <a:prstGeom prst="straightConnector1">
              <a:avLst/>
            </a:prstGeom>
            <a:ln w="73025">
              <a:solidFill>
                <a:srgbClr val="B92E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41BF484-4A72-44D1-99C6-651A0521500B}"/>
                </a:ext>
              </a:extLst>
            </p:cNvPr>
            <p:cNvSpPr/>
            <p:nvPr/>
          </p:nvSpPr>
          <p:spPr>
            <a:xfrm>
              <a:off x="7553478" y="5998448"/>
              <a:ext cx="924697" cy="38423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Action (</a:t>
              </a:r>
              <a:r>
                <a:rPr lang="pl-PL" sz="1100" dirty="0" err="1">
                  <a:solidFill>
                    <a:srgbClr val="B82BD0"/>
                  </a:solidFill>
                </a:rPr>
                <a:t>dispatch</a:t>
              </a:r>
              <a:r>
                <a:rPr lang="pl-PL" sz="1100" dirty="0">
                  <a:solidFill>
                    <a:srgbClr val="B82BD0"/>
                  </a:solidFill>
                </a:rPr>
                <a:t>)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F5D842-B1F7-413A-A4A3-F0B7022F5856}"/>
              </a:ext>
            </a:extLst>
          </p:cNvPr>
          <p:cNvCxnSpPr>
            <a:cxnSpLocks/>
          </p:cNvCxnSpPr>
          <p:nvPr/>
        </p:nvCxnSpPr>
        <p:spPr>
          <a:xfrm>
            <a:off x="9831736" y="4574533"/>
            <a:ext cx="0" cy="1143609"/>
          </a:xfrm>
          <a:prstGeom prst="straightConnector1">
            <a:avLst/>
          </a:prstGeom>
          <a:ln w="73025">
            <a:solidFill>
              <a:srgbClr val="B92E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D73B01-6F78-4AB9-B8F5-0D0ADCE4BBA7}"/>
              </a:ext>
            </a:extLst>
          </p:cNvPr>
          <p:cNvCxnSpPr>
            <a:cxnSpLocks/>
          </p:cNvCxnSpPr>
          <p:nvPr/>
        </p:nvCxnSpPr>
        <p:spPr>
          <a:xfrm flipV="1">
            <a:off x="9581118" y="3140938"/>
            <a:ext cx="0" cy="817139"/>
          </a:xfrm>
          <a:prstGeom prst="straightConnector1">
            <a:avLst/>
          </a:prstGeom>
          <a:ln w="73025">
            <a:solidFill>
              <a:srgbClr val="B92E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C46F3E-8F0B-4F14-B910-ED69432010CF}"/>
              </a:ext>
            </a:extLst>
          </p:cNvPr>
          <p:cNvCxnSpPr>
            <a:cxnSpLocks/>
          </p:cNvCxnSpPr>
          <p:nvPr/>
        </p:nvCxnSpPr>
        <p:spPr>
          <a:xfrm flipH="1">
            <a:off x="9819616" y="3194248"/>
            <a:ext cx="12120" cy="763828"/>
          </a:xfrm>
          <a:prstGeom prst="straightConnector1">
            <a:avLst/>
          </a:prstGeom>
          <a:ln w="73025" cap="sq">
            <a:solidFill>
              <a:srgbClr val="B92ED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2066A11C-93DB-4C25-A081-B0C42AFD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5053" y="2013304"/>
            <a:ext cx="1241828" cy="1241828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F7A8686-BDF5-46F4-B290-38EA20140268}"/>
              </a:ext>
            </a:extLst>
          </p:cNvPr>
          <p:cNvSpPr/>
          <p:nvPr/>
        </p:nvSpPr>
        <p:spPr>
          <a:xfrm>
            <a:off x="8573650" y="3950501"/>
            <a:ext cx="2264635" cy="598206"/>
          </a:xfrm>
          <a:prstGeom prst="roundRect">
            <a:avLst/>
          </a:prstGeom>
          <a:solidFill>
            <a:srgbClr val="4B304F"/>
          </a:solidFill>
          <a:ln>
            <a:solidFill>
              <a:srgbClr val="F2E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2958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115E-FAB0-4FFF-982D-2D7AA3AD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RxJS</a:t>
            </a:r>
            <a:r>
              <a:rPr lang="pl-PL" dirty="0"/>
              <a:t> </a:t>
            </a:r>
            <a:r>
              <a:rPr lang="pl-PL" dirty="0" err="1"/>
              <a:t>operators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F1CA-60FB-488C-BA09-A4F66236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b="1" dirty="0" err="1"/>
              <a:t>switchMap</a:t>
            </a:r>
            <a:r>
              <a:rPr lang="pl-PL" dirty="0"/>
              <a:t> – </a:t>
            </a:r>
            <a:r>
              <a:rPr lang="pl-PL" dirty="0" err="1"/>
              <a:t>Cancels</a:t>
            </a:r>
            <a:r>
              <a:rPr lang="pl-PL" dirty="0"/>
              <a:t> the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subscription</a:t>
            </a:r>
            <a:r>
              <a:rPr lang="pl-PL" dirty="0"/>
              <a:t>/</a:t>
            </a:r>
            <a:r>
              <a:rPr lang="pl-PL" dirty="0" err="1"/>
              <a:t>request</a:t>
            </a:r>
            <a:r>
              <a:rPr lang="pl-PL" dirty="0"/>
              <a:t> and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cause</a:t>
            </a:r>
            <a:r>
              <a:rPr lang="pl-PL" dirty="0"/>
              <a:t> the race </a:t>
            </a:r>
            <a:r>
              <a:rPr lang="pl-PL" dirty="0" err="1"/>
              <a:t>condition</a:t>
            </a:r>
            <a:endParaRPr lang="pl-PL" dirty="0"/>
          </a:p>
          <a:p>
            <a:pPr marL="274320" lvl="1" indent="0">
              <a:buNone/>
            </a:pPr>
            <a:r>
              <a:rPr lang="pl-PL" dirty="0"/>
              <a:t>		</a:t>
            </a:r>
            <a:r>
              <a:rPr lang="pl-PL" sz="1600" b="1" dirty="0" err="1"/>
              <a:t>Use</a:t>
            </a:r>
            <a:r>
              <a:rPr lang="pl-PL" sz="1600" b="1" dirty="0"/>
              <a:t> for </a:t>
            </a:r>
            <a:r>
              <a:rPr lang="pl-PL" sz="1600" b="1" dirty="0" err="1"/>
              <a:t>get</a:t>
            </a:r>
            <a:r>
              <a:rPr lang="pl-PL" sz="1600" b="1" dirty="0"/>
              <a:t> </a:t>
            </a:r>
            <a:r>
              <a:rPr lang="pl-PL" sz="1600" b="1" dirty="0" err="1"/>
              <a:t>requests</a:t>
            </a:r>
            <a:r>
              <a:rPr lang="pl-PL" sz="1600" b="1" dirty="0"/>
              <a:t> </a:t>
            </a:r>
            <a:r>
              <a:rPr lang="pl-PL" sz="1600" b="1" dirty="0" err="1"/>
              <a:t>or</a:t>
            </a:r>
            <a:r>
              <a:rPr lang="pl-PL" sz="1600" b="1" dirty="0"/>
              <a:t> </a:t>
            </a:r>
            <a:r>
              <a:rPr lang="pl-PL" sz="1600" b="1" dirty="0" err="1"/>
              <a:t>cancelable</a:t>
            </a:r>
            <a:r>
              <a:rPr lang="pl-PL" sz="1600" b="1" dirty="0"/>
              <a:t> </a:t>
            </a:r>
            <a:r>
              <a:rPr lang="pl-PL" sz="1600" b="1" dirty="0" err="1"/>
              <a:t>requests</a:t>
            </a:r>
            <a:r>
              <a:rPr lang="pl-PL" sz="1600" b="1" dirty="0"/>
              <a:t> </a:t>
            </a:r>
            <a:r>
              <a:rPr lang="pl-PL" sz="1600" b="1" dirty="0" err="1"/>
              <a:t>like</a:t>
            </a:r>
            <a:r>
              <a:rPr lang="pl-PL" sz="1600" b="1" dirty="0"/>
              <a:t> </a:t>
            </a:r>
            <a:r>
              <a:rPr lang="pl-PL" sz="1600" b="1" dirty="0" err="1"/>
              <a:t>searches</a:t>
            </a:r>
            <a:endParaRPr lang="pl-PL" sz="1600" b="1" dirty="0"/>
          </a:p>
          <a:p>
            <a:r>
              <a:rPr lang="pl-PL" b="1" dirty="0" err="1"/>
              <a:t>concatMap</a:t>
            </a:r>
            <a:r>
              <a:rPr lang="pl-PL" dirty="0"/>
              <a:t> – </a:t>
            </a:r>
            <a:r>
              <a:rPr lang="pl-PL" dirty="0" err="1"/>
              <a:t>Runs</a:t>
            </a:r>
            <a:r>
              <a:rPr lang="pl-PL" dirty="0"/>
              <a:t> </a:t>
            </a:r>
            <a:r>
              <a:rPr lang="pl-PL" dirty="0" err="1"/>
              <a:t>subscription</a:t>
            </a:r>
            <a:r>
              <a:rPr lang="pl-PL" dirty="0"/>
              <a:t>/</a:t>
            </a:r>
            <a:r>
              <a:rPr lang="pl-PL" dirty="0" err="1"/>
              <a:t>requests</a:t>
            </a:r>
            <a:r>
              <a:rPr lang="pl-PL" dirty="0"/>
              <a:t> in order and </a:t>
            </a:r>
            <a:r>
              <a:rPr lang="pl-PL" dirty="0" err="1"/>
              <a:t>is</a:t>
            </a:r>
            <a:r>
              <a:rPr lang="pl-PL" dirty="0"/>
              <a:t> less </a:t>
            </a:r>
            <a:r>
              <a:rPr lang="pl-PL" dirty="0" err="1"/>
              <a:t>performant</a:t>
            </a:r>
            <a:endParaRPr lang="pl-PL" dirty="0"/>
          </a:p>
          <a:p>
            <a:pPr marL="548640" lvl="2" indent="0">
              <a:buNone/>
            </a:pPr>
            <a:r>
              <a:rPr lang="pl-PL" dirty="0"/>
              <a:t>	</a:t>
            </a:r>
            <a:r>
              <a:rPr lang="pl-PL" sz="1600" b="1" dirty="0" err="1"/>
              <a:t>Use</a:t>
            </a:r>
            <a:r>
              <a:rPr lang="pl-PL" sz="1600" b="1" dirty="0"/>
              <a:t> for </a:t>
            </a:r>
            <a:r>
              <a:rPr lang="pl-PL" sz="1600" b="1" dirty="0" err="1"/>
              <a:t>get,post</a:t>
            </a:r>
            <a:r>
              <a:rPr lang="pl-PL" sz="1600" b="1" dirty="0"/>
              <a:t> and </a:t>
            </a:r>
            <a:r>
              <a:rPr lang="pl-PL" sz="1600" b="1" dirty="0" err="1"/>
              <a:t>put</a:t>
            </a:r>
            <a:r>
              <a:rPr lang="pl-PL" sz="1600" b="1" dirty="0"/>
              <a:t> </a:t>
            </a:r>
            <a:r>
              <a:rPr lang="pl-PL" sz="1600" b="1" dirty="0" err="1"/>
              <a:t>requests</a:t>
            </a:r>
            <a:r>
              <a:rPr lang="pl-PL" sz="1600" b="1" dirty="0"/>
              <a:t> </a:t>
            </a:r>
            <a:r>
              <a:rPr lang="pl-PL" sz="1600" b="1" dirty="0" err="1"/>
              <a:t>when</a:t>
            </a:r>
            <a:r>
              <a:rPr lang="pl-PL" sz="1600" b="1" dirty="0"/>
              <a:t> order </a:t>
            </a:r>
            <a:r>
              <a:rPr lang="pl-PL" sz="1600" b="1" dirty="0" err="1"/>
              <a:t>is</a:t>
            </a:r>
            <a:r>
              <a:rPr lang="pl-PL" sz="1600" b="1" dirty="0"/>
              <a:t> </a:t>
            </a:r>
            <a:r>
              <a:rPr lang="pl-PL" sz="1600" b="1" dirty="0" err="1"/>
              <a:t>imporatnt</a:t>
            </a:r>
            <a:endParaRPr lang="pl-PL" sz="1600" b="1" dirty="0"/>
          </a:p>
          <a:p>
            <a:r>
              <a:rPr lang="pl-PL" b="1" dirty="0" err="1"/>
              <a:t>mergeMap</a:t>
            </a:r>
            <a:r>
              <a:rPr lang="pl-PL" dirty="0"/>
              <a:t> – </a:t>
            </a:r>
            <a:r>
              <a:rPr lang="pl-PL" dirty="0" err="1"/>
              <a:t>Runs</a:t>
            </a:r>
            <a:r>
              <a:rPr lang="pl-PL" dirty="0"/>
              <a:t> </a:t>
            </a:r>
            <a:r>
              <a:rPr lang="pl-PL" dirty="0" err="1"/>
              <a:t>subscriptions</a:t>
            </a:r>
            <a:r>
              <a:rPr lang="pl-PL" dirty="0"/>
              <a:t>/</a:t>
            </a:r>
            <a:r>
              <a:rPr lang="pl-PL" dirty="0" err="1"/>
              <a:t>requests</a:t>
            </a:r>
            <a:r>
              <a:rPr lang="pl-PL" dirty="0"/>
              <a:t> in paralel</a:t>
            </a:r>
          </a:p>
          <a:p>
            <a:pPr marL="548640" lvl="2" indent="0">
              <a:buNone/>
            </a:pPr>
            <a:r>
              <a:rPr lang="pl-PL" dirty="0"/>
              <a:t>	</a:t>
            </a:r>
            <a:r>
              <a:rPr lang="pl-PL" sz="1600" b="1" dirty="0" err="1"/>
              <a:t>Use</a:t>
            </a:r>
            <a:r>
              <a:rPr lang="pl-PL" sz="1600" b="1" dirty="0"/>
              <a:t> for </a:t>
            </a:r>
            <a:r>
              <a:rPr lang="pl-PL" sz="1600" b="1" dirty="0" err="1"/>
              <a:t>get</a:t>
            </a:r>
            <a:r>
              <a:rPr lang="pl-PL" sz="1600" b="1" dirty="0"/>
              <a:t>, </a:t>
            </a:r>
            <a:r>
              <a:rPr lang="pl-PL" sz="1600" b="1" dirty="0" err="1"/>
              <a:t>put</a:t>
            </a:r>
            <a:r>
              <a:rPr lang="pl-PL" sz="1600" b="1" dirty="0"/>
              <a:t>, post and </a:t>
            </a:r>
            <a:r>
              <a:rPr lang="pl-PL" sz="1600" b="1" dirty="0" err="1"/>
              <a:t>delete</a:t>
            </a:r>
            <a:r>
              <a:rPr lang="pl-PL" sz="1600" b="1" dirty="0"/>
              <a:t> </a:t>
            </a:r>
            <a:r>
              <a:rPr lang="pl-PL" sz="1600" b="1" dirty="0" err="1"/>
              <a:t>methods</a:t>
            </a:r>
            <a:r>
              <a:rPr lang="pl-PL" sz="1600" b="1" dirty="0"/>
              <a:t> </a:t>
            </a:r>
            <a:r>
              <a:rPr lang="pl-PL" sz="1600" b="1" dirty="0" err="1"/>
              <a:t>when</a:t>
            </a:r>
            <a:r>
              <a:rPr lang="pl-PL" sz="1600" b="1" dirty="0"/>
              <a:t> order </a:t>
            </a:r>
            <a:r>
              <a:rPr lang="pl-PL" sz="1600" b="1" dirty="0" err="1"/>
              <a:t>is</a:t>
            </a:r>
            <a:r>
              <a:rPr lang="pl-PL" sz="1600" b="1" dirty="0"/>
              <a:t> not </a:t>
            </a:r>
            <a:r>
              <a:rPr lang="pl-PL" sz="1600" b="1" dirty="0" err="1"/>
              <a:t>important</a:t>
            </a:r>
            <a:endParaRPr lang="pl-PL" sz="1600" b="1" dirty="0"/>
          </a:p>
          <a:p>
            <a:r>
              <a:rPr lang="pl-PL" b="1" dirty="0" err="1"/>
              <a:t>exhaustMap</a:t>
            </a:r>
            <a:r>
              <a:rPr lang="pl-PL" dirty="0"/>
              <a:t> – </a:t>
            </a:r>
            <a:r>
              <a:rPr lang="pl-PL" dirty="0" err="1"/>
              <a:t>Ignores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subsequent</a:t>
            </a:r>
            <a:r>
              <a:rPr lang="pl-PL" dirty="0"/>
              <a:t> </a:t>
            </a:r>
            <a:r>
              <a:rPr lang="pl-PL" dirty="0" err="1"/>
              <a:t>subscriptions</a:t>
            </a:r>
            <a:r>
              <a:rPr lang="pl-PL" dirty="0"/>
              <a:t>/</a:t>
            </a:r>
            <a:r>
              <a:rPr lang="pl-PL" dirty="0" err="1"/>
              <a:t>requests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completes</a:t>
            </a:r>
            <a:endParaRPr lang="pl-PL" dirty="0"/>
          </a:p>
          <a:p>
            <a:pPr marL="548640" lvl="2" indent="0">
              <a:buNone/>
            </a:pPr>
            <a:r>
              <a:rPr lang="pl-PL" dirty="0"/>
              <a:t>	</a:t>
            </a:r>
            <a:r>
              <a:rPr lang="pl-PL" sz="1600" b="1" dirty="0" err="1"/>
              <a:t>Use</a:t>
            </a:r>
            <a:r>
              <a:rPr lang="pl-PL" sz="1600" b="1" dirty="0"/>
              <a:t> for login </a:t>
            </a:r>
            <a:r>
              <a:rPr lang="pl-PL" sz="1600" b="1" dirty="0" err="1"/>
              <a:t>when</a:t>
            </a:r>
            <a:r>
              <a:rPr lang="pl-PL" sz="1600" b="1" dirty="0"/>
              <a:t> </a:t>
            </a:r>
            <a:r>
              <a:rPr lang="pl-PL" sz="1600" b="1" dirty="0" err="1"/>
              <a:t>you</a:t>
            </a:r>
            <a:r>
              <a:rPr lang="pl-PL" sz="1600" b="1" dirty="0"/>
              <a:t> do not want </a:t>
            </a:r>
            <a:r>
              <a:rPr lang="pl-PL" sz="1600" b="1" dirty="0" err="1"/>
              <a:t>more</a:t>
            </a:r>
            <a:r>
              <a:rPr lang="pl-PL" sz="1600" b="1" dirty="0"/>
              <a:t> </a:t>
            </a:r>
            <a:r>
              <a:rPr lang="pl-PL" sz="1600" b="1" dirty="0" err="1"/>
              <a:t>requests</a:t>
            </a:r>
            <a:r>
              <a:rPr lang="pl-PL" sz="1600" b="1" dirty="0"/>
              <a:t> </a:t>
            </a:r>
            <a:r>
              <a:rPr lang="pl-PL" sz="1600" b="1" dirty="0" err="1"/>
              <a:t>until</a:t>
            </a:r>
            <a:r>
              <a:rPr lang="pl-PL" sz="1600" b="1" dirty="0"/>
              <a:t> the </a:t>
            </a:r>
            <a:r>
              <a:rPr lang="pl-PL" sz="1600" b="1" dirty="0" err="1"/>
              <a:t>initial</a:t>
            </a:r>
            <a:r>
              <a:rPr lang="pl-PL" sz="1600" b="1" dirty="0"/>
              <a:t> one </a:t>
            </a:r>
            <a:r>
              <a:rPr lang="pl-PL" sz="1600" b="1" dirty="0" err="1"/>
              <a:t>is</a:t>
            </a:r>
            <a:r>
              <a:rPr lang="pl-PL" sz="1600" b="1" dirty="0"/>
              <a:t> </a:t>
            </a:r>
            <a:r>
              <a:rPr lang="pl-PL" sz="1600" b="1" dirty="0" err="1"/>
              <a:t>complete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292636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75E8-80B1-44F0-8597-1529D6BF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state</a:t>
            </a:r>
            <a:r>
              <a:rPr lang="pl-PL" dirty="0"/>
              <a:t>?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1554B49-2E52-45D6-91BA-306EDBF2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954" y="2033044"/>
            <a:ext cx="1743456" cy="1743456"/>
          </a:xfrm>
          <a:prstGeom prst="rect">
            <a:avLst/>
          </a:prstGeom>
        </p:spPr>
      </p:pic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3BC3525A-B72E-4654-9DE7-CFDF9E665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9945" y="2124484"/>
            <a:ext cx="1560576" cy="1560576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B9DFEADA-C4DC-4171-9C48-1445B6664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9641" y="3772927"/>
            <a:ext cx="1560576" cy="1560576"/>
          </a:xfrm>
          <a:prstGeom prst="rect">
            <a:avLst/>
          </a:prstGeom>
        </p:spPr>
      </p:pic>
      <p:pic>
        <p:nvPicPr>
          <p:cNvPr id="11" name="Graphic 10" descr="Checklist">
            <a:extLst>
              <a:ext uri="{FF2B5EF4-FFF2-40B4-BE49-F238E27FC236}">
                <a16:creationId xmlns:a16="http://schemas.microsoft.com/office/drawing/2014/main" id="{92EA0BDE-047D-43D0-9875-0220A89A9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440" y="3899839"/>
            <a:ext cx="1433664" cy="1433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E9DA3D-BF9B-4A74-9BD5-C83664792317}"/>
              </a:ext>
            </a:extLst>
          </p:cNvPr>
          <p:cNvSpPr txBox="1"/>
          <p:nvPr/>
        </p:nvSpPr>
        <p:spPr>
          <a:xfrm>
            <a:off x="356378" y="3591834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view</a:t>
            </a:r>
            <a:endParaRPr lang="pl-P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A1647-2878-445E-8849-BBEE2C5FA305}"/>
              </a:ext>
            </a:extLst>
          </p:cNvPr>
          <p:cNvSpPr txBox="1"/>
          <p:nvPr/>
        </p:nvSpPr>
        <p:spPr>
          <a:xfrm>
            <a:off x="2977626" y="527504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Entity</a:t>
            </a:r>
            <a:r>
              <a:rPr lang="pl-PL" dirty="0"/>
              <a:t>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D97D4-5929-4B14-9E85-E569E551E331}"/>
              </a:ext>
            </a:extLst>
          </p:cNvPr>
          <p:cNvSpPr txBox="1"/>
          <p:nvPr/>
        </p:nvSpPr>
        <p:spPr>
          <a:xfrm>
            <a:off x="6949968" y="5276835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User </a:t>
            </a:r>
            <a:r>
              <a:rPr lang="pl-PL" dirty="0" err="1"/>
              <a:t>selection</a:t>
            </a:r>
            <a:r>
              <a:rPr lang="pl-PL" dirty="0"/>
              <a:t> and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B3805-9741-47B3-921F-DFE65103B0D5}"/>
              </a:ext>
            </a:extLst>
          </p:cNvPr>
          <p:cNvSpPr txBox="1"/>
          <p:nvPr/>
        </p:nvSpPr>
        <p:spPr>
          <a:xfrm>
            <a:off x="4679929" y="3593528"/>
            <a:ext cx="33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User </a:t>
            </a:r>
            <a:r>
              <a:rPr lang="pl-PL" dirty="0" err="1"/>
              <a:t>information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682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0A7-5DD9-4A5B-AE82-F8E9F1C4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ngRx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8280-D42B-44B8-885E-B13498AF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 err="1">
                <a:effectLst/>
                <a:latin typeface="Roboto"/>
              </a:rPr>
              <a:t>NgRx</a:t>
            </a:r>
            <a:r>
              <a:rPr lang="en-US" b="0" i="0" dirty="0">
                <a:effectLst/>
                <a:latin typeface="Roboto"/>
              </a:rPr>
              <a:t> is a framework for building reactive applications in Angular. </a:t>
            </a:r>
            <a:r>
              <a:rPr lang="en-US" b="0" i="0" dirty="0" err="1">
                <a:effectLst/>
                <a:latin typeface="Roboto"/>
              </a:rPr>
              <a:t>NgRx</a:t>
            </a:r>
            <a:r>
              <a:rPr lang="en-US" b="0" i="0" dirty="0">
                <a:effectLst/>
                <a:latin typeface="Roboto"/>
              </a:rPr>
              <a:t> provides libraries for: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Managing global and local state.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Isolation of side effects to promote a cleaner component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Entity collection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Integration with the Angular Router.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Developer tooling that enhances developer experience when building many different types of applications.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81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BE7E-0EEA-42D4-B24A-7801644C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ngRx</a:t>
            </a:r>
            <a:r>
              <a:rPr lang="pl-PL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BE841-989C-47C8-948B-FF04CD4A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819400"/>
            <a:ext cx="2455332" cy="2455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5BA2E-899B-4307-9E72-433BABC69CFF}"/>
              </a:ext>
            </a:extLst>
          </p:cNvPr>
          <p:cNvSpPr txBox="1"/>
          <p:nvPr/>
        </p:nvSpPr>
        <p:spPr>
          <a:xfrm>
            <a:off x="1154954" y="5274732"/>
            <a:ext cx="246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/>
              <a:t>ngRx</a:t>
            </a:r>
            <a:endParaRPr lang="pl-PL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F2DCC-8C3A-456B-980C-BD824DE4CEFF}"/>
              </a:ext>
            </a:extLst>
          </p:cNvPr>
          <p:cNvSpPr txBox="1"/>
          <p:nvPr/>
        </p:nvSpPr>
        <p:spPr>
          <a:xfrm>
            <a:off x="3610286" y="3522133"/>
            <a:ext cx="67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6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1D2FB-5FC9-419A-B068-6C27249E1F53}"/>
              </a:ext>
            </a:extLst>
          </p:cNvPr>
          <p:cNvSpPr txBox="1"/>
          <p:nvPr/>
        </p:nvSpPr>
        <p:spPr>
          <a:xfrm>
            <a:off x="7234021" y="3493910"/>
            <a:ext cx="67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600" dirty="0"/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75AA4-1C11-473A-9723-4FC300848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11" y="3081894"/>
            <a:ext cx="2200177" cy="1988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A83FBB-14BA-4C1A-8C14-8A9FD3A59786}"/>
              </a:ext>
            </a:extLst>
          </p:cNvPr>
          <p:cNvSpPr txBox="1"/>
          <p:nvPr/>
        </p:nvSpPr>
        <p:spPr>
          <a:xfrm>
            <a:off x="4527509" y="5299557"/>
            <a:ext cx="246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/>
              <a:t>Redux</a:t>
            </a:r>
            <a:endParaRPr lang="pl-PL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6C9C74-2651-4F14-A092-E5EDD82D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46" y="2863876"/>
            <a:ext cx="2381250" cy="2381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2E2D6A-9D8A-4D85-A21B-BDABA55B4FDB}"/>
              </a:ext>
            </a:extLst>
          </p:cNvPr>
          <p:cNvSpPr txBox="1"/>
          <p:nvPr/>
        </p:nvSpPr>
        <p:spPr>
          <a:xfrm>
            <a:off x="8241781" y="5299557"/>
            <a:ext cx="246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err="1"/>
              <a:t>Angular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314315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3024DB-AEDE-4BA3-909E-CE60504E2EDF}"/>
              </a:ext>
            </a:extLst>
          </p:cNvPr>
          <p:cNvSpPr/>
          <p:nvPr/>
        </p:nvSpPr>
        <p:spPr>
          <a:xfrm>
            <a:off x="4963682" y="2997033"/>
            <a:ext cx="2264635" cy="598206"/>
          </a:xfrm>
          <a:prstGeom prst="roundRect">
            <a:avLst/>
          </a:prstGeom>
          <a:solidFill>
            <a:srgbClr val="4B304F"/>
          </a:solidFill>
          <a:ln>
            <a:solidFill>
              <a:srgbClr val="F2E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63E733-2682-4FD9-AC8F-812CF3F643D6}"/>
              </a:ext>
            </a:extLst>
          </p:cNvPr>
          <p:cNvSpPr/>
          <p:nvPr/>
        </p:nvSpPr>
        <p:spPr>
          <a:xfrm>
            <a:off x="4963682" y="1756134"/>
            <a:ext cx="2264635" cy="598206"/>
          </a:xfrm>
          <a:prstGeom prst="roundRect">
            <a:avLst/>
          </a:prstGeom>
          <a:solidFill>
            <a:srgbClr val="4B304F"/>
          </a:solidFill>
          <a:ln>
            <a:solidFill>
              <a:srgbClr val="F2E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View</a:t>
            </a:r>
            <a:endParaRPr lang="pl-PL" dirty="0"/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290A27B0-0061-4653-8D91-CE3F9AAF9FB5}"/>
              </a:ext>
            </a:extLst>
          </p:cNvPr>
          <p:cNvGrpSpPr/>
          <p:nvPr/>
        </p:nvGrpSpPr>
        <p:grpSpPr>
          <a:xfrm>
            <a:off x="5628652" y="2354340"/>
            <a:ext cx="934693" cy="684135"/>
            <a:chOff x="5628652" y="2354340"/>
            <a:chExt cx="934693" cy="68413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D6F29C-D4D7-4398-B610-B092FF8F718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96000" y="2354340"/>
              <a:ext cx="0" cy="684135"/>
            </a:xfrm>
            <a:prstGeom prst="straightConnector1">
              <a:avLst/>
            </a:prstGeom>
            <a:ln w="73025">
              <a:solidFill>
                <a:srgbClr val="B92E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9C7A4D-6E57-4A39-9190-EF551C7381F1}"/>
                </a:ext>
              </a:extLst>
            </p:cNvPr>
            <p:cNvSpPr/>
            <p:nvPr/>
          </p:nvSpPr>
          <p:spPr>
            <a:xfrm>
              <a:off x="5628652" y="2430840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User event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B73986-16A2-4ABD-8DC8-2A2BC269187C}"/>
              </a:ext>
            </a:extLst>
          </p:cNvPr>
          <p:cNvSpPr/>
          <p:nvPr/>
        </p:nvSpPr>
        <p:spPr>
          <a:xfrm>
            <a:off x="4963682" y="5718142"/>
            <a:ext cx="2264635" cy="598206"/>
          </a:xfrm>
          <a:prstGeom prst="roundRect">
            <a:avLst/>
          </a:prstGeom>
          <a:solidFill>
            <a:srgbClr val="FFFFFF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B82BD0"/>
                </a:solidFill>
              </a:rPr>
              <a:t>Reducer</a:t>
            </a:r>
            <a:endParaRPr lang="pl-PL" dirty="0">
              <a:solidFill>
                <a:srgbClr val="B82BD0"/>
              </a:solidFill>
            </a:endParaRPr>
          </a:p>
        </p:txBody>
      </p: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DC653C50-517E-4450-B7FD-6B2745773B6C}"/>
              </a:ext>
            </a:extLst>
          </p:cNvPr>
          <p:cNvGrpSpPr/>
          <p:nvPr/>
        </p:nvGrpSpPr>
        <p:grpSpPr>
          <a:xfrm>
            <a:off x="5628652" y="3595238"/>
            <a:ext cx="934693" cy="2122905"/>
            <a:chOff x="5628652" y="3595238"/>
            <a:chExt cx="934693" cy="2122905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EED37BA-5B44-40C4-A94E-0E4F9838788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5034548" y="4656690"/>
              <a:ext cx="2122905" cy="1"/>
            </a:xfrm>
            <a:prstGeom prst="bentConnector3">
              <a:avLst/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EF0AE60-972F-4F09-A6B5-131E0A1AD7B8}"/>
                </a:ext>
              </a:extLst>
            </p:cNvPr>
            <p:cNvSpPr/>
            <p:nvPr/>
          </p:nvSpPr>
          <p:spPr>
            <a:xfrm>
              <a:off x="5628652" y="4275305"/>
              <a:ext cx="934693" cy="38138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Action (</a:t>
              </a:r>
              <a:r>
                <a:rPr lang="pl-PL" sz="1100" dirty="0" err="1">
                  <a:solidFill>
                    <a:srgbClr val="B82BD0"/>
                  </a:solidFill>
                </a:rPr>
                <a:t>dispatch</a:t>
              </a:r>
              <a:r>
                <a:rPr lang="pl-PL" sz="1100" dirty="0">
                  <a:solidFill>
                    <a:srgbClr val="B82BD0"/>
                  </a:solidFill>
                </a:rPr>
                <a:t>)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1BB8D3-FD4F-4E5C-B4BB-4E54ED1A8E7E}"/>
              </a:ext>
            </a:extLst>
          </p:cNvPr>
          <p:cNvSpPr/>
          <p:nvPr/>
        </p:nvSpPr>
        <p:spPr>
          <a:xfrm>
            <a:off x="1018164" y="4686300"/>
            <a:ext cx="2264635" cy="598206"/>
          </a:xfrm>
          <a:prstGeom prst="roundRect">
            <a:avLst/>
          </a:prstGeom>
          <a:solidFill>
            <a:srgbClr val="B82BD0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Store</a:t>
            </a:r>
            <a:endParaRPr lang="pl-PL" dirty="0">
              <a:solidFill>
                <a:schemeClr val="bg1"/>
              </a:solidFill>
            </a:endParaRP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2128C9BC-A0A7-43A4-9054-9204E8637501}"/>
              </a:ext>
            </a:extLst>
          </p:cNvPr>
          <p:cNvGrpSpPr/>
          <p:nvPr/>
        </p:nvGrpSpPr>
        <p:grpSpPr>
          <a:xfrm>
            <a:off x="3282799" y="4832729"/>
            <a:ext cx="2341577" cy="885413"/>
            <a:chOff x="3282799" y="4832729"/>
            <a:chExt cx="2341577" cy="885413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3C3237BD-FED3-47CD-B836-0BDB1458429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282799" y="4985403"/>
              <a:ext cx="2341577" cy="732739"/>
            </a:xfrm>
            <a:prstGeom prst="bentConnector3">
              <a:avLst>
                <a:gd name="adj1" fmla="val 100034"/>
              </a:avLst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F032B72-2660-4765-9F0D-3AABB9AA5F07}"/>
                </a:ext>
              </a:extLst>
            </p:cNvPr>
            <p:cNvSpPr/>
            <p:nvPr/>
          </p:nvSpPr>
          <p:spPr>
            <a:xfrm>
              <a:off x="3557081" y="4832729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85082326-54DF-455D-8EED-A2188BF83185}"/>
              </a:ext>
            </a:extLst>
          </p:cNvPr>
          <p:cNvGrpSpPr/>
          <p:nvPr/>
        </p:nvGrpSpPr>
        <p:grpSpPr>
          <a:xfrm>
            <a:off x="2150482" y="5284507"/>
            <a:ext cx="2813200" cy="900120"/>
            <a:chOff x="2150482" y="5284507"/>
            <a:chExt cx="2813200" cy="900120"/>
          </a:xfrm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1709FA87-AB20-4A26-B554-D9866A4E0C9E}"/>
                </a:ext>
              </a:extLst>
            </p:cNvPr>
            <p:cNvCxnSpPr>
              <a:cxnSpLocks/>
              <a:stCxn id="21" idx="1"/>
              <a:endCxn id="29" idx="2"/>
            </p:cNvCxnSpPr>
            <p:nvPr/>
          </p:nvCxnSpPr>
          <p:spPr>
            <a:xfrm rot="10800000">
              <a:off x="2150482" y="5284507"/>
              <a:ext cx="2813200" cy="732739"/>
            </a:xfrm>
            <a:prstGeom prst="bentConnector2">
              <a:avLst/>
            </a:prstGeom>
            <a:ln w="82550">
              <a:solidFill>
                <a:srgbClr val="B82B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CE0FF4-5190-45E5-98E1-9F017C9E7A68}"/>
                </a:ext>
              </a:extLst>
            </p:cNvPr>
            <p:cNvSpPr/>
            <p:nvPr/>
          </p:nvSpPr>
          <p:spPr>
            <a:xfrm>
              <a:off x="3557080" y="5874232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>
                  <a:solidFill>
                    <a:srgbClr val="B82BD0"/>
                  </a:solidFill>
                </a:rPr>
                <a:t>New </a:t>
              </a:r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1D999DB-AB31-4669-A299-844FF099E751}"/>
              </a:ext>
            </a:extLst>
          </p:cNvPr>
          <p:cNvSpPr/>
          <p:nvPr/>
        </p:nvSpPr>
        <p:spPr>
          <a:xfrm>
            <a:off x="1018164" y="2998282"/>
            <a:ext cx="2264635" cy="598206"/>
          </a:xfrm>
          <a:prstGeom prst="roundRect">
            <a:avLst/>
          </a:prstGeom>
          <a:solidFill>
            <a:srgbClr val="FFFFFF"/>
          </a:solidFill>
          <a:ln>
            <a:solidFill>
              <a:srgbClr val="B82B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rgbClr val="B82BD0"/>
                </a:solidFill>
              </a:rPr>
              <a:t>Selector</a:t>
            </a:r>
            <a:endParaRPr lang="pl-PL" dirty="0">
              <a:solidFill>
                <a:srgbClr val="B82BD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83F37B-77DA-4675-9BED-64FFD6BFFB92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150482" y="3596488"/>
            <a:ext cx="0" cy="1089812"/>
          </a:xfrm>
          <a:prstGeom prst="straightConnector1">
            <a:avLst/>
          </a:prstGeom>
          <a:ln w="73025">
            <a:solidFill>
              <a:srgbClr val="B92E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6EC3A394-CF29-41B6-8F48-8EFD0F8816B7}"/>
              </a:ext>
            </a:extLst>
          </p:cNvPr>
          <p:cNvGrpSpPr/>
          <p:nvPr/>
        </p:nvGrpSpPr>
        <p:grpSpPr>
          <a:xfrm>
            <a:off x="3282799" y="3140938"/>
            <a:ext cx="1680883" cy="310395"/>
            <a:chOff x="3282799" y="3140938"/>
            <a:chExt cx="1680883" cy="31039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3DABCBF-2422-4FE2-82D4-E184BE258E7C}"/>
                </a:ext>
              </a:extLst>
            </p:cNvPr>
            <p:cNvCxnSpPr>
              <a:cxnSpLocks/>
              <a:stCxn id="47" idx="3"/>
              <a:endCxn id="8" idx="1"/>
            </p:cNvCxnSpPr>
            <p:nvPr/>
          </p:nvCxnSpPr>
          <p:spPr>
            <a:xfrm flipV="1">
              <a:off x="3282799" y="3296136"/>
              <a:ext cx="1680883" cy="1249"/>
            </a:xfrm>
            <a:prstGeom prst="straightConnector1">
              <a:avLst/>
            </a:prstGeom>
            <a:ln w="73025">
              <a:solidFill>
                <a:srgbClr val="B92E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0F7E764-13A8-47B9-A6B2-A4E0035D787C}"/>
                </a:ext>
              </a:extLst>
            </p:cNvPr>
            <p:cNvSpPr/>
            <p:nvPr/>
          </p:nvSpPr>
          <p:spPr>
            <a:xfrm>
              <a:off x="3541221" y="3140938"/>
              <a:ext cx="934693" cy="31039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B82BD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100" dirty="0" err="1">
                  <a:solidFill>
                    <a:srgbClr val="B82BD0"/>
                  </a:solidFill>
                </a:rPr>
                <a:t>State</a:t>
              </a:r>
              <a:endParaRPr lang="pl-PL" sz="1100" dirty="0">
                <a:solidFill>
                  <a:srgbClr val="B82BD0"/>
                </a:solidFill>
              </a:endParaRPr>
            </a:p>
          </p:txBody>
        </p:sp>
      </p:grpSp>
      <p:pic>
        <p:nvPicPr>
          <p:cNvPr id="2066" name="Picture 2065">
            <a:extLst>
              <a:ext uri="{FF2B5EF4-FFF2-40B4-BE49-F238E27FC236}">
                <a16:creationId xmlns:a16="http://schemas.microsoft.com/office/drawing/2014/main" id="{AAE356D4-E502-4ECE-9EAF-4973CF4D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23" y="542020"/>
            <a:ext cx="6740550" cy="1054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191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9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94A6-B5B0-46DA-9B1D-084A4DFB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ngRx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6C52-1063-4414-AAE2-142EE9BB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/>
              <a:t>One </a:t>
            </a:r>
            <a:r>
              <a:rPr lang="pl-PL" sz="2800" dirty="0" err="1"/>
              <a:t>store</a:t>
            </a:r>
            <a:r>
              <a:rPr lang="pl-PL" sz="2800" dirty="0"/>
              <a:t> </a:t>
            </a:r>
            <a:r>
              <a:rPr lang="pl-PL" sz="2800" dirty="0" err="1"/>
              <a:t>instead</a:t>
            </a:r>
            <a:r>
              <a:rPr lang="pl-PL" sz="2800" dirty="0"/>
              <a:t> </a:t>
            </a:r>
            <a:r>
              <a:rPr lang="pl-PL" sz="2800" dirty="0" err="1"/>
              <a:t>multiple</a:t>
            </a:r>
            <a:r>
              <a:rPr lang="pl-PL" sz="2800" dirty="0"/>
              <a:t> services</a:t>
            </a:r>
          </a:p>
          <a:p>
            <a:r>
              <a:rPr lang="pl-PL" sz="2800" dirty="0" err="1"/>
              <a:t>Caching</a:t>
            </a:r>
            <a:endParaRPr lang="pl-PL" sz="2800" dirty="0"/>
          </a:p>
          <a:p>
            <a:r>
              <a:rPr lang="pl-PL" sz="2800" dirty="0"/>
              <a:t>One single point of </a:t>
            </a:r>
            <a:r>
              <a:rPr lang="pl-PL" sz="2800" dirty="0" err="1"/>
              <a:t>truth</a:t>
            </a:r>
            <a:endParaRPr lang="pl-PL" sz="2800" dirty="0"/>
          </a:p>
          <a:p>
            <a:r>
              <a:rPr lang="pl-PL" sz="2800" dirty="0" err="1"/>
              <a:t>Tooling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2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85A7-9C0E-4F67-9785-5C44CAF4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Store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B84D-DFA4-4DA4-A398-6E96BE74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295587" cy="3416300"/>
          </a:xfrm>
        </p:spPr>
        <p:txBody>
          <a:bodyPr anchor="ctr">
            <a:normAutofit/>
          </a:bodyPr>
          <a:lstStyle/>
          <a:p>
            <a:pPr algn="ctr"/>
            <a:r>
              <a:rPr lang="pl-PL" sz="4800" b="1" dirty="0" err="1"/>
              <a:t>Store</a:t>
            </a:r>
            <a:r>
              <a:rPr lang="pl-PL" sz="4800" b="1" dirty="0"/>
              <a:t> (</a:t>
            </a:r>
            <a:r>
              <a:rPr lang="pl-PL" sz="4800" b="1" dirty="0" err="1"/>
              <a:t>state</a:t>
            </a:r>
            <a:r>
              <a:rPr lang="pl-PL" sz="48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C8735-E9E5-449C-9E46-E51ABFD0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690" y="2604622"/>
            <a:ext cx="4577356" cy="3415177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834B6A-3B6F-4B2F-B94A-A8F0EB260E0A}"/>
              </a:ext>
            </a:extLst>
          </p:cNvPr>
          <p:cNvCxnSpPr>
            <a:cxnSpLocks/>
          </p:cNvCxnSpPr>
          <p:nvPr/>
        </p:nvCxnSpPr>
        <p:spPr>
          <a:xfrm>
            <a:off x="5450541" y="4356100"/>
            <a:ext cx="7709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4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85A7-9C0E-4F67-9785-5C44CAF4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B84D-DFA4-4DA4-A398-6E96BE74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295587" cy="3416300"/>
          </a:xfrm>
        </p:spPr>
        <p:txBody>
          <a:bodyPr anchor="ctr">
            <a:normAutofit/>
          </a:bodyPr>
          <a:lstStyle/>
          <a:p>
            <a:pPr algn="ctr"/>
            <a:r>
              <a:rPr lang="pl-PL" sz="4800" b="1" dirty="0" err="1"/>
              <a:t>Actions</a:t>
            </a:r>
            <a:endParaRPr lang="pl-PL" sz="48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834B6A-3B6F-4B2F-B94A-A8F0EB260E0A}"/>
              </a:ext>
            </a:extLst>
          </p:cNvPr>
          <p:cNvCxnSpPr>
            <a:cxnSpLocks/>
          </p:cNvCxnSpPr>
          <p:nvPr/>
        </p:nvCxnSpPr>
        <p:spPr>
          <a:xfrm>
            <a:off x="5450541" y="4356100"/>
            <a:ext cx="788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610D238-E5ED-4A15-BA1D-DF39E305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61" y="3887190"/>
            <a:ext cx="4636011" cy="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1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85A7-9C0E-4F67-9785-5C44CAF4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Reducers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B84D-DFA4-4DA4-A398-6E96BE74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295587" cy="3416300"/>
          </a:xfrm>
        </p:spPr>
        <p:txBody>
          <a:bodyPr anchor="ctr">
            <a:normAutofit/>
          </a:bodyPr>
          <a:lstStyle/>
          <a:p>
            <a:pPr algn="ctr"/>
            <a:r>
              <a:rPr lang="pl-PL" sz="4800" b="1" dirty="0" err="1"/>
              <a:t>Reducer</a:t>
            </a:r>
            <a:endParaRPr lang="pl-PL" sz="48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834B6A-3B6F-4B2F-B94A-A8F0EB260E0A}"/>
              </a:ext>
            </a:extLst>
          </p:cNvPr>
          <p:cNvCxnSpPr>
            <a:cxnSpLocks/>
          </p:cNvCxnSpPr>
          <p:nvPr/>
        </p:nvCxnSpPr>
        <p:spPr>
          <a:xfrm>
            <a:off x="5450541" y="4356100"/>
            <a:ext cx="788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DABA45-EE47-4BA7-A525-DAE91CF6A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18" y="2910457"/>
            <a:ext cx="5181600" cy="29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30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2866</TotalTime>
  <Words>341</Words>
  <Application>Microsoft Office PowerPoint</Application>
  <PresentationFormat>Widescreen</PresentationFormat>
  <Paragraphs>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inherit</vt:lpstr>
      <vt:lpstr>Roboto</vt:lpstr>
      <vt:lpstr>Wingdings 3</vt:lpstr>
      <vt:lpstr>Ion Boardroom</vt:lpstr>
      <vt:lpstr>ngRx</vt:lpstr>
      <vt:lpstr>What is the state?</vt:lpstr>
      <vt:lpstr>What is ngRx?</vt:lpstr>
      <vt:lpstr>What is ngRx?</vt:lpstr>
      <vt:lpstr>PowerPoint Presentation</vt:lpstr>
      <vt:lpstr>Why use ngRx?</vt:lpstr>
      <vt:lpstr>Store</vt:lpstr>
      <vt:lpstr>Action</vt:lpstr>
      <vt:lpstr>Reducers</vt:lpstr>
      <vt:lpstr>PowerPoint Presentation</vt:lpstr>
      <vt:lpstr>RxJS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</dc:title>
  <dc:creator>Vadim Peczyński</dc:creator>
  <cp:lastModifiedBy>Vadim Peczyński</cp:lastModifiedBy>
  <cp:revision>26</cp:revision>
  <dcterms:created xsi:type="dcterms:W3CDTF">2020-11-09T15:49:47Z</dcterms:created>
  <dcterms:modified xsi:type="dcterms:W3CDTF">2020-12-11T08:39:48Z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