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61" r:id="rId2"/>
    <p:sldId id="265" r:id="rId3"/>
    <p:sldId id="360" r:id="rId4"/>
    <p:sldId id="362" r:id="rId5"/>
    <p:sldId id="365" r:id="rId6"/>
    <p:sldId id="363" r:id="rId7"/>
    <p:sldId id="338" r:id="rId8"/>
    <p:sldId id="354" r:id="rId9"/>
    <p:sldId id="339" r:id="rId10"/>
    <p:sldId id="364" r:id="rId11"/>
    <p:sldId id="355" r:id="rId12"/>
    <p:sldId id="357" r:id="rId13"/>
    <p:sldId id="358" r:id="rId14"/>
    <p:sldId id="359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dim Peczyński" initials="VP" lastIdx="1" clrIdx="0">
    <p:extLst>
      <p:ext uri="{19B8F6BF-5375-455C-9EA6-DF929625EA0E}">
        <p15:presenceInfo xmlns:p15="http://schemas.microsoft.com/office/powerpoint/2012/main" userId="S::vpeczynski@sii.pl::b645debb-c2e7-4d8f-8eb4-9038c3245c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697" autoAdjust="0"/>
  </p:normalViewPr>
  <p:slideViewPr>
    <p:cSldViewPr snapToGrid="0">
      <p:cViewPr varScale="1">
        <p:scale>
          <a:sx n="80" d="100"/>
          <a:sy n="80" d="100"/>
        </p:scale>
        <p:origin x="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59A82-B575-4226-8A09-A5B072479177}" type="datetimeFigureOut">
              <a:rPr lang="pl-PL" smtClean="0"/>
              <a:t>07.10.2021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D2610-1426-4EFD-83D2-2399D4353A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Kolejnośc</a:t>
            </a:r>
            <a:r>
              <a:rPr lang="pl-PL" dirty="0"/>
              <a:t> ma znaczenie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9741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348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361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FDEE-081E-4A5E-83D0-1E59A8466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AB34-CEE7-4F5B-B834-B8F7EA78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6061-406A-486C-BC36-2DBCE44C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07.10.2021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2F1A4-D627-4E17-B694-CE4AE3F9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9208-8486-4859-92A3-A753CEEC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11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3B03-886D-4E33-8165-40AA3EF0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274EC-D2AD-4DB2-BA89-7A2BEA6A9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21A6-16BD-4FB3-8836-3D3B5082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07.10.2021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9C9C-B82D-443E-A975-423E4ADA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0372F-F9C8-48C1-B4FD-FBB0BAF2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35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D5012-F439-458A-B466-FF01C640D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CAC9A-C12A-4441-8538-87777D25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F18E0-C529-49A6-BC5D-F30A09B9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07.10.2021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8368-4371-4287-86B7-93DFE74E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07297-CD9F-4EF4-AF12-0D63690B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21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E597-AF84-41B8-BD3A-2DD6E2B6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2976-3031-4B76-BF7A-385E05E7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6F02-EE4A-48E1-83B2-EF0A18C2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07.10.2021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5869-5F37-48A7-9D67-375F80B2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918F-5A04-4949-9198-57AF3B60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93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BBFF-C474-4460-86A3-DD83BE9F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92C4F-7537-461A-AA16-216DF1D3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C5EF3-5B01-4D98-9288-4B446AA4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07.10.2021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F631-BFB9-4A7D-997E-1000F691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8317-897B-4FC6-8C76-24C8985B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46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8007-7054-4297-A9FB-6897A21E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3C73-0A6F-4AEB-AEC0-6C4C19CF3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7E69-E58C-4C0A-9DF7-C02B99F3E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E8251-5529-4EBC-A86B-286A163B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07.10.2021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F99F0-694D-47F5-BD3B-C717D52D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1606F-CF2F-4A22-9B12-61549ECC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326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50B2-BBC5-4487-8C6A-14B2B3FF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4291-7C35-4C34-9CCF-505C23F69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A424C-8BF3-41AC-BB59-0A0C64D8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807C3-A60C-4254-BC32-FA9F701DF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BF546-A24B-4767-ACFF-F2DAA0956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78851-AE11-4840-A8EA-C7EDE69C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07.10.2021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98EC8-509F-46D7-891A-898EFF15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C138C-C1CC-4F5B-9EC1-43159882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9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C534-CCB4-4EB8-9AC1-3F0FA5A8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00454-4282-4157-B151-863570C7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07.10.2021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03B9E-C15A-4BA6-8463-87194358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CA770-8A42-4614-9FD4-20124DAD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4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768E8-B03F-464E-91E7-07FF3867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07.10.2021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B03D9-ED13-4B0E-ABAF-C506DE6C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039DF-09A7-4D1C-B8D7-205E9902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52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F445-DB78-4D50-B07B-ACD144ED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BD05-D8D1-4E66-BCA6-5C6C21E5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3860B-D0C8-4D5F-A01E-CD1BDEADD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878D9-869E-4319-A377-4D63AC06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07.10.2021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C1788-EEEA-4A1A-82A7-F339C5E2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43ADE-8288-4B6E-A682-07F31352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0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12C-31FC-45CE-B547-8C2FA96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65B05-1E76-49E6-8C61-759F80C94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B8558-6250-452F-92CA-CF4278C1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8A776-DD64-4EDA-B1E7-E6041C15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07.10.2021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B8CF5-44D9-49D7-9761-0A01E32E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17C8-0420-4895-945C-9749F88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212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7C9BE-81A8-4B6F-9842-475E8580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99BCE-87A4-40AF-94FC-60BB12BED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1B5B-9B17-4425-8333-371CA7993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43113-3ECC-4DC9-B636-16B32516798D}" type="datetimeFigureOut">
              <a:rPr lang="pl-PL" smtClean="0"/>
              <a:t>07.10.2021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2685-7F1B-4668-984B-E21593669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5BC3B-30FE-442C-8E74-49F7616D3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68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l.reactjs.org/docs/faq-function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s://reactrouter.com/web/guides/quick-star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417F7-9545-43C4-AC6C-36D4F580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pl-PL" dirty="0"/>
              <a:t>React.js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9047E-9F09-4262-83B7-DD759AEE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pl-PL" dirty="0"/>
              <a:t>Od zera do front-end developera ;)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7FA2DE-FE5D-4D32-A436-A0416F74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8" y="595293"/>
            <a:ext cx="3237126" cy="228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73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AF9970A-E073-4AF8-AF1D-B57F08082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2078"/>
            <a:ext cx="9747738" cy="2499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6BCDD3-50C0-4950-853C-38B03F91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Page</a:t>
            </a:r>
            <a:r>
              <a:rPr lang="pl-PL" dirty="0"/>
              <a:t> not </a:t>
            </a:r>
            <a:r>
              <a:rPr lang="pl-PL" dirty="0" err="1"/>
              <a:t>found</a:t>
            </a:r>
            <a:endParaRPr lang="pl-P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E0565-112F-4752-898F-A0F3D605EC28}"/>
              </a:ext>
            </a:extLst>
          </p:cNvPr>
          <p:cNvSpPr/>
          <p:nvPr/>
        </p:nvSpPr>
        <p:spPr>
          <a:xfrm>
            <a:off x="838200" y="3509602"/>
            <a:ext cx="2643554" cy="5509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App.js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91E6D-E4E7-4E28-883E-A51B546DE4EE}"/>
              </a:ext>
            </a:extLst>
          </p:cNvPr>
          <p:cNvSpPr txBox="1"/>
          <p:nvPr/>
        </p:nvSpPr>
        <p:spPr>
          <a:xfrm>
            <a:off x="838200" y="4060586"/>
            <a:ext cx="9747738" cy="19389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pl-PL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20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pl-PL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20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20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l-PL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l-PL" sz="2000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pl-PL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l-PL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l-PL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l-PL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20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pl-PL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20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pl-PL" sz="20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heroes</a:t>
            </a:r>
            <a:r>
              <a:rPr lang="pl-PL" sz="20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l-PL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l-PL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HeroesList</a:t>
            </a:r>
            <a:r>
              <a:rPr lang="pl-PL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l-PL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l-PL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l-PL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l-PL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l-PL" sz="2000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PageNotFound</a:t>
            </a:r>
            <a:r>
              <a:rPr lang="pl-PL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l-PL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l-PL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l-PL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l-PL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pl-PL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6322520-ADD0-4634-A2F8-911A421A6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0230"/>
            <a:ext cx="9747738" cy="45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4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EBEF-947D-4A48-9343-6E7CA94F4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958"/>
            <a:ext cx="10515600" cy="1325563"/>
          </a:xfrm>
        </p:spPr>
        <p:txBody>
          <a:bodyPr/>
          <a:lstStyle/>
          <a:p>
            <a:r>
              <a:rPr lang="pl-PL" dirty="0" err="1"/>
              <a:t>Route</a:t>
            </a:r>
            <a:r>
              <a:rPr lang="pl-PL" dirty="0"/>
              <a:t> z parametrem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44EDF0-E5CB-44F2-9B15-C266CF046F99}"/>
              </a:ext>
            </a:extLst>
          </p:cNvPr>
          <p:cNvGrpSpPr/>
          <p:nvPr/>
        </p:nvGrpSpPr>
        <p:grpSpPr>
          <a:xfrm>
            <a:off x="838199" y="1654786"/>
            <a:ext cx="9747739" cy="951094"/>
            <a:chOff x="838199" y="1435495"/>
            <a:chExt cx="9747739" cy="9510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E17433-A648-4BA1-8D3D-76A3509467F6}"/>
                </a:ext>
              </a:extLst>
            </p:cNvPr>
            <p:cNvSpPr/>
            <p:nvPr/>
          </p:nvSpPr>
          <p:spPr>
            <a:xfrm>
              <a:off x="838199" y="1435495"/>
              <a:ext cx="2860965" cy="550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HeroesTable.js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ED08B3-ED5C-4AB6-91BF-069067773BAE}"/>
                </a:ext>
              </a:extLst>
            </p:cNvPr>
            <p:cNvSpPr txBox="1"/>
            <p:nvPr/>
          </p:nvSpPr>
          <p:spPr>
            <a:xfrm>
              <a:off x="838200" y="1986479"/>
              <a:ext cx="9747738" cy="40011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pl-PL" sz="2000" b="0" dirty="0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Link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to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pl-PL" sz="2000" b="0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</a:rPr>
                <a:t>"/hero-</a:t>
              </a:r>
              <a:r>
                <a:rPr lang="pl-PL" sz="2000" b="0" dirty="0" err="1">
                  <a:solidFill>
                    <a:srgbClr val="C00000"/>
                  </a:solidFill>
                  <a:effectLst/>
                  <a:latin typeface="Consolas" panose="020B0609020204030204" pitchFamily="49" charset="0"/>
                </a:rPr>
                <a:t>details</a:t>
              </a:r>
              <a:r>
                <a:rPr lang="pl-PL" sz="2000" b="0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</a:rPr>
                <a:t>/"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hero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pl-PL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id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pl-PL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hero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pl-PL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pl-PL" sz="2000" b="0" dirty="0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Link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&gt;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AACDAD-3598-4B97-B05B-CD82A3B7D7D8}"/>
              </a:ext>
            </a:extLst>
          </p:cNvPr>
          <p:cNvGrpSpPr/>
          <p:nvPr/>
        </p:nvGrpSpPr>
        <p:grpSpPr>
          <a:xfrm>
            <a:off x="838200" y="2843777"/>
            <a:ext cx="9747738" cy="951094"/>
            <a:chOff x="838200" y="2843777"/>
            <a:chExt cx="9747738" cy="9510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C83533-6DEC-4F0C-B3A2-DEE8F7E264D0}"/>
                </a:ext>
              </a:extLst>
            </p:cNvPr>
            <p:cNvSpPr/>
            <p:nvPr/>
          </p:nvSpPr>
          <p:spPr>
            <a:xfrm>
              <a:off x="838200" y="2843777"/>
              <a:ext cx="2643554" cy="5509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App.js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449848-BAE5-4FC8-A468-F8169190BB05}"/>
                </a:ext>
              </a:extLst>
            </p:cNvPr>
            <p:cNvSpPr txBox="1"/>
            <p:nvPr/>
          </p:nvSpPr>
          <p:spPr>
            <a:xfrm>
              <a:off x="838200" y="3394761"/>
              <a:ext cx="9747738" cy="40011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Route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path</a:t>
              </a:r>
              <a:r>
                <a:rPr lang="en-US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</a:rPr>
                <a:t>"/hero-details/:id"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US" sz="2000" b="0" dirty="0" err="1">
                  <a:solidFill>
                    <a:srgbClr val="FFC000"/>
                  </a:solidFill>
                  <a:effectLst/>
                  <a:latin typeface="Consolas" panose="020B0609020204030204" pitchFamily="49" charset="0"/>
                </a:rPr>
                <a:t>HeroDetails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en-US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&gt;&lt;/</a:t>
              </a:r>
              <a:r>
                <a:rPr lang="en-US" sz="2000" b="0" dirty="0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Route</a:t>
              </a:r>
              <a:r>
                <a:rPr lang="en-US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8ADC60-2906-4894-92DA-FC66CACCD9B5}"/>
              </a:ext>
            </a:extLst>
          </p:cNvPr>
          <p:cNvGrpSpPr/>
          <p:nvPr/>
        </p:nvGrpSpPr>
        <p:grpSpPr>
          <a:xfrm>
            <a:off x="838200" y="4108205"/>
            <a:ext cx="9747738" cy="1566647"/>
            <a:chOff x="838200" y="2555631"/>
            <a:chExt cx="9747738" cy="156664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F30715-4C1D-4175-AEEC-3D6BED3F9EE6}"/>
                </a:ext>
              </a:extLst>
            </p:cNvPr>
            <p:cNvSpPr/>
            <p:nvPr/>
          </p:nvSpPr>
          <p:spPr>
            <a:xfrm>
              <a:off x="838200" y="2555631"/>
              <a:ext cx="2643554" cy="550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HeroDetails.js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6E3838-5A23-4B75-B771-C3A9DE7E591B}"/>
                </a:ext>
              </a:extLst>
            </p:cNvPr>
            <p:cNvSpPr txBox="1"/>
            <p:nvPr/>
          </p:nvSpPr>
          <p:spPr>
            <a:xfrm>
              <a:off x="838200" y="3106615"/>
              <a:ext cx="9747738" cy="1015663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function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dirty="0" err="1">
                  <a:solidFill>
                    <a:srgbClr val="FFC000"/>
                  </a:solidFill>
                  <a:effectLst/>
                  <a:latin typeface="Consolas" panose="020B0609020204030204" pitchFamily="49" charset="0"/>
                </a:rPr>
                <a:t>HeroDetails</a:t>
              </a:r>
              <a:r>
                <a:rPr lang="en-US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props</a:t>
              </a:r>
              <a:r>
                <a:rPr lang="en-US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US" sz="2000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id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props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match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params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id</a:t>
              </a:r>
              <a:r>
                <a:rPr lang="en-US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pl-PL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1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012F-9222-4FAD-867A-62460861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domowe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7A11-D4FF-4E04-AAB3-3AF752C4FF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/>
              <a:t>HeroDetails</a:t>
            </a:r>
            <a:r>
              <a:rPr lang="pl-PL" dirty="0"/>
              <a:t> component</a:t>
            </a:r>
          </a:p>
          <a:p>
            <a:pPr lvl="1"/>
            <a:r>
              <a:rPr lang="pl-PL" dirty="0"/>
              <a:t>Interpolacja do wyświetlenia wartości</a:t>
            </a:r>
          </a:p>
          <a:p>
            <a:pPr lvl="1"/>
            <a:r>
              <a:rPr lang="pl-PL" dirty="0"/>
              <a:t>Użycie </a:t>
            </a:r>
            <a:r>
              <a:rPr lang="pl-PL" dirty="0" err="1"/>
              <a:t>FistComponent</a:t>
            </a:r>
            <a:endParaRPr lang="pl-P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AFDA3A-E641-436C-938A-4DDB1DE5A0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946412"/>
            <a:ext cx="5181600" cy="191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7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C0B9-A04C-4020-A168-46C6CD03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Zagadnienia dodatkowe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FFEB-7183-42D5-A4D6-95D0BA3F56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Event </a:t>
            </a:r>
            <a:r>
              <a:rPr lang="pl-PL" dirty="0" err="1">
                <a:hlinkClick r:id="rId3"/>
              </a:rPr>
              <a:t>handlers</a:t>
            </a:r>
            <a:endParaRPr lang="pl-PL" dirty="0"/>
          </a:p>
          <a:p>
            <a:r>
              <a:rPr lang="pl-PL" dirty="0" err="1">
                <a:hlinkClick r:id="rId4"/>
              </a:rPr>
              <a:t>React</a:t>
            </a:r>
            <a:r>
              <a:rPr lang="pl-PL" dirty="0">
                <a:hlinkClick r:id="rId4"/>
              </a:rPr>
              <a:t> router DOM</a:t>
            </a:r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64B86-9329-4860-BAA1-52C16AA080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90688"/>
            <a:ext cx="6342783" cy="402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476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72FC-0D67-4AB5-9EB3-3A824A5D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 następnym odcinku: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502E-1474-45F3-83D4-635C33DE8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Tworzenie formularza</a:t>
            </a:r>
          </a:p>
          <a:p>
            <a:pPr lvl="1"/>
            <a:r>
              <a:rPr lang="pl-PL" dirty="0"/>
              <a:t>CRUD</a:t>
            </a:r>
          </a:p>
          <a:p>
            <a:pPr lvl="1"/>
            <a:r>
              <a:rPr lang="pl-PL" dirty="0"/>
              <a:t>HTTP </a:t>
            </a:r>
            <a:r>
              <a:rPr lang="pl-PL" dirty="0" err="1"/>
              <a:t>Verbs</a:t>
            </a:r>
            <a:endParaRPr lang="pl-PL" dirty="0"/>
          </a:p>
          <a:p>
            <a:pPr lvl="1"/>
            <a:r>
              <a:rPr lang="pl-PL" dirty="0"/>
              <a:t>Formularze (</a:t>
            </a:r>
            <a:r>
              <a:rPr lang="pl-PL" dirty="0" err="1"/>
              <a:t>Controlled</a:t>
            </a:r>
            <a:r>
              <a:rPr lang="pl-PL" dirty="0"/>
              <a:t> 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pic>
        <p:nvPicPr>
          <p:cNvPr id="1026" name="Picture 2" descr="Chill Til The Next Episode: A 6x9 Inch Matte Softcover Notebook Journal With  120 Blank Lined Pages And A Funny Cover Slogan: Journals, GetThread:  9781726686136: Amazon.com: Books">
            <a:extLst>
              <a:ext uri="{FF2B5EF4-FFF2-40B4-BE49-F238E27FC236}">
                <a16:creationId xmlns:a16="http://schemas.microsoft.com/office/drawing/2014/main" id="{BC839964-CBE6-46CC-B931-A658992F7AE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21" y="1825625"/>
            <a:ext cx="29019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96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1FD8-C8C7-4562-8CE9-94901580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/>
              <a:t>Nasza aplikacja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344293-5681-4759-A983-9D1EC935E517}"/>
              </a:ext>
            </a:extLst>
          </p:cNvPr>
          <p:cNvSpPr/>
          <p:nvPr/>
        </p:nvSpPr>
        <p:spPr>
          <a:xfrm>
            <a:off x="6318736" y="1690688"/>
            <a:ext cx="2262554" cy="11723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Witaj!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D0918-AA01-4657-AD1F-49E4C6181BCB}"/>
              </a:ext>
            </a:extLst>
          </p:cNvPr>
          <p:cNvSpPr/>
          <p:nvPr/>
        </p:nvSpPr>
        <p:spPr>
          <a:xfrm>
            <a:off x="6318736" y="3196554"/>
            <a:ext cx="2262554" cy="117230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Lista herosów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947B4-48B3-4371-B28C-F67F6D890E70}"/>
              </a:ext>
            </a:extLst>
          </p:cNvPr>
          <p:cNvSpPr/>
          <p:nvPr/>
        </p:nvSpPr>
        <p:spPr>
          <a:xfrm>
            <a:off x="6318736" y="4915722"/>
            <a:ext cx="2262554" cy="11723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Detale herosa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00074F-4736-41D0-989D-E9353EFEA2A8}"/>
              </a:ext>
            </a:extLst>
          </p:cNvPr>
          <p:cNvSpPr/>
          <p:nvPr/>
        </p:nvSpPr>
        <p:spPr>
          <a:xfrm>
            <a:off x="3542373" y="4525930"/>
            <a:ext cx="2262554" cy="11723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Siła (pięści)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BA1F61-6190-4D33-9BB8-AA0E1EB687B5}"/>
              </a:ext>
            </a:extLst>
          </p:cNvPr>
          <p:cNvSpPr/>
          <p:nvPr/>
        </p:nvSpPr>
        <p:spPr>
          <a:xfrm>
            <a:off x="3516921" y="3196553"/>
            <a:ext cx="2262554" cy="117230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App</a:t>
            </a:r>
            <a:endParaRPr lang="pl-P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3E29E1-7C92-4BE9-B71F-DA15059AD5DD}"/>
              </a:ext>
            </a:extLst>
          </p:cNvPr>
          <p:cNvSpPr/>
          <p:nvPr/>
        </p:nvSpPr>
        <p:spPr>
          <a:xfrm>
            <a:off x="838200" y="3196553"/>
            <a:ext cx="2262554" cy="11723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index.html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B6D5395-AA06-4E80-B996-8A397169CD71}"/>
              </a:ext>
            </a:extLst>
          </p:cNvPr>
          <p:cNvSpPr/>
          <p:nvPr/>
        </p:nvSpPr>
        <p:spPr>
          <a:xfrm>
            <a:off x="3112476" y="3636166"/>
            <a:ext cx="392723" cy="29307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F63B608-6484-421E-9B33-6DA40354556F}"/>
              </a:ext>
            </a:extLst>
          </p:cNvPr>
          <p:cNvSpPr/>
          <p:nvPr/>
        </p:nvSpPr>
        <p:spPr>
          <a:xfrm>
            <a:off x="5858605" y="3636167"/>
            <a:ext cx="392723" cy="29307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AE81687-3ABA-4248-99FB-46B5827EE02B}"/>
              </a:ext>
            </a:extLst>
          </p:cNvPr>
          <p:cNvSpPr/>
          <p:nvPr/>
        </p:nvSpPr>
        <p:spPr>
          <a:xfrm rot="18891832">
            <a:off x="5844823" y="2807466"/>
            <a:ext cx="392723" cy="29307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006FB83-C808-429D-81F1-05B54A6DAE9E}"/>
              </a:ext>
            </a:extLst>
          </p:cNvPr>
          <p:cNvSpPr/>
          <p:nvPr/>
        </p:nvSpPr>
        <p:spPr>
          <a:xfrm rot="5400000">
            <a:off x="7253651" y="4495753"/>
            <a:ext cx="392723" cy="29307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41F27AF-696F-49B7-853A-68DC4D5FA013}"/>
              </a:ext>
            </a:extLst>
          </p:cNvPr>
          <p:cNvSpPr/>
          <p:nvPr/>
        </p:nvSpPr>
        <p:spPr>
          <a:xfrm rot="2671920">
            <a:off x="8662843" y="4137220"/>
            <a:ext cx="392723" cy="29307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677FA41-F82C-497C-BF1A-938E51E3F0C0}"/>
              </a:ext>
            </a:extLst>
          </p:cNvPr>
          <p:cNvSpPr/>
          <p:nvPr/>
        </p:nvSpPr>
        <p:spPr>
          <a:xfrm rot="19018893">
            <a:off x="8671349" y="4914120"/>
            <a:ext cx="392723" cy="29307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0937E-CA9B-493A-A726-41B14AAF01A8}"/>
              </a:ext>
            </a:extLst>
          </p:cNvPr>
          <p:cNvSpPr/>
          <p:nvPr/>
        </p:nvSpPr>
        <p:spPr>
          <a:xfrm>
            <a:off x="9155718" y="4056137"/>
            <a:ext cx="2262554" cy="117230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Edycja herosa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878AC32-F105-41A6-A728-538CC3DAE1B6}"/>
              </a:ext>
            </a:extLst>
          </p:cNvPr>
          <p:cNvSpPr/>
          <p:nvPr/>
        </p:nvSpPr>
        <p:spPr>
          <a:xfrm rot="8248652">
            <a:off x="5894422" y="4457282"/>
            <a:ext cx="392723" cy="29307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F58B16D-D1A1-4FEB-AEFA-DA6A6A360F06}"/>
              </a:ext>
            </a:extLst>
          </p:cNvPr>
          <p:cNvSpPr/>
          <p:nvPr/>
        </p:nvSpPr>
        <p:spPr>
          <a:xfrm rot="13752821">
            <a:off x="5886665" y="5307298"/>
            <a:ext cx="392723" cy="29307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762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0A502-B9C0-4666-BC91-4120AA3918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pl-PL" dirty="0"/>
              <a:t>Pozwalają na przekazywanie informacji z komponentu rodzica</a:t>
            </a:r>
          </a:p>
          <a:p>
            <a:r>
              <a:rPr lang="pl-PL" dirty="0"/>
              <a:t>Wyglądają jak atrybuty HTML</a:t>
            </a:r>
          </a:p>
          <a:p>
            <a:r>
              <a:rPr lang="pl-PL" dirty="0" err="1"/>
              <a:t>Niemutowalne</a:t>
            </a:r>
            <a:endParaRPr lang="pl-P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A3AEA-21D9-472B-9EB1-D49A17312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Props</a:t>
            </a:r>
            <a:endParaRPr lang="pl-P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BDF36F-2C44-47F7-B008-17C9972F4AA4}"/>
              </a:ext>
            </a:extLst>
          </p:cNvPr>
          <p:cNvGrpSpPr/>
          <p:nvPr/>
        </p:nvGrpSpPr>
        <p:grpSpPr>
          <a:xfrm>
            <a:off x="838200" y="1654786"/>
            <a:ext cx="5257800" cy="2182200"/>
            <a:chOff x="838201" y="1435495"/>
            <a:chExt cx="9747737" cy="2182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E1BB8A-77A4-47C1-B89C-87FC26ACBB83}"/>
                </a:ext>
              </a:extLst>
            </p:cNvPr>
            <p:cNvSpPr/>
            <p:nvPr/>
          </p:nvSpPr>
          <p:spPr>
            <a:xfrm>
              <a:off x="838201" y="1435495"/>
              <a:ext cx="2860964" cy="550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Fist.js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E503EA-477E-466E-9C33-5A2EC0226EB4}"/>
                </a:ext>
              </a:extLst>
            </p:cNvPr>
            <p:cNvSpPr txBox="1"/>
            <p:nvPr/>
          </p:nvSpPr>
          <p:spPr>
            <a:xfrm>
              <a:off x="838201" y="1986479"/>
              <a:ext cx="9747737" cy="1631216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pl-PL" sz="2000" b="0" dirty="0" err="1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rgbClr val="FFC000"/>
                  </a:solidFill>
                  <a:effectLst/>
                  <a:latin typeface="Consolas" panose="020B0609020204030204" pitchFamily="49" charset="0"/>
                </a:rPr>
                <a:t>Fist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= (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props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=&gt;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pPr marL="0" indent="0">
                <a:buNone/>
              </a:pP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pl-PL" sz="20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</a:p>
            <a:p>
              <a:pPr marL="0" indent="0">
                <a:buNone/>
              </a:pP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={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props</a:t>
              </a:r>
              <a:r>
                <a:rPr lang="pl-PL" sz="2000" b="0" dirty="0" err="1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strength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</a:p>
            <a:p>
              <a:pPr marL="0" indent="0">
                <a:buNone/>
              </a:pPr>
              <a:r>
                <a:rPr lang="pl-PL" sz="20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);</a:t>
              </a:r>
            </a:p>
            <a:p>
              <a:pPr marL="0" indent="0">
                <a:buNone/>
              </a:pP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};</a:t>
              </a:r>
              <a:endParaRPr lang="pl-PL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889813-DFDF-492E-8468-70104F1C7701}"/>
              </a:ext>
            </a:extLst>
          </p:cNvPr>
          <p:cNvGrpSpPr/>
          <p:nvPr/>
        </p:nvGrpSpPr>
        <p:grpSpPr>
          <a:xfrm>
            <a:off x="838198" y="4252120"/>
            <a:ext cx="5257801" cy="951094"/>
            <a:chOff x="838198" y="2843777"/>
            <a:chExt cx="9747740" cy="95109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26F732-D343-400B-99F4-09AD1FB6027D}"/>
                </a:ext>
              </a:extLst>
            </p:cNvPr>
            <p:cNvSpPr/>
            <p:nvPr/>
          </p:nvSpPr>
          <p:spPr>
            <a:xfrm>
              <a:off x="838198" y="2843777"/>
              <a:ext cx="2860966" cy="5509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HeroesTable.js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AA1B3E-DD6D-4B96-BE76-7FBAE05E838C}"/>
                </a:ext>
              </a:extLst>
            </p:cNvPr>
            <p:cNvSpPr txBox="1"/>
            <p:nvPr/>
          </p:nvSpPr>
          <p:spPr>
            <a:xfrm>
              <a:off x="838200" y="3394761"/>
              <a:ext cx="9747738" cy="40011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pl-PL" sz="20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Fist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strength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hero</a:t>
              </a:r>
              <a:r>
                <a:rPr lang="pl-PL" sz="2000" b="0" dirty="0" err="1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strength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/&gt;</a:t>
              </a:r>
              <a:endPara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8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80F0-FED8-4E69-AE28-49183E2B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Binding</a:t>
            </a:r>
            <a:endParaRPr lang="pl-P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E761BE-A4CD-441D-A969-62B4567FBB1B}"/>
              </a:ext>
            </a:extLst>
          </p:cNvPr>
          <p:cNvGrpSpPr/>
          <p:nvPr/>
        </p:nvGrpSpPr>
        <p:grpSpPr>
          <a:xfrm>
            <a:off x="838199" y="1654786"/>
            <a:ext cx="10515599" cy="2182200"/>
            <a:chOff x="838201" y="1435495"/>
            <a:chExt cx="9747737" cy="2182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1116E7-C41C-4066-AECC-265B332862BE}"/>
                </a:ext>
              </a:extLst>
            </p:cNvPr>
            <p:cNvSpPr/>
            <p:nvPr/>
          </p:nvSpPr>
          <p:spPr>
            <a:xfrm>
              <a:off x="838201" y="1435495"/>
              <a:ext cx="2860964" cy="550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Fist.js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0C44F6-0246-49AC-A958-B2CA943F35BD}"/>
                </a:ext>
              </a:extLst>
            </p:cNvPr>
            <p:cNvSpPr txBox="1"/>
            <p:nvPr/>
          </p:nvSpPr>
          <p:spPr>
            <a:xfrm>
              <a:off x="838201" y="1986479"/>
              <a:ext cx="9747737" cy="1631216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pl-PL" sz="2000" b="0" dirty="0" err="1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rgbClr val="FFC000"/>
                  </a:solidFill>
                  <a:effectLst/>
                  <a:latin typeface="Consolas" panose="020B0609020204030204" pitchFamily="49" charset="0"/>
                </a:rPr>
                <a:t>Fist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= (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props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=&gt;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pPr marL="0" indent="0">
                <a:buNone/>
              </a:pP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pl-PL" sz="20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</a:p>
            <a:p>
              <a:pPr marL="0" indent="0">
                <a:buNone/>
              </a:pP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onClick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={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props</a:t>
              </a:r>
              <a:r>
                <a:rPr lang="pl-PL" sz="2000" b="0" dirty="0" err="1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onClick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</a:p>
            <a:p>
              <a:pPr marL="0" indent="0">
                <a:buNone/>
              </a:pPr>
              <a:r>
                <a:rPr lang="pl-PL" sz="20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);</a:t>
              </a:r>
            </a:p>
            <a:p>
              <a:pPr marL="0" indent="0">
                <a:buNone/>
              </a:pP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};</a:t>
              </a:r>
              <a:endParaRPr lang="pl-PL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6F6111-E390-4281-A7C2-7A7D3FF1B2DC}"/>
              </a:ext>
            </a:extLst>
          </p:cNvPr>
          <p:cNvGrpSpPr/>
          <p:nvPr/>
        </p:nvGrpSpPr>
        <p:grpSpPr>
          <a:xfrm>
            <a:off x="838198" y="4252120"/>
            <a:ext cx="10515601" cy="1566647"/>
            <a:chOff x="838198" y="2843777"/>
            <a:chExt cx="9747740" cy="156664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AE0743-EF67-4E3F-84AD-A7BF3B288AD4}"/>
                </a:ext>
              </a:extLst>
            </p:cNvPr>
            <p:cNvSpPr/>
            <p:nvPr/>
          </p:nvSpPr>
          <p:spPr>
            <a:xfrm>
              <a:off x="838198" y="2843777"/>
              <a:ext cx="2860966" cy="5509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HeroesTable.js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399D40-F661-4A5A-A9B6-EF4D1174E89D}"/>
                </a:ext>
              </a:extLst>
            </p:cNvPr>
            <p:cNvSpPr txBox="1"/>
            <p:nvPr/>
          </p:nvSpPr>
          <p:spPr>
            <a:xfrm>
              <a:off x="838200" y="3394761"/>
              <a:ext cx="9747738" cy="1015663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l-PL" sz="200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f</a:t>
              </a:r>
              <a:r>
                <a:rPr lang="pl-PL" sz="2000" b="0" dirty="0" err="1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unction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pl-PL" sz="2000" b="0" dirty="0" err="1">
                  <a:solidFill>
                    <a:srgbClr val="FFC000"/>
                  </a:solidFill>
                  <a:effectLst/>
                  <a:latin typeface="Consolas" panose="020B0609020204030204" pitchFamily="49" charset="0"/>
                </a:rPr>
                <a:t>handleClick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(){ </a:t>
              </a:r>
              <a:r>
                <a:rPr lang="pl-PL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pl-PL" sz="2000" b="0" dirty="0">
                  <a:solidFill>
                    <a:srgbClr val="FFC000"/>
                  </a:solidFill>
                  <a:effectLst/>
                  <a:latin typeface="Consolas" panose="020B0609020204030204" pitchFamily="49" charset="0"/>
                </a:rPr>
                <a:t>log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pl-PL" sz="2000" b="0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</a:rPr>
                <a:t>”Jestem tu!”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); }</a:t>
              </a:r>
            </a:p>
            <a:p>
              <a:endParaRPr lang="pl-PL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pl-PL" sz="20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Fist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onClick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handleClick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/&gt;</a:t>
              </a:r>
              <a:endPara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81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80F0-FED8-4E69-AE28-49183E2B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Binding</a:t>
            </a:r>
            <a:endParaRPr lang="pl-P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E761BE-A4CD-441D-A969-62B4567FBB1B}"/>
              </a:ext>
            </a:extLst>
          </p:cNvPr>
          <p:cNvGrpSpPr/>
          <p:nvPr/>
        </p:nvGrpSpPr>
        <p:grpSpPr>
          <a:xfrm>
            <a:off x="838199" y="1654786"/>
            <a:ext cx="10515599" cy="2182200"/>
            <a:chOff x="838201" y="1435495"/>
            <a:chExt cx="9747737" cy="2182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1116E7-C41C-4066-AECC-265B332862BE}"/>
                </a:ext>
              </a:extLst>
            </p:cNvPr>
            <p:cNvSpPr/>
            <p:nvPr/>
          </p:nvSpPr>
          <p:spPr>
            <a:xfrm>
              <a:off x="838201" y="1435495"/>
              <a:ext cx="2860964" cy="550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Fist.js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0C44F6-0246-49AC-A958-B2CA943F35BD}"/>
                </a:ext>
              </a:extLst>
            </p:cNvPr>
            <p:cNvSpPr txBox="1"/>
            <p:nvPr/>
          </p:nvSpPr>
          <p:spPr>
            <a:xfrm>
              <a:off x="838201" y="1986479"/>
              <a:ext cx="9747737" cy="1631216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pl-PL" sz="2000" b="0" dirty="0" err="1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rgbClr val="FFC000"/>
                  </a:solidFill>
                  <a:effectLst/>
                  <a:latin typeface="Consolas" panose="020B0609020204030204" pitchFamily="49" charset="0"/>
                </a:rPr>
                <a:t>Fist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= (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props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=&gt;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pPr marL="0" indent="0">
                <a:buNone/>
              </a:pP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pl-PL" sz="20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</a:p>
            <a:p>
              <a:pPr marL="0" indent="0">
                <a:buNone/>
              </a:pP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onClick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={()=&gt;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props</a:t>
              </a:r>
              <a:r>
                <a:rPr lang="pl-PL" sz="2000" b="0" dirty="0" err="1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onClick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pl-PL" sz="2000" b="0" dirty="0" err="1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props.stregth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</a:p>
            <a:p>
              <a:pPr marL="0" indent="0">
                <a:buNone/>
              </a:pPr>
              <a:r>
                <a:rPr lang="pl-PL" sz="20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);</a:t>
              </a:r>
            </a:p>
            <a:p>
              <a:pPr marL="0" indent="0">
                <a:buNone/>
              </a:pP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};</a:t>
              </a:r>
              <a:endParaRPr lang="pl-PL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6F6111-E390-4281-A7C2-7A7D3FF1B2DC}"/>
              </a:ext>
            </a:extLst>
          </p:cNvPr>
          <p:cNvGrpSpPr/>
          <p:nvPr/>
        </p:nvGrpSpPr>
        <p:grpSpPr>
          <a:xfrm>
            <a:off x="838198" y="4252120"/>
            <a:ext cx="10515601" cy="1566647"/>
            <a:chOff x="838198" y="2843777"/>
            <a:chExt cx="9747740" cy="156664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AE0743-EF67-4E3F-84AD-A7BF3B288AD4}"/>
                </a:ext>
              </a:extLst>
            </p:cNvPr>
            <p:cNvSpPr/>
            <p:nvPr/>
          </p:nvSpPr>
          <p:spPr>
            <a:xfrm>
              <a:off x="838198" y="2843777"/>
              <a:ext cx="2860966" cy="5509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HeroesTable.js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399D40-F661-4A5A-A9B6-EF4D1174E89D}"/>
                </a:ext>
              </a:extLst>
            </p:cNvPr>
            <p:cNvSpPr txBox="1"/>
            <p:nvPr/>
          </p:nvSpPr>
          <p:spPr>
            <a:xfrm>
              <a:off x="838200" y="3394761"/>
              <a:ext cx="9747738" cy="1015663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l-PL" sz="200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f</a:t>
              </a:r>
              <a:r>
                <a:rPr lang="pl-PL" sz="2000" b="0" dirty="0" err="1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unction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pl-PL" sz="2000" b="0" dirty="0" err="1">
                  <a:solidFill>
                    <a:srgbClr val="FFC000"/>
                  </a:solidFill>
                  <a:effectLst/>
                  <a:latin typeface="Consolas" panose="020B0609020204030204" pitchFamily="49" charset="0"/>
                </a:rPr>
                <a:t>handleClick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strength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){ </a:t>
              </a:r>
              <a:r>
                <a:rPr lang="pl-PL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pl-PL" sz="2000" b="0" dirty="0">
                  <a:solidFill>
                    <a:srgbClr val="FFC000"/>
                  </a:solidFill>
                  <a:effectLst/>
                  <a:latin typeface="Consolas" panose="020B0609020204030204" pitchFamily="49" charset="0"/>
                </a:rPr>
                <a:t>log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pl-PL" sz="20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`</a:t>
              </a:r>
              <a:r>
                <a:rPr lang="pl-PL" sz="2000" b="0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</a:rPr>
                <a:t>Kliknięto </a:t>
              </a:r>
              <a:r>
                <a:rPr lang="pl-PL" sz="2000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${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strength</a:t>
              </a:r>
              <a:r>
                <a:rPr lang="pl-PL" sz="2000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pl-PL" sz="2000" b="0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</a:rPr>
                <a:t>`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); }</a:t>
              </a:r>
            </a:p>
            <a:p>
              <a:endParaRPr lang="pl-PL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pl-PL" sz="20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Fist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onClick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strength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)=&gt;</a:t>
              </a:r>
              <a:r>
                <a:rPr lang="pl-PL" sz="2000" b="0" dirty="0" err="1">
                  <a:solidFill>
                    <a:srgbClr val="FFC000"/>
                  </a:solidFill>
                  <a:effectLst/>
                  <a:latin typeface="Consolas" panose="020B0609020204030204" pitchFamily="49" charset="0"/>
                </a:rPr>
                <a:t>handleClick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pl-PL" sz="2000" b="0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stregth</a:t>
              </a:r>
              <a:r>
                <a:rPr lang="pl-PL" sz="20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pl-PL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pl-PL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/&gt;</a:t>
              </a:r>
              <a:endPara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41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4E68BA12-3227-49D6-A0F0-4BC74173317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92" y="2675241"/>
            <a:ext cx="4589585" cy="25079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1A3F7F-AA79-4FB5-9DF2-D0876B2E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FB6133-B56E-44AD-8F3A-5EA09AA097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pl-PL" sz="3600" dirty="0" err="1"/>
              <a:t>Browser</a:t>
            </a:r>
            <a:r>
              <a:rPr lang="pl-PL" sz="3600" dirty="0"/>
              <a:t> Router (/</a:t>
            </a:r>
            <a:r>
              <a:rPr lang="pl-PL" sz="3600" dirty="0" err="1"/>
              <a:t>home</a:t>
            </a:r>
            <a:r>
              <a:rPr lang="pl-PL" sz="3600" dirty="0"/>
              <a:t>)</a:t>
            </a:r>
          </a:p>
          <a:p>
            <a:r>
              <a:rPr lang="pl-PL" sz="3600" dirty="0" err="1"/>
              <a:t>Hash</a:t>
            </a:r>
            <a:r>
              <a:rPr lang="pl-PL" sz="3600" dirty="0"/>
              <a:t> Router (#home)</a:t>
            </a:r>
          </a:p>
          <a:p>
            <a:r>
              <a:rPr lang="pl-PL" sz="3600" dirty="0"/>
              <a:t>Memory Router (bez </a:t>
            </a:r>
            <a:r>
              <a:rPr lang="pl-PL" sz="3600" dirty="0" err="1"/>
              <a:t>url</a:t>
            </a:r>
            <a:r>
              <a:rPr lang="pl-PL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11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1934-F58B-46B5-936F-6F39C605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Routing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B308C1-3DA0-4B9E-906C-98D02F8E72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5100" y="1825625"/>
            <a:ext cx="4947800" cy="435133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19CC3-64A5-4B6A-8552-C6BDB0FE75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Konfiguracja ścieżki dla każdego komponentu</a:t>
            </a:r>
          </a:p>
          <a:p>
            <a:r>
              <a:rPr lang="pl-PL" dirty="0"/>
              <a:t>Zdefiniowanie opcji/akcji</a:t>
            </a:r>
          </a:p>
          <a:p>
            <a:r>
              <a:rPr lang="pl-PL" dirty="0"/>
              <a:t>Powiązanie ścieżki z opcją/akcją</a:t>
            </a:r>
          </a:p>
          <a:p>
            <a:r>
              <a:rPr lang="pl-PL" dirty="0"/>
              <a:t>Aktywowanie ścieżki na podstawie akcji użytkownika</a:t>
            </a:r>
          </a:p>
          <a:p>
            <a:r>
              <a:rPr lang="pl-PL" dirty="0"/>
              <a:t>Wyświetlenie powiązanego widoku komponentu</a:t>
            </a:r>
          </a:p>
        </p:txBody>
      </p:sp>
    </p:spTree>
    <p:extLst>
      <p:ext uri="{BB962C8B-B14F-4D97-AF65-F5344CB8AC3E}">
        <p14:creationId xmlns:p14="http://schemas.microsoft.com/office/powerpoint/2010/main" val="345905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E7B31E-9C7F-4386-8518-9AFAE4427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2193835"/>
            <a:ext cx="10115550" cy="1843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6674-4214-40BB-9BE8-E2425F84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0BF5B-4E3D-41F3-9421-B169D1E46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90688"/>
            <a:ext cx="10115550" cy="475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2A1D9A-C122-4B27-9929-0088D45D75B9}"/>
              </a:ext>
            </a:extLst>
          </p:cNvPr>
          <p:cNvSpPr txBox="1"/>
          <p:nvPr/>
        </p:nvSpPr>
        <p:spPr>
          <a:xfrm>
            <a:off x="3131820" y="2610959"/>
            <a:ext cx="822198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400" dirty="0"/>
              <a:t>&lt;</a:t>
            </a:r>
            <a:r>
              <a:rPr lang="pl-PL" sz="2400" dirty="0" err="1"/>
              <a:t>NavLink</a:t>
            </a:r>
            <a:r>
              <a:rPr lang="pl-PL" sz="2400" dirty="0"/>
              <a:t> to="/</a:t>
            </a:r>
            <a:r>
              <a:rPr lang="pl-PL" sz="2400" dirty="0" err="1"/>
              <a:t>heroes</a:t>
            </a:r>
            <a:r>
              <a:rPr lang="pl-PL" sz="2400" dirty="0"/>
              <a:t>"&gt;Lista Herosów&lt;/</a:t>
            </a:r>
            <a:r>
              <a:rPr lang="pl-PL" sz="2400" dirty="0" err="1"/>
              <a:t>NavLink</a:t>
            </a:r>
            <a:r>
              <a:rPr lang="pl-PL" sz="2400" dirty="0"/>
              <a:t>&gt;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C39F06-EA6E-4A56-BB4E-4F5729EF3D9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175164" y="2036618"/>
            <a:ext cx="956656" cy="80517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486DC0A-A8AE-4169-BD7C-2EAAF625D110}"/>
              </a:ext>
            </a:extLst>
          </p:cNvPr>
          <p:cNvSpPr txBox="1"/>
          <p:nvPr/>
        </p:nvSpPr>
        <p:spPr>
          <a:xfrm>
            <a:off x="3131820" y="3429000"/>
            <a:ext cx="822198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&lt;Route path="/heroes" component={</a:t>
            </a:r>
            <a:r>
              <a:rPr lang="en-US" sz="2400" dirty="0" err="1">
                <a:latin typeface="Consolas" panose="020B0609020204030204" pitchFamily="49" charset="0"/>
              </a:rPr>
              <a:t>HeroesList</a:t>
            </a:r>
            <a:r>
              <a:rPr lang="en-US" sz="2400" dirty="0">
                <a:latin typeface="Consolas" panose="020B0609020204030204" pitchFamily="49" charset="0"/>
              </a:rPr>
              <a:t>}</a:t>
            </a:r>
            <a:r>
              <a:rPr lang="pl-PL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/&gt;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D6C399-8F07-42C4-8D4C-A8151BBB103D}"/>
              </a:ext>
            </a:extLst>
          </p:cNvPr>
          <p:cNvGrpSpPr/>
          <p:nvPr/>
        </p:nvGrpSpPr>
        <p:grpSpPr>
          <a:xfrm>
            <a:off x="3131820" y="3992894"/>
            <a:ext cx="8561416" cy="2484805"/>
            <a:chOff x="3131820" y="3992894"/>
            <a:chExt cx="8561416" cy="248480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DFDEE4-FD8E-493A-B2C8-9502D3599B4D}"/>
                </a:ext>
              </a:extLst>
            </p:cNvPr>
            <p:cNvSpPr/>
            <p:nvPr/>
          </p:nvSpPr>
          <p:spPr>
            <a:xfrm>
              <a:off x="3131820" y="3992894"/>
              <a:ext cx="2603962" cy="453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HeroesList.js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9D00E5-2476-4443-9DC6-5CE42E886AE5}"/>
                </a:ext>
              </a:extLst>
            </p:cNvPr>
            <p:cNvSpPr txBox="1"/>
            <p:nvPr/>
          </p:nvSpPr>
          <p:spPr>
            <a:xfrm>
              <a:off x="3131820" y="4446374"/>
              <a:ext cx="8561416" cy="203132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 err="1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HeroesList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extends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 err="1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React</a:t>
              </a:r>
              <a:r>
                <a:rPr lang="en-US" b="0" dirty="0" err="1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b="0" dirty="0" err="1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US" b="0" dirty="0">
                  <a:solidFill>
                    <a:srgbClr val="FFC000"/>
                  </a:solidFill>
                  <a:effectLst/>
                  <a:latin typeface="Consolas" panose="020B0609020204030204" pitchFamily="49" charset="0"/>
                </a:rPr>
                <a:t>render</a:t>
              </a:r>
              <a:r>
                <a:rPr lang="en-US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() {</a:t>
              </a: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b="0" dirty="0">
                  <a:solidFill>
                    <a:srgbClr val="7030A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&lt;&gt;&lt;/&gt;;</a:t>
              </a:r>
            </a:p>
            <a:p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  }</a:t>
              </a:r>
            </a:p>
            <a:p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b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pl-PL" b="0" dirty="0">
                  <a:solidFill>
                    <a:srgbClr val="7030A0"/>
                  </a:solidFill>
                  <a:effectLst/>
                  <a:latin typeface="Consolas" panose="020B0609020204030204" pitchFamily="49" charset="0"/>
                </a:rPr>
                <a:t>export</a:t>
              </a:r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b="0" dirty="0" err="1">
                  <a:solidFill>
                    <a:srgbClr val="7030A0"/>
                  </a:solidFill>
                  <a:effectLst/>
                  <a:latin typeface="Consolas" panose="020B0609020204030204" pitchFamily="49" charset="0"/>
                </a:rPr>
                <a:t>default</a:t>
              </a:r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b="0" dirty="0" err="1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HeroesList</a:t>
              </a:r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99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527E-6FCD-4BB7-925B-28D1FACC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Konfiguracja routing’u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5A9E40-4B81-426B-8BE4-FB12EA7EBDE0}"/>
              </a:ext>
            </a:extLst>
          </p:cNvPr>
          <p:cNvSpPr/>
          <p:nvPr/>
        </p:nvSpPr>
        <p:spPr>
          <a:xfrm>
            <a:off x="838200" y="1406768"/>
            <a:ext cx="1252122" cy="9241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index.js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601F9-E0FE-4EED-B1AF-F6C9D942670A}"/>
              </a:ext>
            </a:extLst>
          </p:cNvPr>
          <p:cNvSpPr txBox="1"/>
          <p:nvPr/>
        </p:nvSpPr>
        <p:spPr>
          <a:xfrm>
            <a:off x="838200" y="2330915"/>
            <a:ext cx="4617027" cy="3477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-dom"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pl-PL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l-PL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-router-dom"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pl-PL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pl-PL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pl-PL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l-PL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l-PL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19BE59-B6DA-4964-BB85-0BF968653834}"/>
              </a:ext>
            </a:extLst>
          </p:cNvPr>
          <p:cNvSpPr/>
          <p:nvPr/>
        </p:nvSpPr>
        <p:spPr>
          <a:xfrm>
            <a:off x="6096000" y="1406768"/>
            <a:ext cx="1252122" cy="9241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App.js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94E8C4-D36B-4541-8B64-BCBE70A28672}"/>
              </a:ext>
            </a:extLst>
          </p:cNvPr>
          <p:cNvSpPr txBox="1"/>
          <p:nvPr/>
        </p:nvSpPr>
        <p:spPr>
          <a:xfrm>
            <a:off x="6096000" y="2330915"/>
            <a:ext cx="5643596" cy="31393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FFC00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latin typeface="Consolas" panose="020B0609020204030204" pitchFamily="49" charset="0"/>
              </a:rPr>
              <a:t>   &lt;</a:t>
            </a:r>
            <a:r>
              <a:rPr lang="pl-PL" dirty="0">
                <a:solidFill>
                  <a:schemeClr val="accent1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latin typeface="Consolas" panose="020B0609020204030204" pitchFamily="49" charset="0"/>
              </a:rPr>
              <a:t>&gt;</a:t>
            </a:r>
          </a:p>
          <a:p>
            <a:r>
              <a:rPr lang="pl-PL" dirty="0">
                <a:latin typeface="Consolas" panose="020B0609020204030204" pitchFamily="49" charset="0"/>
              </a:rPr>
              <a:t>     &lt;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NavBar</a:t>
            </a:r>
            <a:r>
              <a:rPr lang="pl-PL" dirty="0">
                <a:latin typeface="Consolas" panose="020B0609020204030204" pitchFamily="49" charset="0"/>
              </a:rPr>
              <a:t> /&gt;</a:t>
            </a:r>
          </a:p>
          <a:p>
            <a:r>
              <a:rPr lang="pl-PL" dirty="0">
                <a:latin typeface="Consolas" panose="020B0609020204030204" pitchFamily="49" charset="0"/>
              </a:rPr>
              <a:t>     &lt;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latin typeface="Consolas" panose="020B0609020204030204" pitchFamily="49" charset="0"/>
              </a:rPr>
              <a:t>&gt;</a:t>
            </a:r>
          </a:p>
          <a:p>
            <a:r>
              <a:rPr lang="pl-PL" dirty="0">
                <a:latin typeface="Consolas" panose="020B0609020204030204" pitchFamily="49" charset="0"/>
              </a:rPr>
              <a:t>       &lt;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00B0F0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00000"/>
                </a:solidFill>
                <a:latin typeface="Consolas" panose="020B0609020204030204" pitchFamily="49" charset="0"/>
              </a:rPr>
              <a:t>"/"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latin typeface="Consolas" panose="020B0609020204030204" pitchFamily="49" charset="0"/>
              </a:rPr>
              <a:t>={</a:t>
            </a:r>
            <a:r>
              <a:rPr lang="pl-PL" dirty="0" err="1">
                <a:solidFill>
                  <a:srgbClr val="FFC00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latin typeface="Consolas" panose="020B0609020204030204" pitchFamily="49" charset="0"/>
              </a:rPr>
              <a:t>}/&gt;</a:t>
            </a:r>
          </a:p>
          <a:p>
            <a:r>
              <a:rPr lang="pl-PL" dirty="0">
                <a:latin typeface="Consolas" panose="020B0609020204030204" pitchFamily="49" charset="0"/>
              </a:rPr>
              <a:t>       &lt;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latin typeface="Consolas" panose="020B0609020204030204" pitchFamily="49" charset="0"/>
              </a:rPr>
              <a:t>={</a:t>
            </a:r>
            <a:r>
              <a:rPr lang="pl-PL" dirty="0" err="1">
                <a:solidFill>
                  <a:srgbClr val="FFC000"/>
                </a:solidFill>
                <a:latin typeface="Consolas" panose="020B0609020204030204" pitchFamily="49" charset="0"/>
              </a:rPr>
              <a:t>PageNotFound</a:t>
            </a:r>
            <a:r>
              <a:rPr lang="pl-PL" dirty="0">
                <a:latin typeface="Consolas" panose="020B0609020204030204" pitchFamily="49" charset="0"/>
              </a:rPr>
              <a:t>} /&gt;</a:t>
            </a:r>
          </a:p>
          <a:p>
            <a:r>
              <a:rPr lang="pl-PL" dirty="0">
                <a:latin typeface="Consolas" panose="020B0609020204030204" pitchFamily="49" charset="0"/>
              </a:rPr>
              <a:t>     &lt;/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latin typeface="Consolas" panose="020B0609020204030204" pitchFamily="49" charset="0"/>
              </a:rPr>
              <a:t>&gt;</a:t>
            </a:r>
          </a:p>
          <a:p>
            <a:r>
              <a:rPr lang="pl-PL" dirty="0">
                <a:latin typeface="Consolas" panose="020B0609020204030204" pitchFamily="49" charset="0"/>
              </a:rPr>
              <a:t>   &lt;/</a:t>
            </a:r>
            <a:r>
              <a:rPr lang="pl-PL" dirty="0">
                <a:solidFill>
                  <a:schemeClr val="accent1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latin typeface="Consolas" panose="020B0609020204030204" pitchFamily="49" charset="0"/>
              </a:rPr>
              <a:t>&gt;</a:t>
            </a:r>
          </a:p>
          <a:p>
            <a:r>
              <a:rPr lang="pl-PL" dirty="0">
                <a:latin typeface="Consolas" panose="020B0609020204030204" pitchFamily="49" charset="0"/>
              </a:rPr>
              <a:t> );</a:t>
            </a:r>
          </a:p>
          <a:p>
            <a:r>
              <a:rPr lang="pl-PL" dirty="0"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C0CF69-4373-4060-9871-23E357658117}"/>
              </a:ext>
            </a:extLst>
          </p:cNvPr>
          <p:cNvSpPr/>
          <p:nvPr/>
        </p:nvSpPr>
        <p:spPr>
          <a:xfrm>
            <a:off x="3858891" y="5451232"/>
            <a:ext cx="3833446" cy="1197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pl-PL" dirty="0"/>
              <a:t>Wybór router’a</a:t>
            </a:r>
          </a:p>
          <a:p>
            <a:pPr marL="342900" indent="-342900">
              <a:buAutoNum type="arabicPeriod"/>
            </a:pPr>
            <a:r>
              <a:rPr lang="pl-PL" dirty="0"/>
              <a:t>Deklaracja dyrektywy router’a</a:t>
            </a:r>
          </a:p>
          <a:p>
            <a:pPr marL="342900" indent="-342900">
              <a:buAutoNum type="arabicPeriod"/>
            </a:pPr>
            <a:r>
              <a:rPr lang="pl-PL" dirty="0"/>
              <a:t>Dodanie route’ów</a:t>
            </a:r>
          </a:p>
        </p:txBody>
      </p:sp>
    </p:spTree>
    <p:extLst>
      <p:ext uri="{BB962C8B-B14F-4D97-AF65-F5344CB8AC3E}">
        <p14:creationId xmlns:p14="http://schemas.microsoft.com/office/powerpoint/2010/main" val="121416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30627</TotalTime>
  <Words>541</Words>
  <Application>Microsoft Office PowerPoint</Application>
  <PresentationFormat>Widescreen</PresentationFormat>
  <Paragraphs>123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React.js</vt:lpstr>
      <vt:lpstr>Nasza aplikacja</vt:lpstr>
      <vt:lpstr>Props</vt:lpstr>
      <vt:lpstr>Event Binding</vt:lpstr>
      <vt:lpstr>Event Binding</vt:lpstr>
      <vt:lpstr>React Router</vt:lpstr>
      <vt:lpstr>Routing</vt:lpstr>
      <vt:lpstr>Routing</vt:lpstr>
      <vt:lpstr>Konfiguracja routing’u</vt:lpstr>
      <vt:lpstr>Page not found</vt:lpstr>
      <vt:lpstr>Route z parametrem</vt:lpstr>
      <vt:lpstr>Zadanie domowe</vt:lpstr>
      <vt:lpstr>Zagadnienia dodatkowe</vt:lpstr>
      <vt:lpstr>W następnym odcinku: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Vadim Peczyński</dc:creator>
  <cp:lastModifiedBy>Vadim Peczyński</cp:lastModifiedBy>
  <cp:revision>143</cp:revision>
  <dcterms:created xsi:type="dcterms:W3CDTF">2017-09-24T12:08:46Z</dcterms:created>
  <dcterms:modified xsi:type="dcterms:W3CDTF">2021-10-08T07:38:28Z</dcterms:modified>
</cp:coreProperties>
</file>