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2" autoAdjust="0"/>
  </p:normalViewPr>
  <p:slideViewPr>
    <p:cSldViewPr>
      <p:cViewPr>
        <p:scale>
          <a:sx n="35" d="100"/>
          <a:sy n="35" d="100"/>
        </p:scale>
        <p:origin x="-1014" y="390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2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9.jp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24" Type="http://schemas.openxmlformats.org/officeDocument/2006/relationships/image" Target="../media/image8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7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0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404369" y="1991749"/>
            <a:ext cx="19082119" cy="9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ускорения электронов в релятивистских сверхновых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2413468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А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Ф.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51543" y="3653043"/>
            <a:ext cx="6840760" cy="593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Последние наблюдения в радио диапазоне указывают на наличие интересного класса сверхновых, в которых значительная часть выброшенного вещества распространяется со скоростью близкой к скорости света. Такие объекты являются промежуточными между обычными сверхновыми и ультрарелятивистскими гамма-всплесками.  Ускорение космических лучей в таких объектах и объяснение наблюдаемых спектров их излучения представляют значительный интерес.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 результате  моделирования установлено, что наличие турбулентности в среде, в которой распространяется ударная волна является ключевым фактором для эффективного ускорения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05928" y="15331725"/>
            <a:ext cx="6914286" cy="6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Общая схема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</a:t>
            </a:r>
            <a:endParaRPr lang="en-US" altLang="ru-RU" sz="2400" b="1" dirty="0" smtClean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уравнений движения частиц, и позволяет не использовать модельные приближения. </a:t>
            </a:r>
            <a:endParaRPr lang="ru-RU" altLang="ru-RU" sz="2400" b="1" dirty="0" smtClean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 в соответствии с функцией-формы S(x), выбираемой в виде B-сплайна. Используя такое представление, можно определить макроскопические характеристики плазмы в каждой ячейке как сумму вкладов от всех частиц, попавших в эту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ячейку.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Например, ток выражается как </a:t>
            </a:r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01" y="22057952"/>
            <a:ext cx="3754437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7197" y="23255942"/>
                <a:ext cx="669658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плотность тока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ой ячейке,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заряд и скорость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частицы, а интеграл по объёму ячейки определяет попавшую в неё долю частицы.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Поля, действующие на частицу, определяются по обратному правилу – как сумма полей во всех ячейках, которые пересекает частица, с соответствующими весами.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7" y="23255942"/>
                <a:ext cx="6696582" cy="3091744"/>
              </a:xfrm>
              <a:prstGeom prst="rect">
                <a:avLst/>
              </a:prstGeom>
              <a:blipFill rotWithShape="1">
                <a:blip r:embed="rId4"/>
                <a:stretch>
                  <a:fillRect l="-1457" r="-1457" b="-3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10" y="25874117"/>
            <a:ext cx="351155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71599" y="27042217"/>
            <a:ext cx="6662817" cy="34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Частицы движутся в соответствии с релятивистскими уравнениями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движения.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Поля рассчитываются по уравнениям Максвелла, с током и плотностью заряда зависящими от координат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частиц.</a:t>
            </a:r>
          </a:p>
          <a:p>
            <a:pPr algn="just"/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 В работе использован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и дополнен код 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Tristan-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mp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, разработанного </a:t>
            </a:r>
            <a:r>
              <a:rPr lang="en-US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Buneman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Spitkovsky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другими 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[2][3].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</a:endParaRPr>
          </a:p>
          <a:p>
            <a:pPr algn="just">
              <a:buClrTx/>
              <a:buFontTx/>
              <a:buNone/>
            </a:pP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2303" y="3781695"/>
            <a:ext cx="7034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инжекции частиц (вовлечение их в процесс ускорения) в 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симуляции рассматривался однородный поток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14383" y="10458698"/>
                <a:ext cx="7011929" cy="5419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двумерные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различными углами между векторами скорости и магнитного поля. Набегающий поток плазмы имеет следующие параметры:, температура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=5∙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8 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𝐾</m:t>
                    </m:r>
                    <m:r>
                      <a:rPr lang="ru-RU" sz="24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магнетизация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времени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=0.09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координате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0.2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плазменная частота.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ячеек по оси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20000 ,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что соответствует 40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гирорадиусам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протона,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- 500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Массы протона и электрона отличаются в 25 раз. Концентрация является свободным параметром, все остальные величины легко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перенормируются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разных концентраций.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83" y="10458698"/>
                <a:ext cx="7011929" cy="5419625"/>
              </a:xfrm>
              <a:prstGeom prst="rect">
                <a:avLst/>
              </a:prstGeom>
              <a:blipFill rotWithShape="1">
                <a:blip r:embed="rId7"/>
                <a:stretch>
                  <a:fillRect l="-1391" t="-900" r="-1304" b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305788" y="15947798"/>
            <a:ext cx="683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что в результате столкновения потока со стенкой образуется ударная волна и значительно возрастает магнитное поле.  Значит создаются благоприятные условия для ускорения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72" y="18341274"/>
            <a:ext cx="6268688" cy="4307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92303" y="23383161"/>
                <a:ext cx="700544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ускоренных частиц.</a:t>
                </a:r>
              </a:p>
              <a:p>
                <a:pPr algn="just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 работе исследовано влияние углов наклона магнитного поля на эффективность ускорения частиц. При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углах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больших критического, определяемого равенством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𝑐𝑟𝑖𝑡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системе покоя набегающего потока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ускорение протонов прекращается для обоих случаев ориентации магнитного поля,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 находится в согласии с аналогичными работами для ультрарелятивистских волн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Sironi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тепловой компоненте же имеются значительные отличия, связанные, как мы полагаем, с генерацией волн в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предфронте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нагревом ими плазмы. У электронов же появляется ускоренная компонента при ориентации поля в плоскости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даже при углах больших критического, природа ее до конца не ясна.</a:t>
                </a:r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03" y="23383161"/>
                <a:ext cx="7005441" cy="6370975"/>
              </a:xfrm>
              <a:prstGeom prst="rect">
                <a:avLst/>
              </a:prstGeom>
              <a:blipFill rotWithShape="1">
                <a:blip r:embed="rId9"/>
                <a:stretch>
                  <a:fillRect l="-1305" t="-766" r="-1393" b="-1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64683" y="22648921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1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Перпендикулярная компонента магнитного поля в ударной волне  с углом наклона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683" y="22648921"/>
                <a:ext cx="6478770" cy="734240"/>
              </a:xfrm>
              <a:prstGeom prst="rect">
                <a:avLst/>
              </a:prstGeom>
              <a:blipFill rotWithShape="1">
                <a:blip r:embed="rId10"/>
                <a:stretch>
                  <a:fillRect l="-941" t="-4132" r="-28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437562" y="7567347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при 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562" y="7567347"/>
                <a:ext cx="6478770" cy="734240"/>
              </a:xfrm>
              <a:prstGeom prst="rect">
                <a:avLst/>
              </a:prstGeom>
              <a:blipFill rotWithShape="1">
                <a:blip r:embed="rId11"/>
                <a:stretch>
                  <a:fillRect l="-941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3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при 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blipFill rotWithShape="1">
                <a:blip r:embed="rId12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326312" y="25653155"/>
            <a:ext cx="6494769" cy="36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G.,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Brackbill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J. U., Ricci P.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 «Kinetic approach to microscopic-macroscopic coupling in space and laboratory plasmas» Physics of Plasmas, Volume 13, 055904 (2006);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Noguchi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K.,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Tronci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C.,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Zuccaro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Formulation of the relativistic moment implicit particle-in-cell method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»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Physics of Plasmas, Volume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14, 042308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(2007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Buneman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O. 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in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Computer Space Plasma Physics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Terra Scientific Tokyo  p.67 (1993);</a:t>
            </a:r>
            <a:endParaRPr lang="ru-RU" altLang="ru-RU" sz="1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Sironi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L.,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Spitkovsky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Arons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J.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energy of accelerated particles in relativistic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collisionless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shocks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Astrophysical Journal, Volume 771, Issue 1, article id. 54, 22 pp. (2013)</a:t>
            </a:r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959449" y="9917261"/>
            <a:ext cx="49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8619613" y="7737592"/>
            <a:ext cx="0" cy="217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8140711" y="8765133"/>
            <a:ext cx="1994630" cy="149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907649" y="9800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09016" y="8669569"/>
            <a:ext cx="24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51835" y="8103223"/>
            <a:ext cx="16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Стрелка вправо 55"/>
          <p:cNvSpPr/>
          <p:nvPr/>
        </p:nvSpPr>
        <p:spPr>
          <a:xfrm rot="10800000">
            <a:off x="11151034" y="9131234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029341" y="8723285"/>
                <a:ext cx="45570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341" y="8723285"/>
                <a:ext cx="455701" cy="5064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Стрелка вправо 59"/>
          <p:cNvSpPr/>
          <p:nvPr/>
        </p:nvSpPr>
        <p:spPr>
          <a:xfrm rot="18304459">
            <a:off x="8259718" y="9013059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/>
          <p:cNvCxnSpPr>
            <a:stCxn id="60" idx="3"/>
          </p:cNvCxnSpPr>
          <p:nvPr/>
        </p:nvCxnSpPr>
        <p:spPr>
          <a:xfrm flipH="1">
            <a:off x="8812296" y="8484608"/>
            <a:ext cx="830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0" idx="1"/>
          </p:cNvCxnSpPr>
          <p:nvPr/>
        </p:nvCxnSpPr>
        <p:spPr>
          <a:xfrm flipV="1">
            <a:off x="8633317" y="8484608"/>
            <a:ext cx="178979" cy="143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Дуга 72"/>
          <p:cNvSpPr/>
          <p:nvPr/>
        </p:nvSpPr>
        <p:spPr>
          <a:xfrm>
            <a:off x="8633317" y="9442372"/>
            <a:ext cx="660505" cy="595664"/>
          </a:xfrm>
          <a:prstGeom prst="arc">
            <a:avLst>
              <a:gd name="adj1" fmla="val 16200000"/>
              <a:gd name="adj2" fmla="val 15646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317727" y="9442372"/>
                <a:ext cx="16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7" y="9442372"/>
                <a:ext cx="162504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14815" r="-118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Дуга 74"/>
          <p:cNvSpPr/>
          <p:nvPr/>
        </p:nvSpPr>
        <p:spPr>
          <a:xfrm>
            <a:off x="8492341" y="8827103"/>
            <a:ext cx="254544" cy="1150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267658" y="853430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658" y="8534300"/>
                <a:ext cx="468590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435366" y="7978187"/>
                <a:ext cx="46384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366" y="7978187"/>
                <a:ext cx="463845" cy="5064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4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при 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blipFill rotWithShape="1">
                <a:blip r:embed="rId20"/>
                <a:stretch>
                  <a:fillRect l="-941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437908" y="22294978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5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при 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908" y="22294978"/>
                <a:ext cx="6478770" cy="707886"/>
              </a:xfrm>
              <a:prstGeom prst="rect">
                <a:avLst/>
              </a:prstGeom>
              <a:blipFill rotWithShape="1">
                <a:blip r:embed="rId21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369576" y="23092896"/>
            <a:ext cx="6527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показано, что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квазипродольные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ударные волны могут эффективно ускорять космические лучи. Схожесть результатов для различных двумерных случаев указывает на то, что они применимы и в общем, трех-мерном случае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7" y="3471597"/>
            <a:ext cx="6438900" cy="40957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7" y="8210910"/>
            <a:ext cx="6438900" cy="40957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43" y="13129031"/>
            <a:ext cx="6438900" cy="412432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43" y="17953458"/>
            <a:ext cx="6438900" cy="41243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7" y="9471494"/>
            <a:ext cx="6066916" cy="533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857247" y="14635931"/>
            <a:ext cx="588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сброшенной оболочки и её энергия. Источник: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Soderberg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999</Words>
  <Application>Microsoft Office PowerPoint</Application>
  <PresentationFormat>Произвольный</PresentationFormat>
  <Paragraphs>38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57</cp:revision>
  <dcterms:created xsi:type="dcterms:W3CDTF">2017-10-18T12:35:48Z</dcterms:created>
  <dcterms:modified xsi:type="dcterms:W3CDTF">2019-10-14T15:28:42Z</dcterms:modified>
</cp:coreProperties>
</file>