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ru-RU"/>
    </a:defPPr>
    <a:lvl1pPr marL="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50" autoAdjust="0"/>
  </p:normalViewPr>
  <p:slideViewPr>
    <p:cSldViewPr>
      <p:cViewPr>
        <p:scale>
          <a:sx n="37" d="100"/>
          <a:sy n="37" d="100"/>
        </p:scale>
        <p:origin x="-870" y="165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9411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0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0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64199" y="9602676"/>
            <a:ext cx="9453263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2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1644" y="1205594"/>
            <a:ext cx="11955816" cy="25843120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6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91962" y="2705573"/>
            <a:ext cx="12832080" cy="18167985"/>
          </a:xfrm>
        </p:spPr>
        <p:txBody>
          <a:bodyPr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9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vert="horz" lIns="295230" tIns="147615" rIns="295230" bIns="14761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3"/>
          </a:xfrm>
          <a:prstGeom prst="rect">
            <a:avLst/>
          </a:prstGeom>
        </p:spPr>
        <p:txBody>
          <a:bodyPr vert="horz" lIns="295230" tIns="147615" rIns="295230" bIns="1476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3A2-22C3-4007-B598-9B555F86168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0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5" Type="http://schemas.openxmlformats.org/officeDocument/2006/relationships/image" Target="../media/image14.jp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3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2.jp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Relationship Id="rId2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69" y="0"/>
            <a:ext cx="5709992" cy="200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404369" y="1991749"/>
            <a:ext cx="19082119" cy="99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ts val="6975"/>
              </a:lnSpc>
              <a:buClrTx/>
              <a:buFontTx/>
              <a:buNone/>
            </a:pP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Моделирование релятивистской плазмы методом </a:t>
            </a:r>
            <a:r>
              <a:rPr lang="ru-RU" sz="4400" i="1" dirty="0" err="1" smtClean="0">
                <a:solidFill>
                  <a:schemeClr val="accent1">
                    <a:lumMod val="75000"/>
                  </a:schemeClr>
                </a:solidFill>
              </a:rPr>
              <a:t>Particle-in</a:t>
            </a: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4400" i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4400" i="1" dirty="0" err="1" smtClean="0">
                <a:solidFill>
                  <a:schemeClr val="accent1">
                    <a:lumMod val="75000"/>
                  </a:schemeClr>
                </a:solidFill>
              </a:rPr>
              <a:t>ell</a:t>
            </a:r>
            <a:endParaRPr lang="ru-RU" altLang="ru-RU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-609302" y="2413468"/>
            <a:ext cx="22591836" cy="114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endParaRPr lang="ru-RU" altLang="ru-RU" sz="4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>
              <a:buClrTx/>
              <a:buFontTx/>
              <a:buNone/>
            </a:pP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Романский В. И., Быков А. М., (Физико-Технический Институт им. </a:t>
            </a:r>
            <a:r>
              <a:rPr lang="ru-RU" altLang="ru-RU" sz="2800" b="1" i="1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А.Ф.Иоффе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Санкт-Петербург)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51543" y="3653043"/>
            <a:ext cx="6840760" cy="69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Введение.</a:t>
            </a: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Моделирование ударных волн в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– актуальный вопрос современной астрофизики. Ударные волны частое явление, возникающее в остатках сверхновых,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джетах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пульсаров, звездных ветрах и многих других астрофизических объектах. Ударные волны в остатках сверхновых являются главным кандидатом на роль источника галактических космических лучей.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Одним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из наиболее эффективных методов исследования процессов в астрофизической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является метод численного моделирования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Particle-in-Cell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. Этот метод исходит только из уравнений Максвелла и уравнений движения частиц, и позволяет не использовать модельные приближения. С помощью такого подхода возможно подробное изучение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ударных волн – изучение структуры фронта и спектров ускоренных частиц.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59984" y="10628060"/>
            <a:ext cx="6696582" cy="564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Общая схема PIC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метода.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 В данном подходе, плазма представляется в виде набора супер-частиц, объединяющих в себе множество реальных частиц. Каждая из супер-частиц имеет такие характеристики, как масса, заряд и скорость и представляет собой облако плотности, распределенное в пространстве в соответствии с функцией-формы S(x), выбираемой в виде B-сплайна. Используя такое представление, можно определить макроскопические характеристики плазмы в каждой ячейке как сумму вкладов от всех частиц, попавших в эту ячейку, с весами соответствующими доле частицы находящейся в данной ячейке. Например, ток выражается как </a:t>
            </a:r>
          </a:p>
          <a:p>
            <a:pPr>
              <a:buClrTx/>
              <a:buFontTx/>
              <a:buNone/>
            </a:pPr>
            <a:endParaRPr lang="ru-RU" altLang="ru-RU" sz="26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02" y="15881080"/>
            <a:ext cx="3754437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0811" y="17088637"/>
                <a:ext cx="6696582" cy="309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плотность тока в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ой ячейке,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заряд и скорость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частицы, а интеграл по объёму ячейки определяет попавшую в неё долю частицы.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Поля, действующие на частицу, определяются по обратному правилу – как сумма полей во всех ячейках, которые пересекает частица, с соответствующими весами.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" y="17088637"/>
                <a:ext cx="6696582" cy="3091744"/>
              </a:xfrm>
              <a:prstGeom prst="rect">
                <a:avLst/>
              </a:prstGeom>
              <a:blipFill rotWithShape="1">
                <a:blip r:embed="rId4"/>
                <a:stretch>
                  <a:fillRect l="-1365" r="-1456" b="-3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00" y="20015621"/>
            <a:ext cx="3511550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451543" y="21292214"/>
            <a:ext cx="6662817" cy="234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ru-RU" altLang="ru-RU" sz="26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Частицы движутся в соответствии с релятивистскими уравнениями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движения.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Поля рассчитываются по уравнениям Максвелла, с током и плотностью заряда зависящими от координат частиц</a:t>
            </a:r>
          </a:p>
          <a:p>
            <a:pPr algn="just">
              <a:buClrTx/>
              <a:buFontTx/>
              <a:buNone/>
            </a:pP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9984" y="23383161"/>
                <a:ext cx="6647409" cy="5588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3025" lvl="0" algn="ctr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en-US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Особенности </a:t>
                </a:r>
                <a:r>
                  <a:rPr lang="ru-RU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численной</a:t>
                </a:r>
                <a:r>
                  <a:rPr lang="en-US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b="1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схемы</a:t>
                </a:r>
                <a:r>
                  <a:rPr lang="ru-RU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endParaRPr lang="en-US" altLang="ru-RU" sz="2400" b="1" dirty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  <a:p>
                <a:pPr marL="73025" lvl="0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  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Нами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был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и опробованы две численные схемы: неявная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предложенн</a:t>
                </a:r>
                <a:r>
                  <a:rPr lang="ru-RU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ая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Lapenta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et al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.[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1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], 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Noguchi et al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.[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2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]</a:t>
                </a: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и явная предложенная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Buneman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[3]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Sironi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Spitkovsky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et al.[4]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Неявная схема позволяет избежать ограничения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 шаги из условия Куранта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𝑐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 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𝑑𝑡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&lt;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𝑑𝑥</m:t>
                    </m:r>
                  </m:oMath>
                </a14:m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но каждый шаг по времени требует намного большего количества вычислений, чем для явной схемы. К тому же, остается ограничение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𝑚𝑎𝑥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𝑑𝑡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&lt;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𝑑𝑥</m:t>
                    </m:r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- максимальная скорость частиц, и таким образом при расчете релятивистской плазмы неявная схема теряет свое преимущество. Приведенные далее результаты получены с помощью кода 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Tristan-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mp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разработанного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Spitkovsky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и другими</a:t>
                </a:r>
                <a:endParaRPr lang="en-US" altLang="ru-RU" sz="2400" dirty="0" smtClean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4" y="23383161"/>
                <a:ext cx="6647409" cy="5588196"/>
              </a:xfrm>
              <a:prstGeom prst="rect">
                <a:avLst/>
              </a:prstGeom>
              <a:blipFill rotWithShape="1">
                <a:blip r:embed="rId6"/>
                <a:stretch>
                  <a:fillRect l="-275" t="-1309" r="-2383" b="-1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292303" y="3781695"/>
            <a:ext cx="7034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ударных волн.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данной работе мы рассматривали вопрос инжекции частиц (вовлечение их в процесс ускорения) в электрон-ионных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бесстолкновительных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ударных волнах. В симуляции рассматривался однородный поток плазмы, втекающий через правую границу и сталкивающийся с идеально проводящей стенкой на левой границе. В результате этого столкновения образуется ударная волна.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14383" y="10458698"/>
                <a:ext cx="7011929" cy="5419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Мы рассматривали двумерные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субрелятивистские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потоки плазмы с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лоренц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-фактором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=1.5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различными углами между векторами скорости и магнитного поля. Набегающий поток плазмы имеет следующие параметры:, температура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=5∙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8 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𝐾</m:t>
                    </m:r>
                    <m:r>
                      <a:rPr lang="ru-RU" sz="24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магнетизация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времени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=0.09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координате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0.2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ячеек по оси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20000 ,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что соответствует 40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гирорадиусам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протона,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- 500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Массы протона и электрона отличаются в 25 раз. Концентрация является свободным параметром, все остальные величины легко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перенормируются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разных концентраций.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83" y="10458698"/>
                <a:ext cx="7011929" cy="5419625"/>
              </a:xfrm>
              <a:prstGeom prst="rect">
                <a:avLst/>
              </a:prstGeom>
              <a:blipFill rotWithShape="1">
                <a:blip r:embed="rId7"/>
                <a:stretch>
                  <a:fillRect l="-1391" t="-900" r="-1739" b="-1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305788" y="15947798"/>
            <a:ext cx="683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фронта ударной волны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показывает, что в результате столкновения потока со стенкой образуется ударная волна и значительно возрастает магнитное поле.  Значит создаются благоприятные условия для ускорения частиц.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49" y="18196915"/>
            <a:ext cx="6268688" cy="43076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292303" y="23383161"/>
                <a:ext cx="7005441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ускоренных частиц.</a:t>
                </a:r>
              </a:p>
              <a:p>
                <a:pPr algn="just"/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 работе исследовано влияние углов наклона магнитного поля на эффективность ускорения частиц.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углах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больших критического, определяемого равенством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𝜗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𝑐𝑟𝑖𝑡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системе покоя набегающего потока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ускорение протонов прекращается для обоих случаев ориентации магнитного поля,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что находится в согласии с аналогичными работами для ультрарелятивистских волн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Sironi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et. Al [3])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тепловой компоненте же имеются значительные отличия, связанные, как мы полагаем, с генерацией волн в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предфронте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нагревом ими плазмы. У электронов же появляется ускоренная компонента при ориентации поля в плоскости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x-y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даже при углах больших критического, природа ее до конца не ясна.</a:t>
                </a:r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03" y="23383161"/>
                <a:ext cx="7005441" cy="6370975"/>
              </a:xfrm>
              <a:prstGeom prst="rect">
                <a:avLst/>
              </a:prstGeom>
              <a:blipFill rotWithShape="1">
                <a:blip r:embed="rId9"/>
                <a:stretch>
                  <a:fillRect l="-1305" t="-766" r="-1393" b="-1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364683" y="22648921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1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Перпендикулярная компонента магнитного поля в ударной волне  с углом наклона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𝜗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60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683" y="22648921"/>
                <a:ext cx="6478770" cy="734240"/>
              </a:xfrm>
              <a:prstGeom prst="rect">
                <a:avLst/>
              </a:prstGeom>
              <a:blipFill rotWithShape="1">
                <a:blip r:embed="rId10"/>
                <a:stretch>
                  <a:fillRect l="-941" t="-4132" r="-28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4437562" y="7567347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протонов при разных углах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562" y="7567347"/>
                <a:ext cx="6478770" cy="734240"/>
              </a:xfrm>
              <a:prstGeom prst="rect">
                <a:avLst/>
              </a:prstGeom>
              <a:blipFill rotWithShape="1">
                <a:blip r:embed="rId11"/>
                <a:stretch>
                  <a:fillRect l="-941" t="-413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417973" y="12415970"/>
                <a:ext cx="6478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3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электронов при разных углах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973" y="12415970"/>
                <a:ext cx="6478770" cy="707886"/>
              </a:xfrm>
              <a:prstGeom prst="rect">
                <a:avLst/>
              </a:prstGeom>
              <a:blipFill rotWithShape="1">
                <a:blip r:embed="rId12"/>
                <a:stretch>
                  <a:fillRect l="-941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4326312" y="25653155"/>
            <a:ext cx="6494769" cy="36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 b="1" u="sng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Литература: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G., </a:t>
            </a:r>
            <a:r>
              <a:rPr lang="en-US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Brackbill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J. U., Ricci P.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 «Kinetic approach to microscopic-macroscopic coupling in space and laboratory plasmas» Physics of Plasmas, Volume 13, 055904 (2006);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Noguchi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K.,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Tronci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C.,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Zuccaro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Formulation of the relativistic moment implicit particle-in-cell method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»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Physics of Plasmas, Volume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14, 042308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(2007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Buneman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O. 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in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Computer Space Plasma Physics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 Terra Scientific Tokyo  p.67 (1993);</a:t>
            </a:r>
            <a:endParaRPr lang="ru-RU" altLang="ru-RU" sz="1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Sironi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L.,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Spitkovsky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A.,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Arons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J.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energy of accelerated particles in relativistic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collisionless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shocks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Astrophysical Journal, Volume 771, Issue 1, article id. 54, 22 pp. (2013)</a:t>
            </a:r>
            <a:endParaRPr lang="en-US" altLang="ru-RU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959449" y="9917261"/>
            <a:ext cx="49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8619613" y="7737592"/>
            <a:ext cx="0" cy="2179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8140711" y="8765133"/>
            <a:ext cx="1994630" cy="149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907649" y="98007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109016" y="8669569"/>
            <a:ext cx="24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51835" y="8103223"/>
            <a:ext cx="16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Стрелка вправо 55"/>
          <p:cNvSpPr/>
          <p:nvPr/>
        </p:nvSpPr>
        <p:spPr>
          <a:xfrm rot="10800000">
            <a:off x="11151034" y="9131234"/>
            <a:ext cx="1756615" cy="38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2029341" y="8723285"/>
                <a:ext cx="455701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341" y="8723285"/>
                <a:ext cx="455701" cy="5064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Стрелка вправо 59"/>
          <p:cNvSpPr/>
          <p:nvPr/>
        </p:nvSpPr>
        <p:spPr>
          <a:xfrm rot="18304459">
            <a:off x="8259718" y="9013059"/>
            <a:ext cx="1756615" cy="38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/>
          <p:cNvCxnSpPr>
            <a:stCxn id="60" idx="3"/>
          </p:cNvCxnSpPr>
          <p:nvPr/>
        </p:nvCxnSpPr>
        <p:spPr>
          <a:xfrm flipH="1">
            <a:off x="8812296" y="8484608"/>
            <a:ext cx="830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0" idx="1"/>
          </p:cNvCxnSpPr>
          <p:nvPr/>
        </p:nvCxnSpPr>
        <p:spPr>
          <a:xfrm flipV="1">
            <a:off x="8633317" y="8484608"/>
            <a:ext cx="178979" cy="143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Дуга 72"/>
          <p:cNvSpPr/>
          <p:nvPr/>
        </p:nvSpPr>
        <p:spPr>
          <a:xfrm>
            <a:off x="8633317" y="9442372"/>
            <a:ext cx="660505" cy="595664"/>
          </a:xfrm>
          <a:prstGeom prst="arc">
            <a:avLst>
              <a:gd name="adj1" fmla="val 16200000"/>
              <a:gd name="adj2" fmla="val 15646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9317727" y="9442372"/>
                <a:ext cx="162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727" y="9442372"/>
                <a:ext cx="162504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14815" r="-118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Дуга 74"/>
          <p:cNvSpPr/>
          <p:nvPr/>
        </p:nvSpPr>
        <p:spPr>
          <a:xfrm>
            <a:off x="8492341" y="8827103"/>
            <a:ext cx="254544" cy="1150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267658" y="8534300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658" y="8534300"/>
                <a:ext cx="468590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435366" y="7978187"/>
                <a:ext cx="463845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366" y="7978187"/>
                <a:ext cx="463845" cy="5064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4417973" y="17279053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4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протонов при разных углах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90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973" y="17279053"/>
                <a:ext cx="6478770" cy="734240"/>
              </a:xfrm>
              <a:prstGeom prst="rect">
                <a:avLst/>
              </a:prstGeom>
              <a:blipFill rotWithShape="1">
                <a:blip r:embed="rId20"/>
                <a:stretch>
                  <a:fillRect l="-941" t="-413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4437908" y="22294978"/>
                <a:ext cx="6478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5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электронов при разных углах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908" y="22294978"/>
                <a:ext cx="6478770" cy="707886"/>
              </a:xfrm>
              <a:prstGeom prst="rect">
                <a:avLst/>
              </a:prstGeom>
              <a:blipFill rotWithShape="1">
                <a:blip r:embed="rId21"/>
                <a:stretch>
                  <a:fillRect l="-941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4369576" y="23092896"/>
            <a:ext cx="6527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показано, что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квазипродольные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ударные волны могут эффективно ускорять космические лучи. Схожесть результатов для различных двумерных случаев указывает на то, что они применимы и в общем, трех-мерном случае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47" y="3471597"/>
            <a:ext cx="6438900" cy="40957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47" y="8210910"/>
            <a:ext cx="6438900" cy="40957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843" y="13129031"/>
            <a:ext cx="6438900" cy="412432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843" y="17953458"/>
            <a:ext cx="64389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1072</Words>
  <Application>Microsoft Office PowerPoint</Application>
  <PresentationFormat>Произвольный</PresentationFormat>
  <Paragraphs>38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45</cp:revision>
  <dcterms:created xsi:type="dcterms:W3CDTF">2017-10-18T12:35:48Z</dcterms:created>
  <dcterms:modified xsi:type="dcterms:W3CDTF">2018-10-24T10:58:57Z</dcterms:modified>
</cp:coreProperties>
</file>