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defaultTextStyle>
    <a:defPPr>
      <a:defRPr lang="ru-RU"/>
    </a:defPPr>
    <a:lvl1pPr marL="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52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05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57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1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762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15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067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2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51" autoAdjust="0"/>
  </p:normalViewPr>
  <p:slideViewPr>
    <p:cSldViewPr>
      <p:cViewPr>
        <p:scale>
          <a:sx n="40" d="100"/>
          <a:sy n="40" d="100"/>
        </p:scale>
        <p:origin x="-732" y="-7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4010" y="9406421"/>
            <a:ext cx="18178780" cy="649057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64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63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76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84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9411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5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0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2845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90461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8076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5691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82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46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341" y="6777950"/>
            <a:ext cx="9449550" cy="2824726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341" y="9602676"/>
            <a:ext cx="9449550" cy="17446035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0864199" y="6777950"/>
            <a:ext cx="9453263" cy="2824726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0864199" y="9602676"/>
            <a:ext cx="9453263" cy="17446035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72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44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10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1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1644" y="1205594"/>
            <a:ext cx="11955816" cy="25843120"/>
          </a:xfrm>
        </p:spPr>
        <p:txBody>
          <a:bodyPr/>
          <a:lstStyle>
            <a:lvl1pPr>
              <a:defRPr sz="104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9341" y="6336368"/>
            <a:ext cx="7036111" cy="20712346"/>
          </a:xfrm>
        </p:spPr>
        <p:txBody>
          <a:bodyPr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32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191962" y="2705573"/>
            <a:ext cx="12832080" cy="18167985"/>
          </a:xfrm>
        </p:spPr>
        <p:txBody>
          <a:bodyPr/>
          <a:lstStyle>
            <a:lvl1pPr marL="0" indent="0">
              <a:buNone/>
              <a:defRPr sz="10400"/>
            </a:lvl1pPr>
            <a:lvl2pPr marL="1476152" indent="0">
              <a:buNone/>
              <a:defRPr sz="9000"/>
            </a:lvl2pPr>
            <a:lvl3pPr marL="2952305" indent="0">
              <a:buNone/>
              <a:defRPr sz="7800"/>
            </a:lvl3pPr>
            <a:lvl4pPr marL="4428457" indent="0">
              <a:buNone/>
              <a:defRPr sz="6500"/>
            </a:lvl4pPr>
            <a:lvl5pPr marL="5904610" indent="0">
              <a:buNone/>
              <a:defRPr sz="6500"/>
            </a:lvl5pPr>
            <a:lvl6pPr marL="7380762" indent="0">
              <a:buNone/>
              <a:defRPr sz="6500"/>
            </a:lvl6pPr>
            <a:lvl7pPr marL="8856915" indent="0">
              <a:buNone/>
              <a:defRPr sz="6500"/>
            </a:lvl7pPr>
            <a:lvl8pPr marL="10333067" indent="0">
              <a:buNone/>
              <a:defRPr sz="6500"/>
            </a:lvl8pPr>
            <a:lvl9pPr marL="11809220" indent="0">
              <a:buNone/>
              <a:defRPr sz="6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191962" y="23698290"/>
            <a:ext cx="12832080" cy="3553689"/>
          </a:xfrm>
        </p:spPr>
        <p:txBody>
          <a:bodyPr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0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  <a:prstGeom prst="rect">
            <a:avLst/>
          </a:prstGeom>
        </p:spPr>
        <p:txBody>
          <a:bodyPr vert="horz" lIns="295230" tIns="147615" rIns="295230" bIns="147615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3"/>
          </a:xfrm>
          <a:prstGeom prst="rect">
            <a:avLst/>
          </a:prstGeom>
        </p:spPr>
        <p:txBody>
          <a:bodyPr vert="horz" lIns="295230" tIns="147615" rIns="295230" bIns="147615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5D3A2-22C3-4007-B598-9B555F861680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43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05" rtl="0" eaLnBrk="1" latinLnBrk="0" hangingPunct="1">
        <a:spcBef>
          <a:spcPct val="0"/>
        </a:spcBef>
        <a:buNone/>
        <a:defRPr sz="1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14" indent="-1107114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48" indent="-922595" algn="l" defTabSz="2952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381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34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686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39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991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144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296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52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05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57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1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762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15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067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2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663" y="79342"/>
            <a:ext cx="5709992" cy="2009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404369" y="1991749"/>
            <a:ext cx="19082119" cy="992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ts val="6975"/>
              </a:lnSpc>
              <a:buClrTx/>
              <a:buFontTx/>
              <a:buNone/>
            </a:pPr>
            <a:r>
              <a:rPr lang="ru-RU" sz="4400" i="1" dirty="0" smtClean="0">
                <a:solidFill>
                  <a:schemeClr val="accent1">
                    <a:lumMod val="75000"/>
                  </a:schemeClr>
                </a:solidFill>
              </a:rPr>
              <a:t>Моделирование ускорения электронов в релятивистских сверхновых</a:t>
            </a:r>
            <a:endParaRPr lang="ru-RU" altLang="ru-RU" sz="4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-609302" y="2088491"/>
            <a:ext cx="22591836" cy="114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endParaRPr lang="ru-RU" altLang="ru-RU" sz="4000" b="1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algn="ctr">
              <a:buClrTx/>
              <a:buFontTx/>
              <a:buNone/>
            </a:pPr>
            <a:r>
              <a:rPr lang="ru-RU" altLang="ru-RU" sz="2800" b="1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Романский В. И., Быков А. М., (Физико-Технический Институт им. А</a:t>
            </a:r>
            <a:r>
              <a:rPr lang="ru-RU" altLang="ru-RU" sz="2800" b="1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.</a:t>
            </a:r>
            <a:r>
              <a:rPr lang="en-US" altLang="ru-RU" sz="2800" b="1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sz="2800" b="1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Ф.</a:t>
            </a:r>
            <a:r>
              <a:rPr lang="en-US" altLang="ru-RU" sz="2800" b="1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sz="2800" b="1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Иоффе</a:t>
            </a:r>
            <a:r>
              <a:rPr lang="ru-RU" altLang="ru-RU" sz="2800" b="1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, Санкт-Петербург)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480863" y="3291173"/>
            <a:ext cx="6688748" cy="5933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73025"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Введение.</a:t>
            </a: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Последние наблюдения в радио диапазоне указывают на наличие интересного класса сверхновых, в которых значительная часть выброшенного вещества распространяется со скоростью близкой к скорости света. Такие объекты являются промежуточными между обычными сверхновыми и ультрарелятивистскими гамма-всплесками.  Ускорение космических лучей в таких объектах и объяснение наблюдаемых спектров их излучения представляют значительный интерес.</a:t>
            </a:r>
            <a:r>
              <a:rPr lang="en-US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В результате  моделирования установлено, что наличие турбулентности в среде, в которой распространяется ударная волна является ключевым фактором для эффективного ускорения космических лучей.</a:t>
            </a:r>
            <a:endParaRPr lang="ru-RU" altLang="ru-RU" sz="2400" b="1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297785" y="14264511"/>
            <a:ext cx="6914286" cy="627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73025"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Идея PIC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метода.</a:t>
            </a:r>
            <a:endParaRPr lang="en-US" altLang="ru-RU" sz="2400" b="1" dirty="0" smtClean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  <a:p>
            <a:pPr algn="just">
              <a:lnSpc>
                <a:spcPct val="93000"/>
              </a:lnSpc>
            </a:pP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Одним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из наиболее эффективных методов исследования процессов в астрофизической </a:t>
            </a:r>
            <a:r>
              <a:rPr lang="ru-RU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бесстолкновительной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плазме является метод численного моделирования </a:t>
            </a:r>
            <a:r>
              <a:rPr lang="ru-RU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Particle-in-Cell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. Этот метод исходит только из уравнений Максвелла и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релятивистских уравнений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движения частиц, и позволяет не использовать модельные приближения. </a:t>
            </a:r>
            <a:endParaRPr lang="ru-RU" altLang="ru-RU" sz="2400" b="1" dirty="0" smtClean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  <a:p>
            <a:pPr algn="just">
              <a:lnSpc>
                <a:spcPct val="93000"/>
              </a:lnSpc>
            </a:pP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  В данном подходе, плазма представляется в виде набора супер-частиц, объединяющих в себе множество реальных частиц. Каждая из супер-частиц имеет такие характеристики, как масса, заряд и скорость и представляет собой облако плотности, распределенное в пространстве.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</a:rPr>
              <a:t>В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</a:rPr>
              <a:t>работе использован</a:t>
            </a:r>
            <a:r>
              <a:rPr lang="en-US" altLang="ru-RU" sz="2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</a:rPr>
              <a:t>и дополнен код </a:t>
            </a:r>
            <a:r>
              <a:rPr lang="en-US" altLang="ru-RU" sz="2400" dirty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Tristan-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mp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, разработанного 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Buneman</a:t>
            </a:r>
            <a:r>
              <a:rPr lang="en-US" altLang="ru-RU" sz="2400" dirty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, 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Spitkovsky</a:t>
            </a:r>
            <a:r>
              <a:rPr lang="en-US" altLang="ru-RU" sz="2400" dirty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и другими </a:t>
            </a:r>
            <a:r>
              <a:rPr lang="en-US" altLang="ru-RU" sz="2400" dirty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[2][3</a:t>
            </a:r>
            <a:r>
              <a:rPr lang="en-US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].</a:t>
            </a:r>
            <a:endParaRPr lang="ru-RU" altLang="ru-RU" sz="2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785" y="20541871"/>
            <a:ext cx="687182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ударных волн.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В данной работе мы рассматривали вопрос ускорения частиц в электрон-ионных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субрелятивистских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бесстолкновительных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ударных волнах. В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2d-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симуляции рассматривался поток плазмы, втекающий через правую границу и сталкивающийся с идеально проводящей стенкой на левой границе. В результате этого столкновения образуется ударная волна. Начальное магнитное поле состоит из регулярной части, перпендикулярной плоскости симуляции и скорости потока, и турбулентной, задающейся как сумма гармонических мод, с волновыми векторами лежащими в плоскости симуляции, изотропно распределенными в системе покоя потока и обладающими степенным спектром.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7282172" y="6658218"/>
                <a:ext cx="6958693" cy="12356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Идея введения в рассмотрение турбулентности состоит в следующем – из-за того что, перпендикулярная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составляющая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магнитного поля звёздного ветра падает как 1/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а продольная  как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1/r^2,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 релятивистская ударная волна распространяющаяся в такой среде будет перпендикулярной, а следовательно ускорение не будет эффективным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[4].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Наличие турбулентности способствует образованию областей с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квазипродольным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полем.</a:t>
                </a:r>
              </a:p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Мы рассматривали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субрелятивистские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потоки плазмы с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лоренц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-фактором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𝛾</m:t>
                    </m:r>
                    <m:r>
                      <a:rPr lang="ru-RU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=1.5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магнетизацией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u-RU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=0.04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отношением масс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=100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по времени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𝑑𝑡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=0.09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по координате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sz="2400" b="0" i="1" dirty="0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0.2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плазменная частота.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ячеек по оси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100000,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что соответствует 5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гирорадиусам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протона, по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- 2000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Массы протона и электрона отличаются в 25 раз. Концентрация является свободным параметром, все остальные величины легко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перенормируются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разных концентраций. </a:t>
                </a:r>
              </a:p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Доля энергии поля, содержащейся в турбулентности составляла в разных запусках от 50 до 90 процентов. Характерные масштабы турбулентности – от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одного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десяти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гирорадиусов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протона в набегающем потоке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𝑞𝐵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den>
                    </m:f>
                    <m:r>
                      <a:rPr lang="en-US" sz="2400" b="0" i="0" smtClean="0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Моделирование показало сильную зависимость спектров ускоренных частиц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спектра синхротронного излучения от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доли энергии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турбулентности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172" y="6658218"/>
                <a:ext cx="6958693" cy="12356524"/>
              </a:xfrm>
              <a:prstGeom prst="rect">
                <a:avLst/>
              </a:prstGeom>
              <a:blipFill rotWithShape="1">
                <a:blip r:embed="rId3"/>
                <a:stretch>
                  <a:fillRect l="-1402" t="-395" r="-1315" b="-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7321623" y="18972211"/>
            <a:ext cx="6959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Эволюция фронта ударной волны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показывает, наличие сильной турбулентности существенно меняет структуру фронта ударной волны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58488" y="28153245"/>
            <a:ext cx="6822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3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Магнитное поле ударной волны в случае регулярного и турбулентного поля.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14517156" y="25617804"/>
            <a:ext cx="6516019" cy="397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800" b="1" u="sng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Литература: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Soderberg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A. M. et. al.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 «A relativistic type </a:t>
            </a:r>
            <a:r>
              <a:rPr lang="en-US" altLang="ru-RU" sz="1800" dirty="0" err="1" smtClean="0">
                <a:solidFill>
                  <a:srgbClr val="000000"/>
                </a:solidFill>
                <a:latin typeface="Times New Roman" pitchFamily="16" charset="0"/>
              </a:rPr>
              <a:t>Ibc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 supernova without a detected </a:t>
            </a:r>
            <a:r>
              <a:rPr lang="el-GR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γ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-ray burst» Nature, 463, 513-515 (2010)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Buneman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O. 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in 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«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Computer Space Plasma Physics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»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 Terra Scientific Tokyo  p.67 (1993);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en-US" sz="1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Spitkovsky</a:t>
            </a:r>
            <a:r>
              <a:rPr lang="en-US" sz="1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2005 Astrophysical Sources of High Energy Particles and Radiation (American Institute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Physics Conference Series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801)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Bulik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Rudak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and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Madejski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345{350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sz="1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Sironi</a:t>
            </a:r>
            <a:r>
              <a:rPr lang="en-US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L., </a:t>
            </a:r>
            <a:r>
              <a:rPr lang="en-US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Spitkovsky</a:t>
            </a:r>
            <a:r>
              <a:rPr lang="en-US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A., </a:t>
            </a:r>
            <a:r>
              <a:rPr lang="en-US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Arons</a:t>
            </a:r>
            <a:r>
              <a:rPr lang="en-US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J. </a:t>
            </a:r>
            <a:r>
              <a:rPr lang="ru-RU" altLang="ru-RU" sz="1800" dirty="0">
                <a:solidFill>
                  <a:srgbClr val="000000"/>
                </a:solidFill>
                <a:latin typeface="Times New Roman" pitchFamily="16" charset="0"/>
              </a:rPr>
              <a:t>«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energy of accelerated particles in relativistic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collisionless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shocks</a:t>
            </a:r>
            <a:r>
              <a:rPr lang="ru-RU" altLang="ru-RU" sz="1800" dirty="0">
                <a:solidFill>
                  <a:srgbClr val="000000"/>
                </a:solidFill>
                <a:latin typeface="Times New Roman" pitchFamily="16" charset="0"/>
              </a:rPr>
              <a:t>»</a:t>
            </a:r>
            <a:r>
              <a:rPr lang="en-US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Astrophysical Journal, Volume 771, Issue 1, article id. 54, 22 pp. (2013)</a:t>
            </a:r>
            <a:endParaRPr lang="en-US" altLang="ru-RU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Дуга 74"/>
          <p:cNvSpPr/>
          <p:nvPr/>
        </p:nvSpPr>
        <p:spPr>
          <a:xfrm>
            <a:off x="8492341" y="8827103"/>
            <a:ext cx="254544" cy="1150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80" y="9063979"/>
            <a:ext cx="5219729" cy="458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960468" y="13650099"/>
            <a:ext cx="5881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сброшенной оболочки и её энергия. Источник: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Soderberg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l.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12369" y="26835128"/>
                <a:ext cx="7109254" cy="1200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sz="28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𝑡𝑢𝑟𝑏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acc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  <m:sup/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⁡(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ru-RU" sz="28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e>
                                  </m:acc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9" y="26835128"/>
                <a:ext cx="7109254" cy="12002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79630" y="28035328"/>
                <a:ext cx="5950596" cy="943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 smtClean="0"/>
                  <a:t> -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вектора, соответствующие двум разным поляризациям</a:t>
                </a:r>
                <a:r>
                  <a:rPr lang="ru-RU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</m:acc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ru-RU" sz="2400" dirty="0" smtClean="0"/>
                  <a:t>-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случайная фаза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30" y="28035328"/>
                <a:ext cx="5950596" cy="943720"/>
              </a:xfrm>
              <a:prstGeom prst="rect">
                <a:avLst/>
              </a:prstGeom>
              <a:blipFill rotWithShape="1">
                <a:blip r:embed="rId6"/>
                <a:stretch>
                  <a:fillRect l="-1639" t="-9032" r="-2152" b="-11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88" y="3229445"/>
            <a:ext cx="6938164" cy="315914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653906" y="6258108"/>
            <a:ext cx="588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 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начальных условий симуляции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88" y="20541871"/>
            <a:ext cx="6782376" cy="3738996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87" y="24259882"/>
            <a:ext cx="6782377" cy="376177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4388392" y="3474691"/>
            <a:ext cx="6585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 ускоренных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 и синхротронного излучения.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показывает,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если  турбулентность содержит  50%  энергии или более, спектр частиц существенно отличается от теплового и становится все более жёстким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позволяет объяснить наблюдаемое излучение.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517156" y="22921054"/>
            <a:ext cx="6585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ускорения частиц в ударной волне, распространяющейся в среде с сильной турбулентностью позволяет объяснить наблюдаемые спектры синхротронного излучения релятивистской сверхновой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SN2009bb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9330" y="6152347"/>
            <a:ext cx="6438096" cy="408571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9271" y="15952986"/>
            <a:ext cx="637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 синхротронного излучения в отсутствие турбулентности, в сравнении с данными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Soderberg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l. [1]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238" y="10907486"/>
            <a:ext cx="6430122" cy="50455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4683194" y="10238062"/>
            <a:ext cx="6310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 электронов при различных долях энергии турбулентности.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005" y="16931664"/>
            <a:ext cx="6438096" cy="506699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4612712" y="22001291"/>
            <a:ext cx="6585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 синхротронного излучения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наличии сильной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турбулентности, в сравнении с данными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Soderberg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l. [1]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914</Words>
  <Application>Microsoft Office PowerPoint</Application>
  <PresentationFormat>Произвольный</PresentationFormat>
  <Paragraphs>34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81</cp:revision>
  <dcterms:created xsi:type="dcterms:W3CDTF">2017-10-18T12:35:48Z</dcterms:created>
  <dcterms:modified xsi:type="dcterms:W3CDTF">2019-10-17T13:35:15Z</dcterms:modified>
</cp:coreProperties>
</file>