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6858000" cy="9144000"/>
  <p:defaultTextStyle>
    <a:defPPr>
      <a:defRPr lang="ru-RU"/>
    </a:defPPr>
    <a:lvl1pPr marL="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52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05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57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1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762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15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067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2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50" autoAdjust="0"/>
  </p:normalViewPr>
  <p:slideViewPr>
    <p:cSldViewPr>
      <p:cViewPr>
        <p:scale>
          <a:sx n="50" d="100"/>
          <a:sy n="50" d="100"/>
        </p:scale>
        <p:origin x="-618" y="2094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4010" y="9406421"/>
            <a:ext cx="18178780" cy="649057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64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63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76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84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9411" y="19457689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89411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5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05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2845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4pPr>
            <a:lvl5pPr marL="590461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5pPr>
            <a:lvl6pPr marL="738076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6pPr>
            <a:lvl7pPr marL="885691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7pPr>
            <a:lvl8pPr marL="1033306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8pPr>
            <a:lvl9pPr marL="1180922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82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3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3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46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341" y="6777950"/>
            <a:ext cx="9449550" cy="2824726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6152" indent="0">
              <a:buNone/>
              <a:defRPr sz="6500" b="1"/>
            </a:lvl2pPr>
            <a:lvl3pPr marL="2952305" indent="0">
              <a:buNone/>
              <a:defRPr sz="5800" b="1"/>
            </a:lvl3pPr>
            <a:lvl4pPr marL="4428457" indent="0">
              <a:buNone/>
              <a:defRPr sz="5100" b="1"/>
            </a:lvl4pPr>
            <a:lvl5pPr marL="5904610" indent="0">
              <a:buNone/>
              <a:defRPr sz="5100" b="1"/>
            </a:lvl5pPr>
            <a:lvl6pPr marL="7380762" indent="0">
              <a:buNone/>
              <a:defRPr sz="5100" b="1"/>
            </a:lvl6pPr>
            <a:lvl7pPr marL="8856915" indent="0">
              <a:buNone/>
              <a:defRPr sz="5100" b="1"/>
            </a:lvl7pPr>
            <a:lvl8pPr marL="10333067" indent="0">
              <a:buNone/>
              <a:defRPr sz="5100" b="1"/>
            </a:lvl8pPr>
            <a:lvl9pPr marL="11809220" indent="0">
              <a:buNone/>
              <a:defRPr sz="5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341" y="9602676"/>
            <a:ext cx="9449550" cy="17446035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0864199" y="6777950"/>
            <a:ext cx="9453263" cy="2824726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6152" indent="0">
              <a:buNone/>
              <a:defRPr sz="6500" b="1"/>
            </a:lvl2pPr>
            <a:lvl3pPr marL="2952305" indent="0">
              <a:buNone/>
              <a:defRPr sz="5800" b="1"/>
            </a:lvl3pPr>
            <a:lvl4pPr marL="4428457" indent="0">
              <a:buNone/>
              <a:defRPr sz="5100" b="1"/>
            </a:lvl4pPr>
            <a:lvl5pPr marL="5904610" indent="0">
              <a:buNone/>
              <a:defRPr sz="5100" b="1"/>
            </a:lvl5pPr>
            <a:lvl6pPr marL="7380762" indent="0">
              <a:buNone/>
              <a:defRPr sz="5100" b="1"/>
            </a:lvl6pPr>
            <a:lvl7pPr marL="8856915" indent="0">
              <a:buNone/>
              <a:defRPr sz="5100" b="1"/>
            </a:lvl7pPr>
            <a:lvl8pPr marL="10333067" indent="0">
              <a:buNone/>
              <a:defRPr sz="5100" b="1"/>
            </a:lvl8pPr>
            <a:lvl9pPr marL="11809220" indent="0">
              <a:buNone/>
              <a:defRPr sz="5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0864199" y="9602676"/>
            <a:ext cx="9453263" cy="17446035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72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44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10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1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1644" y="1205594"/>
            <a:ext cx="11955816" cy="25843120"/>
          </a:xfrm>
        </p:spPr>
        <p:txBody>
          <a:bodyPr/>
          <a:lstStyle>
            <a:lvl1pPr>
              <a:defRPr sz="104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9341" y="6336368"/>
            <a:ext cx="7036111" cy="20712346"/>
          </a:xfrm>
        </p:spPr>
        <p:txBody>
          <a:bodyPr/>
          <a:lstStyle>
            <a:lvl1pPr marL="0" indent="0">
              <a:buNone/>
              <a:defRPr sz="4600"/>
            </a:lvl1pPr>
            <a:lvl2pPr marL="1476152" indent="0">
              <a:buNone/>
              <a:defRPr sz="3900"/>
            </a:lvl2pPr>
            <a:lvl3pPr marL="2952305" indent="0">
              <a:buNone/>
              <a:defRPr sz="3200"/>
            </a:lvl3pPr>
            <a:lvl4pPr marL="4428457" indent="0">
              <a:buNone/>
              <a:defRPr sz="3000"/>
            </a:lvl4pPr>
            <a:lvl5pPr marL="5904610" indent="0">
              <a:buNone/>
              <a:defRPr sz="3000"/>
            </a:lvl5pPr>
            <a:lvl6pPr marL="7380762" indent="0">
              <a:buNone/>
              <a:defRPr sz="3000"/>
            </a:lvl6pPr>
            <a:lvl7pPr marL="8856915" indent="0">
              <a:buNone/>
              <a:defRPr sz="3000"/>
            </a:lvl7pPr>
            <a:lvl8pPr marL="10333067" indent="0">
              <a:buNone/>
              <a:defRPr sz="3000"/>
            </a:lvl8pPr>
            <a:lvl9pPr marL="11809220" indent="0">
              <a:buNone/>
              <a:defRPr sz="3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32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1962" y="21195984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191962" y="2705573"/>
            <a:ext cx="12832080" cy="18167985"/>
          </a:xfrm>
        </p:spPr>
        <p:txBody>
          <a:bodyPr/>
          <a:lstStyle>
            <a:lvl1pPr marL="0" indent="0">
              <a:buNone/>
              <a:defRPr sz="10400"/>
            </a:lvl1pPr>
            <a:lvl2pPr marL="1476152" indent="0">
              <a:buNone/>
              <a:defRPr sz="9000"/>
            </a:lvl2pPr>
            <a:lvl3pPr marL="2952305" indent="0">
              <a:buNone/>
              <a:defRPr sz="7800"/>
            </a:lvl3pPr>
            <a:lvl4pPr marL="4428457" indent="0">
              <a:buNone/>
              <a:defRPr sz="6500"/>
            </a:lvl4pPr>
            <a:lvl5pPr marL="5904610" indent="0">
              <a:buNone/>
              <a:defRPr sz="6500"/>
            </a:lvl5pPr>
            <a:lvl6pPr marL="7380762" indent="0">
              <a:buNone/>
              <a:defRPr sz="6500"/>
            </a:lvl6pPr>
            <a:lvl7pPr marL="8856915" indent="0">
              <a:buNone/>
              <a:defRPr sz="6500"/>
            </a:lvl7pPr>
            <a:lvl8pPr marL="10333067" indent="0">
              <a:buNone/>
              <a:defRPr sz="6500"/>
            </a:lvl8pPr>
            <a:lvl9pPr marL="11809220" indent="0">
              <a:buNone/>
              <a:defRPr sz="6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191962" y="23698290"/>
            <a:ext cx="12832080" cy="3553689"/>
          </a:xfrm>
        </p:spPr>
        <p:txBody>
          <a:bodyPr/>
          <a:lstStyle>
            <a:lvl1pPr marL="0" indent="0">
              <a:buNone/>
              <a:defRPr sz="4600"/>
            </a:lvl1pPr>
            <a:lvl2pPr marL="1476152" indent="0">
              <a:buNone/>
              <a:defRPr sz="3900"/>
            </a:lvl2pPr>
            <a:lvl3pPr marL="2952305" indent="0">
              <a:buNone/>
              <a:defRPr sz="3200"/>
            </a:lvl3pPr>
            <a:lvl4pPr marL="4428457" indent="0">
              <a:buNone/>
              <a:defRPr sz="3000"/>
            </a:lvl4pPr>
            <a:lvl5pPr marL="5904610" indent="0">
              <a:buNone/>
              <a:defRPr sz="3000"/>
            </a:lvl5pPr>
            <a:lvl6pPr marL="7380762" indent="0">
              <a:buNone/>
              <a:defRPr sz="3000"/>
            </a:lvl6pPr>
            <a:lvl7pPr marL="8856915" indent="0">
              <a:buNone/>
              <a:defRPr sz="3000"/>
            </a:lvl7pPr>
            <a:lvl8pPr marL="10333067" indent="0">
              <a:buNone/>
              <a:defRPr sz="3000"/>
            </a:lvl8pPr>
            <a:lvl9pPr marL="11809220" indent="0">
              <a:buNone/>
              <a:defRPr sz="3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0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  <a:prstGeom prst="rect">
            <a:avLst/>
          </a:prstGeom>
        </p:spPr>
        <p:txBody>
          <a:bodyPr vert="horz" lIns="295230" tIns="147615" rIns="295230" bIns="147615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3"/>
          </a:xfrm>
          <a:prstGeom prst="rect">
            <a:avLst/>
          </a:prstGeom>
        </p:spPr>
        <p:txBody>
          <a:bodyPr vert="horz" lIns="295230" tIns="147615" rIns="295230" bIns="147615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5D3A2-22C3-4007-B598-9B555F861680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43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05" rtl="0" eaLnBrk="1" latinLnBrk="0" hangingPunct="1">
        <a:spcBef>
          <a:spcPct val="0"/>
        </a:spcBef>
        <a:buNone/>
        <a:defRPr sz="1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14" indent="-1107114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48" indent="-922595" algn="l" defTabSz="2952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381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34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686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39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991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144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296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52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05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57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1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762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15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067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2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7.wmf"/><Relationship Id="rId3" Type="http://schemas.openxmlformats.org/officeDocument/2006/relationships/image" Target="../media/image2.png"/><Relationship Id="rId21" Type="http://schemas.openxmlformats.org/officeDocument/2006/relationships/image" Target="../media/image19.w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8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369" y="0"/>
            <a:ext cx="5709992" cy="2009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458890" y="1991749"/>
            <a:ext cx="16345816" cy="1889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ts val="6975"/>
              </a:lnSpc>
              <a:buClrTx/>
              <a:buFontTx/>
              <a:buNone/>
            </a:pPr>
            <a:r>
              <a:rPr lang="ru-RU" sz="4400" i="1" dirty="0" smtClean="0">
                <a:solidFill>
                  <a:schemeClr val="accent1">
                    <a:lumMod val="75000"/>
                  </a:schemeClr>
                </a:solidFill>
              </a:rPr>
              <a:t>Моделирование ударных волн в релятивистской плазме методом </a:t>
            </a:r>
            <a:r>
              <a:rPr lang="ru-RU" sz="4400" i="1" dirty="0" err="1" smtClean="0">
                <a:solidFill>
                  <a:schemeClr val="accent1">
                    <a:lumMod val="75000"/>
                  </a:schemeClr>
                </a:solidFill>
              </a:rPr>
              <a:t>Particle-in</a:t>
            </a:r>
            <a:r>
              <a:rPr lang="ru-RU" sz="4400" i="1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4400" i="1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ru-RU" sz="4400" i="1" dirty="0" err="1" smtClean="0">
                <a:solidFill>
                  <a:schemeClr val="accent1">
                    <a:lumMod val="75000"/>
                  </a:schemeClr>
                </a:solidFill>
              </a:rPr>
              <a:t>ell</a:t>
            </a:r>
            <a:endParaRPr lang="ru-RU" altLang="ru-RU" sz="4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-609302" y="3311149"/>
            <a:ext cx="22591836" cy="1140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endParaRPr lang="ru-RU" altLang="ru-RU" sz="4000" b="1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algn="ctr">
              <a:buClrTx/>
              <a:buFontTx/>
              <a:buNone/>
            </a:pPr>
            <a:r>
              <a:rPr lang="ru-RU" altLang="ru-RU" sz="2800" b="1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Романский В. И., Быков А. М., (Физико-Технический Институт им. </a:t>
            </a:r>
            <a:r>
              <a:rPr lang="ru-RU" altLang="ru-RU" sz="2800" b="1" i="1" dirty="0" err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А.Ф.Иоффе</a:t>
            </a:r>
            <a:r>
              <a:rPr lang="ru-RU" altLang="ru-RU" sz="2800" b="1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, Санкт-Петербург)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417778" y="4452103"/>
            <a:ext cx="6840760" cy="696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73025"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Введение.</a:t>
            </a:r>
          </a:p>
          <a:p>
            <a:pPr algn="just">
              <a:lnSpc>
                <a:spcPct val="93000"/>
              </a:lnSpc>
              <a:buClrTx/>
              <a:buFontTx/>
              <a:buNone/>
            </a:pP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Моделирование ударных волн в </a:t>
            </a:r>
            <a:r>
              <a:rPr lang="ru-RU" altLang="ru-RU" sz="2400" dirty="0" err="1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бесстолкновительной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плазме – актуальный вопрос современной астрофизики. Ударные волны частое явление, возникающее в остатках сверхновых, </a:t>
            </a:r>
            <a:r>
              <a:rPr lang="ru-RU" altLang="ru-RU" sz="2400" dirty="0" err="1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джетах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пульсаров, звездных ветрах и многих других астрофизических объектах. Ударные волны в остатках сверхновых являются главным кандидатом на роль источника галактических космических лучей.</a:t>
            </a:r>
            <a:endParaRPr lang="ru-RU" altLang="ru-RU" sz="2400" b="1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  <a:p>
            <a:pPr algn="just">
              <a:lnSpc>
                <a:spcPct val="93000"/>
              </a:lnSpc>
              <a:buClrTx/>
              <a:buFontTx/>
              <a:buNone/>
            </a:pP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Одним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из наиболее эффективных методов исследования процессов в астрофизической </a:t>
            </a:r>
            <a:r>
              <a:rPr lang="ru-RU" altLang="ru-RU" sz="2400" dirty="0" err="1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бесстолкновительной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плазме является метод численного моделирования </a:t>
            </a:r>
            <a:r>
              <a:rPr lang="ru-RU" altLang="ru-RU" sz="2400" dirty="0" err="1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Particle-in-Cell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. Этот метод исходит только из уравнений Максвелла и уравнений движения частиц, и позволяет не использовать модельные приближения. С помощью такого подхода возможно подробное изучение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ударных волн – изучение структуры фронта и спектров ускоренных частиц.</a:t>
            </a:r>
            <a:endParaRPr lang="ru-RU" altLang="ru-RU" sz="2400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17778" y="11566494"/>
            <a:ext cx="6696582" cy="564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73025"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Общая схема PIC 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метода.</a:t>
            </a:r>
            <a:endParaRPr lang="ru-RU" altLang="ru-RU" sz="2400" b="1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  <a:p>
            <a:pPr algn="just">
              <a:lnSpc>
                <a:spcPct val="93000"/>
              </a:lnSpc>
              <a:buClrTx/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  В данном подходе, плазма представляется в виде набора супер-частиц, объединяющих в себе множество реальных частиц. Каждая из супер-частиц имеет такие характеристики, как масса, заряд и скорость и представляет собой облако плотности, распределенное в пространстве в соответствии с функцией-формы S(x), выбираемой в виде B-сплайна. Используя такое представление, можно определить макроскопические характеристики плазмы в каждой ячейке как сумму вкладов от всех частиц, попавших в эту ячейку, с весами соответствующими доле частицы находящейся в данной ячейке. Например, ток выражается как </a:t>
            </a:r>
          </a:p>
          <a:p>
            <a:pPr>
              <a:buClrTx/>
              <a:buFontTx/>
              <a:buNone/>
            </a:pPr>
            <a:endParaRPr lang="ru-RU" altLang="ru-RU" sz="2600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</p:txBody>
      </p:sp>
      <p:pic>
        <p:nvPicPr>
          <p:cNvPr id="11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733" y="16572437"/>
            <a:ext cx="3754437" cy="138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6359" y="17955150"/>
                <a:ext cx="6696582" cy="3091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плотность тока в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ой ячейке,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заряд и скорость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й частицы, а интеграл по объёму ячейки определяет попавшую в неё долю частицы.</a:t>
                </a:r>
              </a:p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Поля, действующие на частицу, определяются по обратному правилу – как сумма полей во всех ячейках, которые пересекает частица, с соответствующими весами.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59" y="17955150"/>
                <a:ext cx="6696582" cy="3091744"/>
              </a:xfrm>
              <a:prstGeom prst="rect">
                <a:avLst/>
              </a:prstGeom>
              <a:blipFill rotWithShape="1">
                <a:blip r:embed="rId4"/>
                <a:stretch>
                  <a:fillRect l="-1457" r="-1457" b="-35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500" y="20710152"/>
            <a:ext cx="3511550" cy="138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451543" y="21937885"/>
            <a:ext cx="6662817" cy="89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ru-RU" altLang="ru-RU" sz="26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Частицы движутся в соответствии с релятивистскими уравнениями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движения</a:t>
            </a:r>
            <a:endParaRPr lang="ru-RU" altLang="ru-RU" sz="2400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</p:txBody>
      </p:sp>
      <p:pic>
        <p:nvPicPr>
          <p:cNvPr id="15" name="Picture 6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233" y="22832617"/>
            <a:ext cx="39560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Text Box 61"/>
          <p:cNvSpPr txBox="1">
            <a:spLocks noChangeArrowheads="1"/>
          </p:cNvSpPr>
          <p:nvPr/>
        </p:nvSpPr>
        <p:spPr bwMode="auto">
          <a:xfrm>
            <a:off x="422968" y="24799728"/>
            <a:ext cx="6713465" cy="123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ru-RU" altLang="ru-RU" sz="2600" dirty="0">
                <a:solidFill>
                  <a:srgbClr val="000000"/>
                </a:solidFill>
                <a:latin typeface="Times New Roman" pitchFamily="16" charset="0"/>
              </a:rPr>
              <a:t>  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</a:rPr>
              <a:t>Поля рассчитываются по уравнениям Максвелла, с током и плотностью заряда зависящими от координат частиц</a:t>
            </a:r>
          </a:p>
        </p:txBody>
      </p:sp>
      <p:pic>
        <p:nvPicPr>
          <p:cNvPr id="17" name="Picture 2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233" y="26033015"/>
            <a:ext cx="3463925" cy="222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258538" y="4452103"/>
                <a:ext cx="6840760" cy="6056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3025" lvl="0" algn="ctr">
                  <a:lnSpc>
                    <a:spcPct val="93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601200" algn="l"/>
                    <a:tab pos="10058400" algn="l"/>
                    <a:tab pos="10515600" algn="l"/>
                    <a:tab pos="10972800" algn="l"/>
                    <a:tab pos="11430000" algn="l"/>
                    <a:tab pos="11887200" algn="l"/>
                    <a:tab pos="12344400" algn="l"/>
                    <a:tab pos="12801600" algn="l"/>
                    <a:tab pos="13258800" algn="l"/>
                    <a:tab pos="13716000" algn="l"/>
                    <a:tab pos="14173200" algn="l"/>
                    <a:tab pos="14630400" algn="l"/>
                  </a:tabLst>
                </a:pPr>
                <a:r>
                  <a:rPr lang="en-US" altLang="ru-RU" sz="2400" b="1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Особенности</a:t>
                </a:r>
                <a:r>
                  <a:rPr lang="en-US" altLang="ru-RU" sz="2400" b="1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b="1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неявной</a:t>
                </a:r>
                <a:r>
                  <a:rPr lang="en-US" altLang="ru-RU" sz="2400" b="1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b="1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схемы</a:t>
                </a:r>
                <a:r>
                  <a:rPr lang="ru-RU" altLang="ru-RU" sz="2400" b="1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.</a:t>
                </a:r>
                <a:endParaRPr lang="en-US" altLang="ru-RU" sz="2400" b="1" dirty="0">
                  <a:solidFill>
                    <a:srgbClr val="000000"/>
                  </a:solidFill>
                  <a:latin typeface="Times New Roman" pitchFamily="16" charset="0"/>
                  <a:cs typeface="DejaVu Sans" charset="0"/>
                </a:endParaRPr>
              </a:p>
              <a:p>
                <a:pPr marL="73025" lvl="0">
                  <a:lnSpc>
                    <a:spcPct val="93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601200" algn="l"/>
                    <a:tab pos="10058400" algn="l"/>
                    <a:tab pos="10515600" algn="l"/>
                    <a:tab pos="10972800" algn="l"/>
                    <a:tab pos="11430000" algn="l"/>
                    <a:tab pos="11887200" algn="l"/>
                    <a:tab pos="12344400" algn="l"/>
                    <a:tab pos="12801600" algn="l"/>
                    <a:tab pos="13258800" algn="l"/>
                    <a:tab pos="13716000" algn="l"/>
                    <a:tab pos="14173200" algn="l"/>
                    <a:tab pos="14630400" algn="l"/>
                  </a:tabLst>
                </a:pPr>
                <a:r>
                  <a:rPr lang="ru-RU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   </a:t>
                </a:r>
                <a:r>
                  <a:rPr lang="en-US" altLang="ru-RU" sz="2400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Нами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был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разработан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код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, </a:t>
                </a:r>
                <a:r>
                  <a:rPr lang="en-US" altLang="ru-RU" sz="2400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основанный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на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неявной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численной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схеме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, </a:t>
                </a:r>
                <a:r>
                  <a:rPr lang="en-US" altLang="ru-RU" sz="2400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предложенной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Lapenta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et al.[2], Noguchi et al.[3]. </a:t>
                </a:r>
                <a:r>
                  <a:rPr lang="ru-RU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Особенность данной схемы в том, что для расчета движения частиц используются поле как в текущий, так и последующий момент времени, которое, в свою очередь было рассчитано с учетом ускоренного движения частиц. 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В схеме вводится дополнительная величина - электрическое </a:t>
                </a:r>
                <a:r>
                  <a:rPr lang="ru-RU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поле в промежуточные моменты времени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ru-RU" sz="2400" i="1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ru-RU" altLang="ru-RU" sz="2400" i="1">
                                <a:solidFill>
                                  <a:srgbClr val="000000"/>
                                </a:solidFill>
                                <a:latin typeface="Cambria Math"/>
                                <a:cs typeface="DejaVu Sans" charset="0"/>
                              </a:rPr>
                            </m:ctrlPr>
                          </m:accPr>
                          <m:e>
                            <m:r>
                              <a:rPr lang="en-US" altLang="ru-RU" sz="2400" i="1">
                                <a:solidFill>
                                  <a:srgbClr val="000000"/>
                                </a:solidFill>
                                <a:latin typeface="Cambria Math"/>
                                <a:cs typeface="DejaVu Sans" charset="0"/>
                              </a:rPr>
                              <m:t>𝐸</m:t>
                            </m:r>
                          </m:e>
                        </m:acc>
                      </m:e>
                      <m:sup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  <m:t>𝑛</m:t>
                        </m:r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  <m:t>+</m:t>
                        </m:r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DejaVu Sans" charset="0"/>
                          </a:rPr>
                          <m:t>𝜃</m:t>
                        </m:r>
                      </m:sup>
                    </m:sSup>
                    <m:r>
                      <a:rPr lang="en-US" altLang="ru-RU" sz="2400" i="1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=</m:t>
                    </m:r>
                    <m:d>
                      <m:dPr>
                        <m:ctrlP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</m:ctrlPr>
                      </m:dPr>
                      <m:e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  <m:t>1−</m:t>
                        </m:r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DejaVu Sans" charset="0"/>
                          </a:rPr>
                          <m:t>𝜃</m:t>
                        </m:r>
                      </m:e>
                    </m:d>
                    <m:sSup>
                      <m:sSupPr>
                        <m:ctrlP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DejaVu Sans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ru-RU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DejaVu Sans" charset="0"/>
                              </a:rPr>
                            </m:ctrlPr>
                          </m:accPr>
                          <m:e>
                            <m:r>
                              <a:rPr lang="en-US" altLang="ru-RU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DejaVu Sans" charset="0"/>
                              </a:rPr>
                              <m:t>𝐸</m:t>
                            </m:r>
                          </m:e>
                        </m:acc>
                      </m:e>
                      <m:sup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DejaVu Sans" charset="0"/>
                          </a:rPr>
                          <m:t>𝑛</m:t>
                        </m:r>
                      </m:sup>
                    </m:sSup>
                    <m:r>
                      <a:rPr lang="en-US" altLang="ru-RU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DejaVu Sans" charset="0"/>
                      </a:rPr>
                      <m:t>+</m:t>
                    </m:r>
                    <m:r>
                      <a:rPr lang="en-US" altLang="ru-RU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DejaVu Sans" charset="0"/>
                      </a:rPr>
                      <m:t>𝜃</m:t>
                    </m:r>
                    <m:sSup>
                      <m:sSupPr>
                        <m:ctrlP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DejaVu Sans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ru-RU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DejaVu Sans" charset="0"/>
                              </a:rPr>
                            </m:ctrlPr>
                          </m:accPr>
                          <m:e>
                            <m:r>
                              <a:rPr lang="en-US" altLang="ru-RU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DejaVu Sans" charset="0"/>
                              </a:rPr>
                              <m:t>𝐸</m:t>
                            </m:r>
                          </m:e>
                        </m:acc>
                      </m:e>
                      <m:sup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DejaVu Sans" charset="0"/>
                          </a:rPr>
                          <m:t>𝑛</m:t>
                        </m:r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DejaVu Sans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n – </a:t>
                </a:r>
                <a:r>
                  <a:rPr lang="ru-RU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номер шага по времени, а </a:t>
                </a:r>
                <a:r>
                  <a:rPr lang="el-GR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θ</a:t>
                </a:r>
                <a:r>
                  <a:rPr lang="ru-RU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– параметр схемы,  указывающий, в какой именно момент времени вычисляются поля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.</a:t>
                </a:r>
                <a:r>
                  <a:rPr lang="ru-RU" altLang="ru-RU" sz="2400" dirty="0"/>
                  <a:t> </a:t>
                </a:r>
                <a:r>
                  <a:rPr lang="ru-RU" alt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результате получается уравнение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ru-RU" sz="2400" i="1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ru-RU" altLang="ru-RU" sz="2400" i="1">
                                <a:solidFill>
                                  <a:srgbClr val="000000"/>
                                </a:solidFill>
                                <a:latin typeface="Cambria Math"/>
                                <a:cs typeface="DejaVu Sans" charset="0"/>
                              </a:rPr>
                            </m:ctrlPr>
                          </m:accPr>
                          <m:e>
                            <m:r>
                              <a:rPr lang="en-US" altLang="ru-RU" sz="2400" i="1">
                                <a:solidFill>
                                  <a:srgbClr val="000000"/>
                                </a:solidFill>
                                <a:latin typeface="Cambria Math"/>
                                <a:cs typeface="DejaVu Sans" charset="0"/>
                              </a:rPr>
                              <m:t>𝐸</m:t>
                            </m:r>
                          </m:e>
                        </m:acc>
                      </m:e>
                      <m:sup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  <m:t>𝑛</m:t>
                        </m:r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  <m:t>+</m:t>
                        </m:r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DejaVu Sans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, первого порядка по времени и второго по координатам</a:t>
                </a:r>
                <a:endParaRPr lang="en-US" altLang="ru-RU" sz="2400" dirty="0" smtClean="0">
                  <a:solidFill>
                    <a:srgbClr val="000000"/>
                  </a:solidFill>
                  <a:latin typeface="Times New Roman" pitchFamily="16" charset="0"/>
                  <a:cs typeface="DejaVu Sans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538" y="4452103"/>
                <a:ext cx="6840760" cy="6056530"/>
              </a:xfrm>
              <a:prstGeom prst="rect">
                <a:avLst/>
              </a:prstGeom>
              <a:blipFill rotWithShape="1">
                <a:blip r:embed="rId8"/>
                <a:stretch>
                  <a:fillRect l="-357" t="-1207" b="-1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314257" y="10356932"/>
                <a:ext cx="6831037" cy="1209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𝛻𝛻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sup>
                      </m:sSup>
                      <m:r>
                        <a:rPr lang="en-US" sz="240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sz="240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4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257" y="10356932"/>
                <a:ext cx="6831037" cy="120956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48137" y="11416446"/>
                <a:ext cx="6367321" cy="1285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где </m:t>
                          </m:r>
                          <m: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𝑚𝑐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nary>
                            <m:naryPr>
                              <m:limLoc m:val="undOvr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=1+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137" y="11416446"/>
                <a:ext cx="6367321" cy="128535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932050" y="12681268"/>
                <a:ext cx="7683334" cy="2018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sz="2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𝑞</m:t>
                                      </m:r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2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20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200">
                          <a:solidFill>
                            <a:schemeClr val="tx1"/>
                          </a:solidFill>
                          <a:latin typeface="Cambria Math"/>
                        </a:rPr>
                        <m:t>I</m:t>
                      </m:r>
                      <m:r>
                        <a:rPr lang="en-US" sz="220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200">
                          <a:solidFill>
                            <a:schemeClr val="tx1"/>
                          </a:solidFill>
                          <a:latin typeface="Cambria Math"/>
                        </a:rPr>
                        <m:t>I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20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200" dirty="0">
                  <a:solidFill>
                    <a:schemeClr val="tx1"/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050" y="12681268"/>
                <a:ext cx="7683334" cy="201869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0199117" y="13475171"/>
            <a:ext cx="2592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единичный тензор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48137" y="13868965"/>
            <a:ext cx="6739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Магнитное поле явно выражается через электрическое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032210" y="14699962"/>
                <a:ext cx="4333814" cy="562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210" y="14699962"/>
                <a:ext cx="4333814" cy="56278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48137" y="15262745"/>
                <a:ext cx="6651161" cy="2783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800" dirty="0" smtClean="0">
                    <a:solidFill>
                      <a:schemeClr val="tx1"/>
                    </a:solidFill>
                    <a:latin typeface="+mn-lt"/>
                  </a:rPr>
                  <a:t>    </a:t>
                </a:r>
                <a:r>
                  <a:rPr lang="ru-RU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 же в конце каждого шага, после передвижения частиц необходимо сделать дополнительную коррекцию электрического поля для выполнения уравнения </a:t>
                </a:r>
                <a14:m>
                  <m:oMath xmlns:m="http://schemas.openxmlformats.org/officeDocument/2006/math">
                    <m:r>
                      <a:rPr lang="en-US" altLang="ru-RU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DejaVu Sans" charset="0"/>
                      </a:rPr>
                      <m:t>𝛻</m:t>
                    </m:r>
                    <m:acc>
                      <m:accPr>
                        <m:chr m:val="⃗"/>
                        <m:ctrlP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DejaVu Sans" charset="0"/>
                          </a:rPr>
                        </m:ctrlPr>
                      </m:accPr>
                      <m:e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DejaVu Sans" charset="0"/>
                          </a:rPr>
                          <m:t>𝐸</m:t>
                        </m:r>
                      </m:e>
                    </m:acc>
                    <m:r>
                      <a:rPr lang="en-US" altLang="ru-RU" sz="2400" i="1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=4</m:t>
                    </m:r>
                    <m:r>
                      <a:rPr lang="en-US" altLang="ru-RU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DejaVu Sans" charset="0"/>
                      </a:rPr>
                      <m:t>𝜋𝜌</m:t>
                    </m:r>
                    <m:r>
                      <a:rPr lang="ru-RU" altLang="ru-RU" sz="24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DejaVu Sans" charset="0"/>
                      </a:rPr>
                      <m:t> </m:t>
                    </m:r>
                  </m:oMath>
                </a14:m>
                <a:r>
                  <a:rPr lang="ru-RU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решив уравнение Пуассона для потенциала корректирующего поля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провести фильтрацию высокочастотных гармоник.</a:t>
                </a:r>
                <a:endParaRPr lang="ru-RU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137" y="15262745"/>
                <a:ext cx="6651161" cy="2783967"/>
              </a:xfrm>
              <a:prstGeom prst="rect">
                <a:avLst/>
              </a:prstGeom>
              <a:blipFill rotWithShape="1">
                <a:blip r:embed="rId13"/>
                <a:stretch>
                  <a:fillRect l="-1467" t="-219" r="-1375" b="-43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448136" y="18070461"/>
            <a:ext cx="66511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ударных волн.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В данной работе мы рассматривали вопрос инжекции частиц (вовлечение их в процесс ускорения) в электрон-ионных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субрелятивистских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бесстолкновительных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ударных волнах. В симуляции рассматривался однородный поток плазмы, втекающий через правую границу и сталкивающийся с идеально проводящей стенкой на левой границе. В результате этого столкновения образуется ударная волна.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8677176" y="22385251"/>
            <a:ext cx="0" cy="12516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9037216" y="23011091"/>
            <a:ext cx="2232248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993062" y="23049191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062" y="23049191"/>
                <a:ext cx="429348" cy="461665"/>
              </a:xfrm>
              <a:prstGeom prst="rect">
                <a:avLst/>
              </a:prstGeom>
              <a:blipFill rotWithShape="1">
                <a:blip r:embed="rId14"/>
                <a:stretch>
                  <a:fillRect t="-19737" r="-338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Прямая со стрелкой 29"/>
          <p:cNvCxnSpPr/>
          <p:nvPr/>
        </p:nvCxnSpPr>
        <p:spPr>
          <a:xfrm flipV="1">
            <a:off x="9685288" y="22215575"/>
            <a:ext cx="1276387" cy="78564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937111" y="21905216"/>
                <a:ext cx="463845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7111" y="21905216"/>
                <a:ext cx="463845" cy="5064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Дуга 33"/>
          <p:cNvSpPr/>
          <p:nvPr/>
        </p:nvSpPr>
        <p:spPr>
          <a:xfrm>
            <a:off x="10107457" y="22608398"/>
            <a:ext cx="432048" cy="877338"/>
          </a:xfrm>
          <a:prstGeom prst="arc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0401808" y="22501981"/>
                <a:ext cx="441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/>
                          <a:ea typeface="Cambria Math"/>
                        </a:rPr>
                        <m:t>𝜗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1808" y="22501981"/>
                <a:ext cx="441467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448138" y="24212995"/>
                <a:ext cx="665115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Мы рассматривали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субрелятивистские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потоки плазмы с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лоренц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-фактором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𝛾</m:t>
                    </m:r>
                    <m:r>
                      <a:rPr lang="ru-RU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=1.5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различными углами между векторами скорости и магнитного поля. Набегающий поток плазмы имеет следующие параметры: концентрация электронов и протонов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см</m:t>
                        </m:r>
                      </m:e>
                      <m:sup>
                        <m:r>
                          <a:rPr lang="ru-RU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температура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=5∙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магнитное поле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  <m:r>
                      <a:rPr lang="ru-RU" sz="2400" b="0" i="0" smtClean="0">
                        <a:latin typeface="Cambria Math"/>
                        <a:cs typeface="Times New Roman" panose="02020603050405020304" pitchFamily="18" charset="0"/>
                      </a:rPr>
                      <m:t>Гс 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.Размер области симуляции в продольном направлении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=4∙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Размер ячейки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  <m:r>
                      <a:rPr lang="ru-RU" sz="2400" b="0" i="1" smtClean="0">
                        <a:latin typeface="Cambria Math"/>
                        <a:cs typeface="Times New Roman" panose="02020603050405020304" pitchFamily="18" charset="0"/>
                      </a:rPr>
                      <m:t>см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В одной ячейке 50 частиц каждого сорта, масса электрона увеличена в 100 раз по сравнению с реальной. Проводились как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оддномерные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так и двумерные, для проверки результатов.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138" y="24212995"/>
                <a:ext cx="6651159" cy="5262979"/>
              </a:xfrm>
              <a:prstGeom prst="rect">
                <a:avLst/>
              </a:prstGeom>
              <a:blipFill rotWithShape="1">
                <a:blip r:embed="rId17"/>
                <a:stretch>
                  <a:fillRect l="-1467" t="-927" r="-2016" b="-17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293800" y="4452103"/>
            <a:ext cx="6322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Эволюция фронта ударной волны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показывает, что в результате столкновения потока со стенкой образуется ударная волна и значительно возрастает магнитное поле.  Значит создаются благоприятные условия для ускорения частиц.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948" y="6731356"/>
            <a:ext cx="7113206" cy="521635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4293800" y="13130302"/>
            <a:ext cx="6800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 ускоренных частиц.</a:t>
            </a:r>
          </a:p>
          <a:p>
            <a:pPr algn="just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 работе исследовано влияние угла наклона магнитного поля на эффективность ускорения частиц.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4615384" y="12059122"/>
                <a:ext cx="647877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1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Перпендикулярная </a:t>
                </a:r>
                <a:r>
                  <a:rPr lang="ru-RU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компонетна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магнитного поля в ударной волне  с углом наклона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𝜗</m:t>
                    </m:r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60</m:t>
                        </m:r>
                      </m:e>
                      <m:sup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момент времени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t=5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5384" y="12059122"/>
                <a:ext cx="6478770" cy="1015663"/>
              </a:xfrm>
              <a:prstGeom prst="rect">
                <a:avLst/>
              </a:prstGeom>
              <a:blipFill rotWithShape="1">
                <a:blip r:embed="rId19"/>
                <a:stretch>
                  <a:fillRect l="-1036" t="-2994" r="-188" b="-95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Рисунок 3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2675" y="14716421"/>
            <a:ext cx="6829010" cy="478460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4767784" y="19433890"/>
            <a:ext cx="6478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 протонов в момент времени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t=5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 разных углах наклона магнитного поля 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Рисунок 4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380" y="20132451"/>
            <a:ext cx="6553174" cy="455837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4908030" y="24690822"/>
            <a:ext cx="6478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 электронов в момент времени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t=5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 разных углах наклона магнитного поля 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542675" y="25571350"/>
            <a:ext cx="6551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Видно, что в области высоких энергий спектр электронов на порядок ниже спектра протонов. Но при этом намного более выражена зависимость спектра от угла наклона – при увеличении </a:t>
            </a:r>
            <a:r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угла эффективность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ускорения снижается.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1065</Words>
  <Application>Microsoft Office PowerPoint</Application>
  <PresentationFormat>Произвольный</PresentationFormat>
  <Paragraphs>36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Vadik</cp:lastModifiedBy>
  <cp:revision>25</cp:revision>
  <dcterms:created xsi:type="dcterms:W3CDTF">2017-10-18T12:35:48Z</dcterms:created>
  <dcterms:modified xsi:type="dcterms:W3CDTF">2017-10-22T17:25:40Z</dcterms:modified>
</cp:coreProperties>
</file>