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ru-RU"/>
    </a:defPPr>
    <a:lvl1pPr marL="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0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5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1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6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1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06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2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22" autoAdjust="0"/>
  </p:normalViewPr>
  <p:slideViewPr>
    <p:cSldViewPr>
      <p:cViewPr>
        <p:scale>
          <a:sx n="50" d="100"/>
          <a:sy n="50" d="100"/>
        </p:scale>
        <p:origin x="204" y="579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6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7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9411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5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0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845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461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8076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691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4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1" y="6777950"/>
            <a:ext cx="9449550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0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864199" y="6777950"/>
            <a:ext cx="9453263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864199" y="9602676"/>
            <a:ext cx="9453263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2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4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0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1644" y="1205594"/>
            <a:ext cx="11955816" cy="25843120"/>
          </a:xfrm>
        </p:spPr>
        <p:txBody>
          <a:bodyPr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6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32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91962" y="2705573"/>
            <a:ext cx="12832080" cy="18167985"/>
          </a:xfrm>
        </p:spPr>
        <p:txBody>
          <a:bodyPr/>
          <a:lstStyle>
            <a:lvl1pPr marL="0" indent="0">
              <a:buNone/>
              <a:defRPr sz="10400"/>
            </a:lvl1pPr>
            <a:lvl2pPr marL="1476152" indent="0">
              <a:buNone/>
              <a:defRPr sz="9000"/>
            </a:lvl2pPr>
            <a:lvl3pPr marL="2952305" indent="0">
              <a:buNone/>
              <a:defRPr sz="7800"/>
            </a:lvl3pPr>
            <a:lvl4pPr marL="4428457" indent="0">
              <a:buNone/>
              <a:defRPr sz="6500"/>
            </a:lvl4pPr>
            <a:lvl5pPr marL="5904610" indent="0">
              <a:buNone/>
              <a:defRPr sz="6500"/>
            </a:lvl5pPr>
            <a:lvl6pPr marL="7380762" indent="0">
              <a:buNone/>
              <a:defRPr sz="6500"/>
            </a:lvl6pPr>
            <a:lvl7pPr marL="8856915" indent="0">
              <a:buNone/>
              <a:defRPr sz="6500"/>
            </a:lvl7pPr>
            <a:lvl8pPr marL="10333067" indent="0">
              <a:buNone/>
              <a:defRPr sz="6500"/>
            </a:lvl8pPr>
            <a:lvl9pPr marL="11809220" indent="0">
              <a:buNone/>
              <a:defRPr sz="6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91962" y="23698290"/>
            <a:ext cx="12832080" cy="3553689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vert="horz" lIns="295230" tIns="147615" rIns="295230" bIns="147615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3"/>
          </a:xfrm>
          <a:prstGeom prst="rect">
            <a:avLst/>
          </a:prstGeom>
        </p:spPr>
        <p:txBody>
          <a:bodyPr vert="horz" lIns="295230" tIns="147615" rIns="295230" bIns="14761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D3A2-22C3-4007-B598-9B555F861680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05" rtl="0" eaLnBrk="1" latinLnBrk="0" hangingPunct="1">
        <a:spcBef>
          <a:spcPct val="0"/>
        </a:spcBef>
        <a:buNone/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4" indent="-1107114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48" indent="-922595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8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3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68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39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99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4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29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0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5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1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6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1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06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2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wmf"/><Relationship Id="rId12" Type="http://schemas.openxmlformats.org/officeDocument/2006/relationships/image" Target="../media/image11.png"/><Relationship Id="rId25" Type="http://schemas.openxmlformats.org/officeDocument/2006/relationships/image" Target="../media/image10.jpg"/><Relationship Id="rId2" Type="http://schemas.openxmlformats.org/officeDocument/2006/relationships/image" Target="../media/image1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9.jpg"/><Relationship Id="rId5" Type="http://schemas.openxmlformats.org/officeDocument/2006/relationships/image" Target="../media/image4.png"/><Relationship Id="rId23" Type="http://schemas.openxmlformats.org/officeDocument/2006/relationships/image" Target="../media/image8.jpg"/><Relationship Id="rId28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2" Type="http://schemas.openxmlformats.org/officeDocument/2006/relationships/image" Target="../media/image7.jpg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69" y="0"/>
            <a:ext cx="5709992" cy="200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404369" y="1991749"/>
            <a:ext cx="19082119" cy="99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ts val="6975"/>
              </a:lnSpc>
              <a:buClrTx/>
              <a:buFontTx/>
              <a:buNone/>
            </a:pP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Моделирование ускорения электронов в релятивистских сверхновых</a:t>
            </a:r>
            <a:endParaRPr lang="ru-RU" altLang="ru-RU" sz="4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-609302" y="2413468"/>
            <a:ext cx="22591836" cy="114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endParaRPr lang="ru-RU" altLang="ru-RU" sz="4000" b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>
              <a:buClrTx/>
              <a:buFontTx/>
              <a:buNone/>
            </a:pP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Романский В. И., Быков А. М., (Физико-Технический Институт им. А</a:t>
            </a:r>
            <a:r>
              <a:rPr lang="ru-RU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.</a:t>
            </a:r>
            <a:r>
              <a:rPr lang="en-US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Ф.</a:t>
            </a:r>
            <a:r>
              <a:rPr lang="en-US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Иоффе</a:t>
            </a: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Санкт-Петербург)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51543" y="3653043"/>
            <a:ext cx="6840760" cy="593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Введение.</a:t>
            </a: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Последние наблюдения в радио диапазоне указывают на наличие интересного класса сверхновых, в которых значительная часть выброшенного вещества распространяется со скоростью близкой к скорости света. Такие объекты являются промежуточными между обычными сверхновыми и ультрарелятивистскими гамма-всплесками.  Ускорение космических лучей в таких объектах и объяснение наблюдаемых спектров их излучения представляют значительный интерес.</a:t>
            </a:r>
            <a:r>
              <a:rPr lang="en-US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В результате  моделирования установлено, что наличие турбулентности в среде, в которой распространяется ударная волна является ключевым фактором для эффективного ускорения космических лучей.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05928" y="15331725"/>
            <a:ext cx="6914286" cy="69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Общая схема PIC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метода.</a:t>
            </a:r>
            <a:endParaRPr lang="en-US" altLang="ru-RU" sz="2400" b="1" dirty="0" smtClean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Одним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из наиболее эффективных методов исследования процессов в астрофизической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является метод численного моделирования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Particle-in-Cell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. Этот метод исходит только из уравнений Максвелла и уравнений движения частиц, и позволяет не использовать модельные приближения. </a:t>
            </a:r>
            <a:endParaRPr lang="ru-RU" altLang="ru-RU" sz="2400" b="1" dirty="0" smtClean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В данном подходе, плазма представляется в виде набора супер-частиц, объединяющих в себе множество реальных частиц. Каждая из супер-частиц имеет такие характеристики, как масса, заряд и скорость и представляет собой облако плотности, распределенное в пространстве в соответствии с функцией-формы S(x), выбираемой в виде B-сплайна. Используя такое представление, можно определить макроскопические характеристики плазмы в каждой ячейке как сумму вкладов от всех частиц, попавших в эту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ячейку.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Например, ток выражается как </a:t>
            </a:r>
          </a:p>
        </p:txBody>
      </p:sp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01" y="22057952"/>
            <a:ext cx="3754437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7197" y="23255942"/>
                <a:ext cx="6696582" cy="309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плотность тока в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ой ячейке,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заряд и скорость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частицы, а интеграл по объёму ячейки определяет попавшую в неё долю частицы.</a:t>
                </a: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Поля, действующие на частицу, определяются по обратному правилу – как сумма полей во всех ячейках, которые пересекает частица, с соответствующими весами.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7" y="23255942"/>
                <a:ext cx="6696582" cy="3091744"/>
              </a:xfrm>
              <a:prstGeom prst="rect">
                <a:avLst/>
              </a:prstGeom>
              <a:blipFill rotWithShape="1">
                <a:blip r:embed="rId4"/>
                <a:stretch>
                  <a:fillRect l="-1457" r="-1457" b="-37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10" y="25874117"/>
            <a:ext cx="3511550" cy="138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271599" y="27042217"/>
            <a:ext cx="6662817" cy="34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ru-RU" altLang="ru-RU" sz="26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Частицы движутся в соответствии с релятивистскими уравнениями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движения.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</a:rPr>
              <a:t>Поля рассчитываются по уравнениям Максвелла, с током и плотностью заряда зависящими от координат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</a:rPr>
              <a:t>частиц.</a:t>
            </a:r>
          </a:p>
          <a:p>
            <a:pPr algn="just"/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</a:rPr>
              <a:t> В работе использован</a:t>
            </a:r>
            <a:r>
              <a:rPr lang="en-US" altLang="ru-RU" sz="2400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</a:rPr>
              <a:t>и дополнен код 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Tristan-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mp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, разработанного </a:t>
            </a:r>
            <a:r>
              <a:rPr lang="en-US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Buneman</a:t>
            </a:r>
            <a:r>
              <a:rPr lang="en-US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Spitkovsky</a:t>
            </a:r>
            <a:r>
              <a:rPr lang="en-US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и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другими </a:t>
            </a:r>
            <a:r>
              <a:rPr lang="en-US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[2][3].</a:t>
            </a:r>
            <a:endParaRPr lang="ru-RU" altLang="ru-RU" sz="2400" dirty="0">
              <a:solidFill>
                <a:srgbClr val="000000"/>
              </a:solidFill>
              <a:latin typeface="Times New Roman" pitchFamily="16" charset="0"/>
            </a:endParaRPr>
          </a:p>
          <a:p>
            <a:pPr algn="just">
              <a:buClrTx/>
              <a:buFontTx/>
              <a:buNone/>
            </a:pP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92303" y="3781695"/>
            <a:ext cx="70340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ударных волн.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 данной работе мы рассматривали вопрос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ускорения частиц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электрон-ионных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субрелятивистских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бесстолкновительных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ударных волнах. В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симуляции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рассматривался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плазмы, втекающий через правую границу и сталкивающийся с идеально проводящей стенкой на левой границе. В результате этого столкновения образуется ударная волна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Начальное магнитное поле состоит из регулярной части, перпендикулярной плоскости симуляции и скорости потока, и турбулентной, задающейся как сумма гармонических мод, с волновыми векторами лежащими в плоскости симуляции, изотропно распределенными в системе покоя потока и обладающими степенным спектром.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296127" y="11682335"/>
                <a:ext cx="7001618" cy="4732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Мы рассматривали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субрелятивистские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потоки плазмы с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лоренц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-фактором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𝛾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=1.5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магнетизацией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=0.04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отношением масс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по времени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=0.09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по координате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0.2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плазменная частота.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ячеек по оси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100000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что соответствует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гирорадиусам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протона, по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-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Массы протона и электрона отличаются в 25 раз. Концентрация является свободным параметром, все остальные величины легко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перенормируются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разных концентраций.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127" y="11682335"/>
                <a:ext cx="7001618" cy="4732578"/>
              </a:xfrm>
              <a:prstGeom prst="rect">
                <a:avLst/>
              </a:prstGeom>
              <a:blipFill rotWithShape="1">
                <a:blip r:embed="rId6"/>
                <a:stretch>
                  <a:fillRect l="-1394" t="-1030" r="-1394" b="-1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7377966" y="16505572"/>
            <a:ext cx="683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фронта ударной волны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показывает, что в результате столкновения потока со стенкой образуется ударная волна и значительно возрастает магнитное поле.  Значит создаются благоприятные условия для ускорения частиц.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72" y="18341274"/>
            <a:ext cx="6268688" cy="4307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92303" y="23383161"/>
                <a:ext cx="7005441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ускоренных частиц.</a:t>
                </a:r>
              </a:p>
              <a:p>
                <a:pPr algn="just"/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 работе исследовано влияние углов наклона магнитного поля на эффективность ускорения частиц. При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углах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больших критического, определяемого равенством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𝜗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𝑐𝑟𝑖𝑡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системе покоя набегающего потока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ускорение протонов прекращается для обоих случаев ориентации магнитного поля,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что находится в согласии с аналогичными работами для ультрарелятивистских волн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Sironi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et. Al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])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тепловой компоненте же имеются значительные отличия, связанные, как мы полагаем, с генерацией волн в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предфронте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нагревом ими плазмы. У электронов же появляется ускоренная компонента при ориентации поля в плоскости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x-y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даже при углах больших критического, природа ее до конца не ясна.</a:t>
                </a:r>
                <a:endPara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03" y="23383161"/>
                <a:ext cx="7005441" cy="6370975"/>
              </a:xfrm>
              <a:prstGeom prst="rect">
                <a:avLst/>
              </a:prstGeom>
              <a:blipFill rotWithShape="1">
                <a:blip r:embed="rId9"/>
                <a:stretch>
                  <a:fillRect l="-1305" t="-766" r="-1393" b="-12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64683" y="22648921"/>
                <a:ext cx="647877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1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Перпендикулярная компонента магнитного поля в ударной волне  с углом наклона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𝜗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60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683" y="22648921"/>
                <a:ext cx="6478770" cy="734240"/>
              </a:xfrm>
              <a:prstGeom prst="rect">
                <a:avLst/>
              </a:prstGeom>
              <a:blipFill rotWithShape="1">
                <a:blip r:embed="rId10"/>
                <a:stretch>
                  <a:fillRect l="-941" t="-4132" r="-282" b="-9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4437562" y="7567347"/>
                <a:ext cx="647877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протонов при разных углах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562" y="7567347"/>
                <a:ext cx="6478770" cy="734240"/>
              </a:xfrm>
              <a:prstGeom prst="rect">
                <a:avLst/>
              </a:prstGeom>
              <a:blipFill rotWithShape="1">
                <a:blip r:embed="rId11"/>
                <a:stretch>
                  <a:fillRect l="-941" t="-4132" b="-9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417973" y="12415970"/>
                <a:ext cx="6478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3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электронов при разных углах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973" y="12415970"/>
                <a:ext cx="6478770" cy="707886"/>
              </a:xfrm>
              <a:prstGeom prst="rect">
                <a:avLst/>
              </a:prstGeom>
              <a:blipFill rotWithShape="1">
                <a:blip r:embed="rId12"/>
                <a:stretch>
                  <a:fillRect l="-941" t="-4310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4326312" y="26958762"/>
            <a:ext cx="6494769" cy="258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 b="1" u="sng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Литература: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Soderberg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A. M. et. al.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 «A relativistic type </a:t>
            </a:r>
            <a:r>
              <a:rPr lang="en-US" altLang="ru-RU" sz="1800" dirty="0" err="1" smtClean="0">
                <a:solidFill>
                  <a:srgbClr val="000000"/>
                </a:solidFill>
                <a:latin typeface="Times New Roman" pitchFamily="16" charset="0"/>
              </a:rPr>
              <a:t>Ibc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 supernova without a detected </a:t>
            </a:r>
            <a:r>
              <a:rPr lang="el-GR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γ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-ray burst» Nature, 463, 513-515 (2010)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Buneman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O. 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in 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Computer Space Plasma Physics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»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 Terra Scientific Tokyo  p.67 (1993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);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sz="1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Spitkovsky</a:t>
            </a:r>
            <a:r>
              <a:rPr lang="en-US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2005 Astrophysical Sources of High Energy Particles and Radiation (American Institute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Physics Conference Series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801)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Bulik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Rudak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and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Madejski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345{350</a:t>
            </a:r>
            <a:endParaRPr lang="en-US" altLang="ru-RU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Дуга 74"/>
          <p:cNvSpPr/>
          <p:nvPr/>
        </p:nvSpPr>
        <p:spPr>
          <a:xfrm>
            <a:off x="8492341" y="8827103"/>
            <a:ext cx="254544" cy="1150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4417973" y="17279053"/>
                <a:ext cx="647877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4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протонов при разных углах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90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973" y="17279053"/>
                <a:ext cx="6478770" cy="734240"/>
              </a:xfrm>
              <a:prstGeom prst="rect">
                <a:avLst/>
              </a:prstGeom>
              <a:blipFill rotWithShape="1">
                <a:blip r:embed="rId20"/>
                <a:stretch>
                  <a:fillRect l="-941" t="-4132" b="-9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4437908" y="22294978"/>
                <a:ext cx="6478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5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электронов при разных углах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908" y="22294978"/>
                <a:ext cx="6478770" cy="707886"/>
              </a:xfrm>
              <a:prstGeom prst="rect">
                <a:avLst/>
              </a:prstGeom>
              <a:blipFill rotWithShape="1">
                <a:blip r:embed="rId21"/>
                <a:stretch>
                  <a:fillRect l="-941" t="-4310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4369576" y="23092896"/>
            <a:ext cx="6527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показано, что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квазипродольные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субрелятивистские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ударные волны могут эффективно ускорять космические лучи. Схожесть результатов для различных двумерных случаев указывает на то, что они применимы и в общем, трех-мерном случае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47" y="3471597"/>
            <a:ext cx="6438900" cy="40957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47" y="8210910"/>
            <a:ext cx="6438900" cy="40957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843" y="13129031"/>
            <a:ext cx="6438900" cy="412432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843" y="17953458"/>
            <a:ext cx="6438900" cy="412432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7" y="9471494"/>
            <a:ext cx="6066916" cy="533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857247" y="14635931"/>
            <a:ext cx="588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сброшенной оболочки и её энергия. Источник: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Soderberg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l.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364683" y="9796193"/>
                <a:ext cx="7109254" cy="1200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𝑡𝑢𝑟𝑏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  <m:sup/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⁡(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ru-RU" sz="28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e>
                                  </m:acc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683" y="9796193"/>
                <a:ext cx="7109254" cy="120020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745750" y="10822804"/>
                <a:ext cx="5950596" cy="943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 smtClean="0"/>
                  <a:t> 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вектора, соответствующие двум разным поляризациям</a:t>
                </a:r>
                <a:r>
                  <a:rPr lang="ru-RU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ru-RU" sz="2400" dirty="0" smtClean="0"/>
                  <a:t>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случайная фаза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750" y="10822804"/>
                <a:ext cx="5950596" cy="943720"/>
              </a:xfrm>
              <a:prstGeom prst="rect">
                <a:avLst/>
              </a:prstGeom>
              <a:blipFill rotWithShape="1">
                <a:blip r:embed="rId28"/>
                <a:stretch>
                  <a:fillRect l="-1639" t="-9032" r="-2152" b="-1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3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1026</Words>
  <Application>Microsoft Office PowerPoint</Application>
  <PresentationFormat>Произвольный</PresentationFormat>
  <Paragraphs>33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63</cp:revision>
  <dcterms:created xsi:type="dcterms:W3CDTF">2017-10-18T12:35:48Z</dcterms:created>
  <dcterms:modified xsi:type="dcterms:W3CDTF">2019-10-15T14:33:33Z</dcterms:modified>
</cp:coreProperties>
</file>