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ru-RU"/>
    </a:defPPr>
    <a:lvl1pPr marL="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0" autoAdjust="0"/>
  </p:normalViewPr>
  <p:slideViewPr>
    <p:cSldViewPr>
      <p:cViewPr>
        <p:scale>
          <a:sx n="44" d="100"/>
          <a:sy n="44" d="100"/>
        </p:scale>
        <p:origin x="-450" y="447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64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9411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3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0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6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864199" y="9602676"/>
            <a:ext cx="9453263" cy="1744603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2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4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61644" y="1205594"/>
            <a:ext cx="11955816" cy="25843120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6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91962" y="2705573"/>
            <a:ext cx="12832080" cy="18167985"/>
          </a:xfrm>
        </p:spPr>
        <p:txBody>
          <a:bodyPr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9"/>
          </a:xfrm>
        </p:spPr>
        <p:txBody>
          <a:bodyPr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vert="horz" lIns="295230" tIns="147615" rIns="295230" bIns="147615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3"/>
          </a:xfrm>
          <a:prstGeom prst="rect">
            <a:avLst/>
          </a:prstGeom>
        </p:spPr>
        <p:txBody>
          <a:bodyPr vert="horz" lIns="295230" tIns="147615" rIns="295230" bIns="1476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3A2-22C3-4007-B598-9B555F861680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9"/>
          </a:xfrm>
          <a:prstGeom prst="rect">
            <a:avLst/>
          </a:prstGeom>
        </p:spPr>
        <p:txBody>
          <a:bodyPr vert="horz" lIns="295230" tIns="147615" rIns="295230" bIns="147615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2F6A7-F140-4CC7-AE82-25CBC9AA8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3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0.jpg"/><Relationship Id="rId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image" Target="../media/image1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image" Target="../media/image9.wmf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9" y="0"/>
            <a:ext cx="5709992" cy="200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404369" y="1991749"/>
            <a:ext cx="19082119" cy="99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ts val="6975"/>
              </a:lnSpc>
              <a:buClrTx/>
              <a:buFontTx/>
              <a:buNone/>
            </a:pP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Моделирование релятивистской плазмы методом 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Particle-in</a:t>
            </a:r>
            <a:r>
              <a:rPr lang="ru-RU" sz="4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4400" i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4400" i="1" dirty="0" err="1" smtClean="0">
                <a:solidFill>
                  <a:schemeClr val="accent1">
                    <a:lumMod val="75000"/>
                  </a:schemeClr>
                </a:solidFill>
              </a:rPr>
              <a:t>ell</a:t>
            </a:r>
            <a:endParaRPr lang="ru-RU" altLang="ru-RU" sz="4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-609302" y="2413468"/>
            <a:ext cx="22591836" cy="11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endParaRPr lang="ru-RU" altLang="ru-RU" sz="4000" b="1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Романский В. И., Быков А. М., (Физико-Технический Институт им. </a:t>
            </a:r>
            <a:r>
              <a:rPr lang="ru-RU" altLang="ru-RU" sz="2800" b="1" i="1" dirty="0" err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А.Ф.Иоффе</a:t>
            </a:r>
            <a:r>
              <a:rPr lang="ru-RU" altLang="ru-RU" sz="2800" b="1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Санкт-Петербург)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51543" y="3762723"/>
            <a:ext cx="6840760" cy="69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Введение.</a:t>
            </a: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Моделирование ударных волн в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– актуальный вопрос современной астрофизики. Ударные волны частое явление, возникающее в остатках сверхновых, </a:t>
            </a:r>
            <a:r>
              <a:rPr lang="ru-RU" altLang="ru-RU" sz="2400" dirty="0" err="1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джетах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пульсаров, звездных ветрах и многих других астрофизических объектах. Ударные волны в остатках сверхновых являются главным кандидатом на роль источника галактических космических лучей.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Одним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из наиболее эффективных методов исследования процессов в астрофизической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бесстолкновительной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плазме является метод численного моделирования </a:t>
            </a:r>
            <a:r>
              <a:rPr lang="ru-RU" altLang="ru-RU" sz="2400" dirty="0" err="1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Particle-in-Cell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. Этот метод исходит только из уравнений Максвелла и уравнений движения частиц, и позволяет не использовать модельные приближения. С помощью такого подхода возможно подробное изучение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ударных волн – изучение структуры фронта и спектров ускоренных частиц.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59984" y="10867116"/>
            <a:ext cx="6696582" cy="564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73025"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025" algn="l"/>
                <a:tab pos="530225" algn="l"/>
                <a:tab pos="987425" algn="l"/>
                <a:tab pos="1444625" algn="l"/>
                <a:tab pos="1901825" algn="l"/>
                <a:tab pos="2359025" algn="l"/>
                <a:tab pos="2816225" algn="l"/>
                <a:tab pos="3273425" algn="l"/>
                <a:tab pos="3730625" algn="l"/>
                <a:tab pos="4187825" algn="l"/>
                <a:tab pos="4645025" algn="l"/>
                <a:tab pos="5102225" algn="l"/>
                <a:tab pos="5559425" algn="l"/>
                <a:tab pos="6016625" algn="l"/>
                <a:tab pos="6473825" algn="l"/>
                <a:tab pos="6931025" algn="l"/>
                <a:tab pos="7388225" algn="l"/>
                <a:tab pos="7845425" algn="l"/>
                <a:tab pos="8302625" algn="l"/>
                <a:tab pos="8759825" algn="l"/>
                <a:tab pos="9217025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93000"/>
              </a:lnSpc>
              <a:buClrTx/>
              <a:buFontTx/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Общая схема PIC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метода.</a:t>
            </a:r>
            <a:endParaRPr lang="ru-RU" altLang="ru-RU" sz="2400" b="1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  <a:p>
            <a:pPr algn="just">
              <a:lnSpc>
                <a:spcPct val="93000"/>
              </a:lnSpc>
              <a:buClrTx/>
              <a:buFont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 В данном подходе, плазма представляется в виде набора супер-частиц, объединяющих в себе множество реальных частиц. Каждая из супер-частиц имеет такие характеристики, как масса, заряд и скорость и представляет собой облако плотности, распределенное в пространстве в соответствии с функцией-формы S(x), выбираемой в виде B-сплайна. Используя такое представление, можно определить макроскопические характеристики плазмы в каждой ячейке как сумму вкладов от всех частиц, попавших в эту ячейку, с весами соответствующими доле частицы находящейся в данной ячейке. Например, ток выражается как </a:t>
            </a:r>
          </a:p>
          <a:p>
            <a:pPr>
              <a:buClrTx/>
              <a:buFontTx/>
              <a:buNone/>
            </a:pPr>
            <a:endParaRPr lang="ru-RU" altLang="ru-RU" sz="26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33" y="16572437"/>
            <a:ext cx="3754437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6359" y="17955150"/>
                <a:ext cx="6696582" cy="309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плотность тока в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ой ячейке,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заряд и скорость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й частицы, а интеграл по объёму ячейки определяет попавшую в неё долю частицы.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Поля, действующие на частицу, определяются по обратному правилу – как сумма полей во всех ячейках, которые пересекает частица, с соответствующими весами.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59" y="17955150"/>
                <a:ext cx="6696582" cy="3091744"/>
              </a:xfrm>
              <a:prstGeom prst="rect">
                <a:avLst/>
              </a:prstGeom>
              <a:blipFill rotWithShape="1">
                <a:blip r:embed="rId4"/>
                <a:stretch>
                  <a:fillRect l="-1457" r="-1457" b="-3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00" y="20710152"/>
            <a:ext cx="351155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451543" y="21937885"/>
            <a:ext cx="6662817" cy="89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Частицы движутся в соответствии с релятивистскими уравнениями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itchFamily="16" charset="0"/>
                <a:cs typeface="DejaVu Sans" pitchFamily="32" charset="0"/>
              </a:rPr>
              <a:t>движения</a:t>
            </a:r>
            <a:endParaRPr lang="ru-RU" altLang="ru-RU" sz="2400" dirty="0">
              <a:solidFill>
                <a:srgbClr val="000000"/>
              </a:solidFill>
              <a:latin typeface="Times New Roman" pitchFamily="16" charset="0"/>
              <a:cs typeface="DejaVu Sans" pitchFamily="32" charset="0"/>
            </a:endParaRPr>
          </a:p>
        </p:txBody>
      </p:sp>
      <p:pic>
        <p:nvPicPr>
          <p:cNvPr id="15" name="Picture 6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33" y="22832617"/>
            <a:ext cx="39560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61"/>
          <p:cNvSpPr txBox="1">
            <a:spLocks noChangeArrowheads="1"/>
          </p:cNvSpPr>
          <p:nvPr/>
        </p:nvSpPr>
        <p:spPr bwMode="auto">
          <a:xfrm>
            <a:off x="422968" y="24799728"/>
            <a:ext cx="6713465" cy="123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2600" dirty="0">
                <a:solidFill>
                  <a:srgbClr val="000000"/>
                </a:solidFill>
                <a:latin typeface="Times New Roman" pitchFamily="16" charset="0"/>
              </a:rPr>
              <a:t>   </a:t>
            </a:r>
            <a:r>
              <a:rPr lang="ru-RU" altLang="ru-RU" sz="2400" dirty="0">
                <a:solidFill>
                  <a:srgbClr val="000000"/>
                </a:solidFill>
                <a:latin typeface="Times New Roman" pitchFamily="16" charset="0"/>
              </a:rPr>
              <a:t>Поля рассчитываются по уравнениям Максвелла, с током и плотностью заряда зависящими от координат частиц</a:t>
            </a:r>
          </a:p>
        </p:txBody>
      </p:sp>
      <p:pic>
        <p:nvPicPr>
          <p:cNvPr id="17" name="Picture 2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33" y="26033015"/>
            <a:ext cx="3463925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75402" y="3788352"/>
                <a:ext cx="6840760" cy="524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3025" lvl="0" algn="ctr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Особенности 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численной</a:t>
                </a:r>
                <a:r>
                  <a:rPr lang="en-US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b="1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схемы</a:t>
                </a:r>
                <a:r>
                  <a:rPr lang="ru-RU" altLang="ru-RU" sz="2400" b="1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endParaRPr lang="en-US" altLang="ru-RU" sz="2400" b="1" dirty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  <a:p>
                <a:pPr marL="73025" lvl="0">
                  <a:lnSpc>
                    <a:spcPct val="93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  <a:tab pos="10058400" algn="l"/>
                    <a:tab pos="10515600" algn="l"/>
                    <a:tab pos="10972800" algn="l"/>
                    <a:tab pos="11430000" algn="l"/>
                    <a:tab pos="11887200" algn="l"/>
                    <a:tab pos="12344400" algn="l"/>
                    <a:tab pos="12801600" algn="l"/>
                    <a:tab pos="13258800" algn="l"/>
                    <a:tab pos="13716000" algn="l"/>
                    <a:tab pos="14173200" algn="l"/>
                    <a:tab pos="14630400" algn="l"/>
                  </a:tabLst>
                </a:pP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  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Нами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был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и опробованы две численные схемы: неявная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предложенн</a:t>
                </a:r>
                <a:r>
                  <a:rPr lang="ru-RU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ая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en-US" altLang="ru-RU" sz="2400" dirty="0" err="1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Lapenta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1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], </a:t>
                </a:r>
                <a:r>
                  <a:rPr lang="en-US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Noguchi et al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.[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2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]</a:t>
                </a:r>
                <a:r>
                  <a:rPr lang="ru-RU" altLang="ru-RU" sz="2400" dirty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и явная предложенная </a:t>
                </a:r>
                <a:r>
                  <a:rPr lang="ru-RU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бунеманом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</a:t>
                </a:r>
                <a:r>
                  <a:rPr lang="ru-RU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спитковским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.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Неявная схема позволяет избежать ограничения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на шаги из условия Куранта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𝑐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 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, но каждый шаг по времени требует намного большего количества вычислений, чем для явной схемы. К тому же, остается ограничение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b="0" i="1" smtClean="0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𝑑𝑡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&lt;</m:t>
                    </m:r>
                    <m:r>
                      <a:rPr lang="en-US" altLang="ru-RU" sz="2400" b="0" i="1" smtClean="0">
                        <a:solidFill>
                          <a:srgbClr val="000000"/>
                        </a:solidFill>
                        <a:latin typeface="Cambria Math"/>
                        <a:cs typeface="DejaVu Sans" charset="0"/>
                      </a:rPr>
                      <m:t>𝑑𝑥</m:t>
                    </m:r>
                  </m:oMath>
                </a14:m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</a:t>
                </a:r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</m:ctrlPr>
                      </m:sSubPr>
                      <m:e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𝑣</m:t>
                        </m:r>
                      </m:e>
                      <m:sub>
                        <m:r>
                          <a:rPr lang="en-US" altLang="ru-RU" sz="2400" i="1">
                            <a:solidFill>
                              <a:srgbClr val="000000"/>
                            </a:solidFill>
                            <a:latin typeface="Cambria Math"/>
                            <a:cs typeface="DejaVu Sans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 - максимальная скорость частиц, и таким образом при расчете релятивистской плазмы неявная схема теряет свое преимущество. Приведенные далее результаты получены с помощью кода </a:t>
                </a:r>
                <a:r>
                  <a:rPr lang="en-US" altLang="ru-RU" sz="2400" dirty="0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Tristan-</a:t>
                </a:r>
                <a:r>
                  <a:rPr lang="en-US" altLang="ru-RU" sz="2400" dirty="0" err="1" smtClean="0">
                    <a:solidFill>
                      <a:srgbClr val="000000"/>
                    </a:solidFill>
                    <a:latin typeface="Times New Roman" pitchFamily="16" charset="0"/>
                    <a:cs typeface="DejaVu Sans" charset="0"/>
                  </a:rPr>
                  <a:t>mp</a:t>
                </a:r>
                <a:endParaRPr lang="en-US" altLang="ru-RU" sz="2400" dirty="0" smtClean="0">
                  <a:solidFill>
                    <a:srgbClr val="000000"/>
                  </a:solidFill>
                  <a:latin typeface="Times New Roman" pitchFamily="16" charset="0"/>
                  <a:cs typeface="DejaVu Sans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402" y="3788352"/>
                <a:ext cx="6840760" cy="5244705"/>
              </a:xfrm>
              <a:prstGeom prst="rect">
                <a:avLst/>
              </a:prstGeom>
              <a:blipFill rotWithShape="1">
                <a:blip r:embed="rId8"/>
                <a:stretch>
                  <a:fillRect l="-267" t="-1394" b="-16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292303" y="9270656"/>
            <a:ext cx="6651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ударных волн.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данной работе мы рассматривали вопрос инжекции частиц (вовлечение их в процесс ускорения) в электрон-ионных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субрелятивистских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бесстолкновительных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ударных волнах. В симуляции рассматривался однородный поток плазмы, втекающий через правую границу и сталкивающийся с идеально проводящей стенкой на левой границе. В результате этого столкновения образуется ударная волна.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361036" y="17110430"/>
                <a:ext cx="6651159" cy="5824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Мы рассматривали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субрелятивистские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потоки плазмы с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лоренц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-фактором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различными углами между векторами скорости и магнитного поля. Набегающий поток плазмы имеет следующие параметры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температура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=5∙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8 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𝐾</m:t>
                    </m:r>
                    <m:r>
                      <a:rPr lang="ru-RU" sz="24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магнетизация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времени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=0.09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по координате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0.2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ячеек по оси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20000 ,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что соответствует 40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гирорадиусам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протона,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- 500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Массы протона и электрона отличаются в 25 раз. Концентрация является свободным параметром, все остальные величины легко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перенормируются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разных концентраций.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36" y="17110430"/>
                <a:ext cx="6651159" cy="5824158"/>
              </a:xfrm>
              <a:prstGeom prst="rect">
                <a:avLst/>
              </a:prstGeom>
              <a:blipFill rotWithShape="1">
                <a:blip r:embed="rId9"/>
                <a:stretch>
                  <a:fillRect l="-1467" t="-838" r="-2016" b="-14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268559" y="3788352"/>
            <a:ext cx="6322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фронта ударной волны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показывает, что в результате столкновения потока со стенкой образуется ударная волна и значительно возрастает магнитное поле.  Значит создаются благоприятные условия для ускорения частиц.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374" y="6760427"/>
            <a:ext cx="6696750" cy="49109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4162971" y="12120955"/>
            <a:ext cx="6800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ускоренных частиц.</a:t>
            </a: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 работе исследовано влияние угла наклона магнитного поля на эффективность ускорения частиц.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476933" y="11566494"/>
                <a:ext cx="64787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1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Перпендикулярная компонента магнитного поля в ударной волне  с углом наклона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𝜗</m:t>
                    </m:r>
                    <m:r>
                      <a:rPr lang="ru-RU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60</m:t>
                        </m:r>
                      </m:e>
                      <m:sup>
                        <m:r>
                          <a:rPr lang="ru-RU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6933" y="11566494"/>
                <a:ext cx="6478770" cy="707886"/>
              </a:xfrm>
              <a:prstGeom prst="rect">
                <a:avLst/>
              </a:prstGeom>
              <a:blipFill rotWithShape="1">
                <a:blip r:embed="rId19"/>
                <a:stretch>
                  <a:fillRect l="-1035" t="-4274" r="-188" b="-13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4687508" y="17901838"/>
            <a:ext cx="647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протонов в момент времени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t=5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разных углах наклона магнитного поля 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668541" y="22801661"/>
            <a:ext cx="647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электронов в момент времени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t=5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разных углах наклона магнитного поля 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388398" y="23436199"/>
                <a:ext cx="655147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Видно, что в области высоких энергий спектр электронов на порядок ниже спектра протонов. Так же ярко выражена зависимость от угла. При углах меньших критического, определяемого равенством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𝜗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𝑐𝑟𝑖𝑡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системе покоя набегающего потока ускорение прекращается, что находится в согласии с аналогичными работами для ультрарелятивистских волн 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Sironi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et. Al [3])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398" y="23436199"/>
                <a:ext cx="6551479" cy="3416320"/>
              </a:xfrm>
              <a:prstGeom prst="rect">
                <a:avLst/>
              </a:prstGeom>
              <a:blipFill rotWithShape="1">
                <a:blip r:embed="rId20"/>
                <a:stretch>
                  <a:fillRect l="-1395" t="-1429" r="-930" b="-3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4417689" y="26844484"/>
            <a:ext cx="6494769" cy="314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3200">
                <a:solidFill>
                  <a:srgbClr val="FFFFFF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800" b="1" u="sng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Литература: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G., </a:t>
            </a:r>
            <a:r>
              <a:rPr lang="en-US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Brackbill</a:t>
            </a:r>
            <a:r>
              <a:rPr lang="en-US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J. U., Ricci P.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 «Kinetic approach to microscopic-macroscopic coupling in space and laboratory plasmas» Physics of Plasmas, Volume 13, 055904 (2006);</a:t>
            </a:r>
          </a:p>
          <a:p>
            <a:pPr algn="just">
              <a:buFont typeface="Times New Roman" pitchFamily="16" charset="0"/>
              <a:buAutoNum type="arabicPeriod"/>
            </a:pP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Noguchi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K.,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Tronci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C.,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Zuccaro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G., </a:t>
            </a:r>
            <a:r>
              <a:rPr lang="ru-RU" altLang="ru-RU" sz="1800" b="1" i="1" dirty="0" err="1">
                <a:solidFill>
                  <a:srgbClr val="000000"/>
                </a:solidFill>
                <a:latin typeface="Times New Roman" pitchFamily="16" charset="0"/>
              </a:rPr>
              <a:t>Lapenta</a:t>
            </a:r>
            <a:r>
              <a:rPr lang="ru-RU" altLang="ru-RU" sz="1800" b="1" i="1" dirty="0">
                <a:solidFill>
                  <a:srgbClr val="000000"/>
                </a:solidFill>
                <a:latin typeface="Times New Roman" pitchFamily="16" charset="0"/>
              </a:rPr>
              <a:t> G.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Formulation of the relativistic moment implicit particle-in-cell method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»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Physics of Plasmas, Volume </a:t>
            </a:r>
            <a:r>
              <a:rPr lang="ru-RU" altLang="ru-RU" sz="1800" dirty="0">
                <a:solidFill>
                  <a:srgbClr val="000000"/>
                </a:solidFill>
                <a:latin typeface="Times New Roman" pitchFamily="16" charset="0"/>
              </a:rPr>
              <a:t>14, 042308 </a:t>
            </a:r>
            <a:r>
              <a:rPr lang="en-US" altLang="ru-RU" sz="1800" dirty="0">
                <a:solidFill>
                  <a:srgbClr val="000000"/>
                </a:solidFill>
                <a:latin typeface="Times New Roman" pitchFamily="16" charset="0"/>
              </a:rPr>
              <a:t>(2007</a:t>
            </a:r>
            <a:r>
              <a:rPr lang="en-US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);</a:t>
            </a:r>
            <a:endParaRPr lang="ru-RU" altLang="ru-RU" sz="1800" dirty="0" smtClean="0">
              <a:solidFill>
                <a:srgbClr val="000000"/>
              </a:solidFill>
              <a:latin typeface="Times New Roman" pitchFamily="16" charset="0"/>
            </a:endParaRPr>
          </a:p>
          <a:p>
            <a:pPr algn="just">
              <a:buFont typeface="Times New Roman" pitchFamily="16" charset="0"/>
              <a:buAutoNum type="arabicPeriod"/>
            </a:pP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Sironi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L.,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Spitkovsky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A., </a:t>
            </a:r>
            <a:r>
              <a:rPr lang="en-US" altLang="ru-RU" sz="1800" b="1" i="1" dirty="0" err="1" smtClean="0">
                <a:solidFill>
                  <a:srgbClr val="000000"/>
                </a:solidFill>
                <a:latin typeface="Times New Roman" pitchFamily="16" charset="0"/>
              </a:rPr>
              <a:t>Arons</a:t>
            </a:r>
            <a:r>
              <a:rPr lang="en-US" altLang="ru-RU" sz="1800" b="1" i="1" dirty="0" smtClean="0">
                <a:solidFill>
                  <a:srgbClr val="000000"/>
                </a:solidFill>
                <a:latin typeface="Times New Roman" pitchFamily="16" charset="0"/>
              </a:rPr>
              <a:t> J. 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«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energy of accelerated particles in relativistic 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collisionless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shocks</a:t>
            </a:r>
            <a:r>
              <a:rPr lang="ru-RU" altLang="ru-RU" sz="1800" dirty="0" smtClean="0">
                <a:solidFill>
                  <a:srgbClr val="000000"/>
                </a:solidFill>
                <a:latin typeface="Times New Roman" pitchFamily="16" charset="0"/>
              </a:rPr>
              <a:t>»</a:t>
            </a:r>
            <a:r>
              <a:rPr lang="en-US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Astrophysical Journal, Volume 771, Issue 1, article id. 54, 22 pp. (2013)</a:t>
            </a:r>
            <a:endParaRPr lang="en-US" altLang="ru-RU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41" y="18568011"/>
            <a:ext cx="6438900" cy="401955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076" y="13690615"/>
            <a:ext cx="6438900" cy="4019550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7727527" y="16131280"/>
            <a:ext cx="494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8387691" y="13951611"/>
            <a:ext cx="0" cy="217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7908789" y="14979152"/>
            <a:ext cx="1994630" cy="1493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675727" y="160148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77094" y="14883588"/>
            <a:ext cx="24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19913" y="13768767"/>
            <a:ext cx="16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Стрелка вправо 55"/>
          <p:cNvSpPr/>
          <p:nvPr/>
        </p:nvSpPr>
        <p:spPr>
          <a:xfrm rot="10800000">
            <a:off x="10919112" y="15345253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1797419" y="14937304"/>
                <a:ext cx="45570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7419" y="14937304"/>
                <a:ext cx="455701" cy="5064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Стрелка вправо 59"/>
          <p:cNvSpPr/>
          <p:nvPr/>
        </p:nvSpPr>
        <p:spPr>
          <a:xfrm rot="18304459">
            <a:off x="8027796" y="15227078"/>
            <a:ext cx="1756615" cy="380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/>
          <p:cNvCxnSpPr>
            <a:stCxn id="60" idx="3"/>
          </p:cNvCxnSpPr>
          <p:nvPr/>
        </p:nvCxnSpPr>
        <p:spPr>
          <a:xfrm flipH="1">
            <a:off x="8580374" y="14698627"/>
            <a:ext cx="830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0" idx="1"/>
          </p:cNvCxnSpPr>
          <p:nvPr/>
        </p:nvCxnSpPr>
        <p:spPr>
          <a:xfrm flipV="1">
            <a:off x="8401395" y="14698627"/>
            <a:ext cx="178979" cy="143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Дуга 72"/>
          <p:cNvSpPr/>
          <p:nvPr/>
        </p:nvSpPr>
        <p:spPr>
          <a:xfrm>
            <a:off x="8401395" y="15656391"/>
            <a:ext cx="660505" cy="595664"/>
          </a:xfrm>
          <a:prstGeom prst="arc">
            <a:avLst>
              <a:gd name="adj1" fmla="val 16200000"/>
              <a:gd name="adj2" fmla="val 15646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9085805" y="15656391"/>
                <a:ext cx="16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805" y="15656391"/>
                <a:ext cx="162504" cy="461665"/>
              </a:xfrm>
              <a:prstGeom prst="rect">
                <a:avLst/>
              </a:prstGeom>
              <a:blipFill rotWithShape="1">
                <a:blip r:embed="rId24"/>
                <a:stretch>
                  <a:fillRect l="-14815" r="-118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Дуга 74"/>
          <p:cNvSpPr/>
          <p:nvPr/>
        </p:nvSpPr>
        <p:spPr>
          <a:xfrm>
            <a:off x="8260419" y="15041122"/>
            <a:ext cx="254544" cy="1150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8035736" y="14748319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6" y="14748319"/>
                <a:ext cx="468590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9203444" y="14192206"/>
                <a:ext cx="46384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444" y="14192206"/>
                <a:ext cx="463845" cy="50642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925</Words>
  <Application>Microsoft Office PowerPoint</Application>
  <PresentationFormat>Произвольный</PresentationFormat>
  <Paragraphs>36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38</cp:revision>
  <dcterms:created xsi:type="dcterms:W3CDTF">2017-10-18T12:35:48Z</dcterms:created>
  <dcterms:modified xsi:type="dcterms:W3CDTF">2018-10-22T17:24:06Z</dcterms:modified>
</cp:coreProperties>
</file>