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6858000" cy="9144000"/>
  <p:defaultTextStyle>
    <a:defPPr>
      <a:defRPr lang="ru-RU"/>
    </a:defPPr>
    <a:lvl1pPr marL="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52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05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57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1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762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15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067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2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79" autoAdjust="0"/>
  </p:normalViewPr>
  <p:slideViewPr>
    <p:cSldViewPr>
      <p:cViewPr>
        <p:scale>
          <a:sx n="30" d="100"/>
          <a:sy n="30" d="100"/>
        </p:scale>
        <p:origin x="-1362" y="-7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4010" y="9406421"/>
            <a:ext cx="18178780" cy="649057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64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63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76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84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9411" y="19457689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89411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5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05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2845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4pPr>
            <a:lvl5pPr marL="590461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5pPr>
            <a:lvl6pPr marL="738076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6pPr>
            <a:lvl7pPr marL="885691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7pPr>
            <a:lvl8pPr marL="1033306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8pPr>
            <a:lvl9pPr marL="1180922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82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3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3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46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341" y="6777950"/>
            <a:ext cx="9449550" cy="2824726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6152" indent="0">
              <a:buNone/>
              <a:defRPr sz="6500" b="1"/>
            </a:lvl2pPr>
            <a:lvl3pPr marL="2952305" indent="0">
              <a:buNone/>
              <a:defRPr sz="5800" b="1"/>
            </a:lvl3pPr>
            <a:lvl4pPr marL="4428457" indent="0">
              <a:buNone/>
              <a:defRPr sz="5100" b="1"/>
            </a:lvl4pPr>
            <a:lvl5pPr marL="5904610" indent="0">
              <a:buNone/>
              <a:defRPr sz="5100" b="1"/>
            </a:lvl5pPr>
            <a:lvl6pPr marL="7380762" indent="0">
              <a:buNone/>
              <a:defRPr sz="5100" b="1"/>
            </a:lvl6pPr>
            <a:lvl7pPr marL="8856915" indent="0">
              <a:buNone/>
              <a:defRPr sz="5100" b="1"/>
            </a:lvl7pPr>
            <a:lvl8pPr marL="10333067" indent="0">
              <a:buNone/>
              <a:defRPr sz="5100" b="1"/>
            </a:lvl8pPr>
            <a:lvl9pPr marL="11809220" indent="0">
              <a:buNone/>
              <a:defRPr sz="5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341" y="9602676"/>
            <a:ext cx="9449550" cy="17446035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0864199" y="6777950"/>
            <a:ext cx="9453263" cy="2824726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6152" indent="0">
              <a:buNone/>
              <a:defRPr sz="6500" b="1"/>
            </a:lvl2pPr>
            <a:lvl3pPr marL="2952305" indent="0">
              <a:buNone/>
              <a:defRPr sz="5800" b="1"/>
            </a:lvl3pPr>
            <a:lvl4pPr marL="4428457" indent="0">
              <a:buNone/>
              <a:defRPr sz="5100" b="1"/>
            </a:lvl4pPr>
            <a:lvl5pPr marL="5904610" indent="0">
              <a:buNone/>
              <a:defRPr sz="5100" b="1"/>
            </a:lvl5pPr>
            <a:lvl6pPr marL="7380762" indent="0">
              <a:buNone/>
              <a:defRPr sz="5100" b="1"/>
            </a:lvl6pPr>
            <a:lvl7pPr marL="8856915" indent="0">
              <a:buNone/>
              <a:defRPr sz="5100" b="1"/>
            </a:lvl7pPr>
            <a:lvl8pPr marL="10333067" indent="0">
              <a:buNone/>
              <a:defRPr sz="5100" b="1"/>
            </a:lvl8pPr>
            <a:lvl9pPr marL="11809220" indent="0">
              <a:buNone/>
              <a:defRPr sz="5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0864199" y="9602676"/>
            <a:ext cx="9453263" cy="17446035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72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44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10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1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1644" y="1205594"/>
            <a:ext cx="11955816" cy="25843120"/>
          </a:xfrm>
        </p:spPr>
        <p:txBody>
          <a:bodyPr/>
          <a:lstStyle>
            <a:lvl1pPr>
              <a:defRPr sz="104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9341" y="6336368"/>
            <a:ext cx="7036111" cy="20712346"/>
          </a:xfrm>
        </p:spPr>
        <p:txBody>
          <a:bodyPr/>
          <a:lstStyle>
            <a:lvl1pPr marL="0" indent="0">
              <a:buNone/>
              <a:defRPr sz="4600"/>
            </a:lvl1pPr>
            <a:lvl2pPr marL="1476152" indent="0">
              <a:buNone/>
              <a:defRPr sz="3900"/>
            </a:lvl2pPr>
            <a:lvl3pPr marL="2952305" indent="0">
              <a:buNone/>
              <a:defRPr sz="3200"/>
            </a:lvl3pPr>
            <a:lvl4pPr marL="4428457" indent="0">
              <a:buNone/>
              <a:defRPr sz="3000"/>
            </a:lvl4pPr>
            <a:lvl5pPr marL="5904610" indent="0">
              <a:buNone/>
              <a:defRPr sz="3000"/>
            </a:lvl5pPr>
            <a:lvl6pPr marL="7380762" indent="0">
              <a:buNone/>
              <a:defRPr sz="3000"/>
            </a:lvl6pPr>
            <a:lvl7pPr marL="8856915" indent="0">
              <a:buNone/>
              <a:defRPr sz="3000"/>
            </a:lvl7pPr>
            <a:lvl8pPr marL="10333067" indent="0">
              <a:buNone/>
              <a:defRPr sz="3000"/>
            </a:lvl8pPr>
            <a:lvl9pPr marL="11809220" indent="0">
              <a:buNone/>
              <a:defRPr sz="3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32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1962" y="21195984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191962" y="2705573"/>
            <a:ext cx="12832080" cy="18167985"/>
          </a:xfrm>
        </p:spPr>
        <p:txBody>
          <a:bodyPr/>
          <a:lstStyle>
            <a:lvl1pPr marL="0" indent="0">
              <a:buNone/>
              <a:defRPr sz="10400"/>
            </a:lvl1pPr>
            <a:lvl2pPr marL="1476152" indent="0">
              <a:buNone/>
              <a:defRPr sz="9000"/>
            </a:lvl2pPr>
            <a:lvl3pPr marL="2952305" indent="0">
              <a:buNone/>
              <a:defRPr sz="7800"/>
            </a:lvl3pPr>
            <a:lvl4pPr marL="4428457" indent="0">
              <a:buNone/>
              <a:defRPr sz="6500"/>
            </a:lvl4pPr>
            <a:lvl5pPr marL="5904610" indent="0">
              <a:buNone/>
              <a:defRPr sz="6500"/>
            </a:lvl5pPr>
            <a:lvl6pPr marL="7380762" indent="0">
              <a:buNone/>
              <a:defRPr sz="6500"/>
            </a:lvl6pPr>
            <a:lvl7pPr marL="8856915" indent="0">
              <a:buNone/>
              <a:defRPr sz="6500"/>
            </a:lvl7pPr>
            <a:lvl8pPr marL="10333067" indent="0">
              <a:buNone/>
              <a:defRPr sz="6500"/>
            </a:lvl8pPr>
            <a:lvl9pPr marL="11809220" indent="0">
              <a:buNone/>
              <a:defRPr sz="6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191962" y="23698290"/>
            <a:ext cx="12832080" cy="3553689"/>
          </a:xfrm>
        </p:spPr>
        <p:txBody>
          <a:bodyPr/>
          <a:lstStyle>
            <a:lvl1pPr marL="0" indent="0">
              <a:buNone/>
              <a:defRPr sz="4600"/>
            </a:lvl1pPr>
            <a:lvl2pPr marL="1476152" indent="0">
              <a:buNone/>
              <a:defRPr sz="3900"/>
            </a:lvl2pPr>
            <a:lvl3pPr marL="2952305" indent="0">
              <a:buNone/>
              <a:defRPr sz="3200"/>
            </a:lvl3pPr>
            <a:lvl4pPr marL="4428457" indent="0">
              <a:buNone/>
              <a:defRPr sz="3000"/>
            </a:lvl4pPr>
            <a:lvl5pPr marL="5904610" indent="0">
              <a:buNone/>
              <a:defRPr sz="3000"/>
            </a:lvl5pPr>
            <a:lvl6pPr marL="7380762" indent="0">
              <a:buNone/>
              <a:defRPr sz="3000"/>
            </a:lvl6pPr>
            <a:lvl7pPr marL="8856915" indent="0">
              <a:buNone/>
              <a:defRPr sz="3000"/>
            </a:lvl7pPr>
            <a:lvl8pPr marL="10333067" indent="0">
              <a:buNone/>
              <a:defRPr sz="3000"/>
            </a:lvl8pPr>
            <a:lvl9pPr marL="11809220" indent="0">
              <a:buNone/>
              <a:defRPr sz="3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0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  <a:prstGeom prst="rect">
            <a:avLst/>
          </a:prstGeom>
        </p:spPr>
        <p:txBody>
          <a:bodyPr vert="horz" lIns="295230" tIns="147615" rIns="295230" bIns="147615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3"/>
          </a:xfrm>
          <a:prstGeom prst="rect">
            <a:avLst/>
          </a:prstGeom>
        </p:spPr>
        <p:txBody>
          <a:bodyPr vert="horz" lIns="295230" tIns="147615" rIns="295230" bIns="147615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5D3A2-22C3-4007-B598-9B555F861680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43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05" rtl="0" eaLnBrk="1" latinLnBrk="0" hangingPunct="1">
        <a:spcBef>
          <a:spcPct val="0"/>
        </a:spcBef>
        <a:buNone/>
        <a:defRPr sz="1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14" indent="-1107114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48" indent="-922595" algn="l" defTabSz="2952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381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34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686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39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991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144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296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52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05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57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1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762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15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067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2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5" Type="http://schemas.openxmlformats.org/officeDocument/2006/relationships/image" Target="../media/image9.jp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8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7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369" y="0"/>
            <a:ext cx="5709992" cy="2009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1404369" y="1991749"/>
            <a:ext cx="19082119" cy="992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ts val="6975"/>
              </a:lnSpc>
              <a:buClrTx/>
              <a:buFontTx/>
              <a:buNone/>
            </a:pPr>
            <a:r>
              <a:rPr lang="ru-RU" sz="4400" i="1" dirty="0" smtClean="0">
                <a:solidFill>
                  <a:schemeClr val="accent1">
                    <a:lumMod val="75000"/>
                  </a:schemeClr>
                </a:solidFill>
              </a:rPr>
              <a:t>Моделирование </a:t>
            </a:r>
            <a:r>
              <a:rPr lang="ru-RU" sz="4400" i="1" dirty="0" smtClean="0">
                <a:solidFill>
                  <a:schemeClr val="accent1">
                    <a:lumMod val="75000"/>
                  </a:schemeClr>
                </a:solidFill>
              </a:rPr>
              <a:t>ускорения электронов в релятивистских сверхновых</a:t>
            </a:r>
            <a:endParaRPr lang="ru-RU" altLang="ru-RU" sz="4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-609302" y="2413468"/>
            <a:ext cx="22591836" cy="1140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endParaRPr lang="ru-RU" altLang="ru-RU" sz="4000" b="1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algn="ctr">
              <a:buClrTx/>
              <a:buFontTx/>
              <a:buNone/>
            </a:pPr>
            <a:r>
              <a:rPr lang="ru-RU" altLang="ru-RU" sz="2800" b="1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Романский В. И., Быков А. М., (Физико-Технический Институт им. </a:t>
            </a:r>
            <a:r>
              <a:rPr lang="ru-RU" altLang="ru-RU" sz="2800" b="1" i="1" dirty="0" err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А.Ф.Иоффе</a:t>
            </a:r>
            <a:r>
              <a:rPr lang="ru-RU" altLang="ru-RU" sz="2800" b="1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, Санкт-Петербург)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451543" y="3653043"/>
            <a:ext cx="6840760" cy="696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73025"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Введение.</a:t>
            </a:r>
          </a:p>
          <a:p>
            <a:pPr algn="just">
              <a:lnSpc>
                <a:spcPct val="93000"/>
              </a:lnSpc>
              <a:buClrTx/>
              <a:buFontTx/>
              <a:buNone/>
            </a:pP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Моделирование ударных волн в </a:t>
            </a:r>
            <a:r>
              <a:rPr lang="ru-RU" altLang="ru-RU" sz="2400" dirty="0" err="1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бесстолкновительной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плазме – актуальный вопрос современной астрофизики. Ударные волны частое явление, возникающее в остатках сверхновых, </a:t>
            </a:r>
            <a:r>
              <a:rPr lang="ru-RU" altLang="ru-RU" sz="2400" dirty="0" err="1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джетах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пульсаров, звездных ветрах и многих других астрофизических объектах. Ударные волны в остатках сверхновых являются главным кандидатом на роль источника галактических космических лучей.</a:t>
            </a:r>
            <a:endParaRPr lang="ru-RU" altLang="ru-RU" sz="2400" b="1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  <a:p>
            <a:pPr algn="just">
              <a:lnSpc>
                <a:spcPct val="93000"/>
              </a:lnSpc>
              <a:buClrTx/>
              <a:buFontTx/>
              <a:buNone/>
            </a:pP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Одним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из наиболее эффективных методов исследования процессов в астрофизической </a:t>
            </a:r>
            <a:r>
              <a:rPr lang="ru-RU" altLang="ru-RU" sz="2400" dirty="0" err="1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бесстолкновительной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плазме является метод численного моделирования </a:t>
            </a:r>
            <a:r>
              <a:rPr lang="ru-RU" altLang="ru-RU" sz="2400" dirty="0" err="1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Particle-in-Cell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. Этот метод исходит только из уравнений Максвелла и уравнений движения частиц, и позволяет не использовать модельные приближения. С помощью такого подхода возможно подробное изучение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ударных волн – изучение структуры фронта и спектров ускоренных частиц.</a:t>
            </a:r>
            <a:endParaRPr lang="ru-RU" altLang="ru-RU" sz="2400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59984" y="10628060"/>
            <a:ext cx="6696582" cy="564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73025"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Общая схема PIC 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метода.</a:t>
            </a:r>
            <a:endParaRPr lang="ru-RU" altLang="ru-RU" sz="2400" b="1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  <a:p>
            <a:pPr algn="just">
              <a:lnSpc>
                <a:spcPct val="93000"/>
              </a:lnSpc>
              <a:buClrTx/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  В данном подходе, плазма представляется в виде набора супер-частиц, объединяющих в себе множество реальных частиц. Каждая из супер-частиц имеет такие характеристики, как масса, заряд и скорость и представляет собой облако плотности, распределенное в пространстве в соответствии с функцией-формы S(x), выбираемой в виде B-сплайна. Используя такое представление, можно определить макроскопические характеристики плазмы в каждой ячейке как сумму вкладов от всех частиц, попавших в эту ячейку, с весами соответствующими доле частицы находящейся в данной ячейке. Например, ток выражается как </a:t>
            </a:r>
          </a:p>
          <a:p>
            <a:pPr>
              <a:buClrTx/>
              <a:buFontTx/>
              <a:buNone/>
            </a:pPr>
            <a:endParaRPr lang="ru-RU" altLang="ru-RU" sz="2600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</p:txBody>
      </p:sp>
      <p:pic>
        <p:nvPicPr>
          <p:cNvPr id="11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402" y="15881080"/>
            <a:ext cx="3754437" cy="138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0811" y="17088637"/>
                <a:ext cx="6696582" cy="3091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плотность тока в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ой ячейке,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заряд и скорость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й частицы, а интеграл по объёму ячейки определяет попавшую в неё долю частицы.</a:t>
                </a:r>
              </a:p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Поля, действующие на частицу, определяются по обратному правилу – как сумма полей во всех ячейках, которые пересекает частица, с соответствующими весами.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11" y="17088637"/>
                <a:ext cx="6696582" cy="3091744"/>
              </a:xfrm>
              <a:prstGeom prst="rect">
                <a:avLst/>
              </a:prstGeom>
              <a:blipFill rotWithShape="1">
                <a:blip r:embed="rId4"/>
                <a:stretch>
                  <a:fillRect l="-1365" r="-1456" b="-37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500" y="20015621"/>
            <a:ext cx="3511550" cy="138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451543" y="21292214"/>
            <a:ext cx="6662817" cy="2341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/>
            <a:r>
              <a:rPr lang="ru-RU" altLang="ru-RU" sz="26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Частицы движутся в соответствии с релятивистскими уравнениями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движения.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</a:rPr>
              <a:t>Поля рассчитываются по уравнениям Максвелла, с током и плотностью заряда зависящими от координат частиц</a:t>
            </a:r>
          </a:p>
          <a:p>
            <a:pPr algn="just">
              <a:buClrTx/>
              <a:buFontTx/>
              <a:buNone/>
            </a:pPr>
            <a:endParaRPr lang="ru-RU" altLang="ru-RU" sz="2400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9984" y="23383161"/>
                <a:ext cx="6647409" cy="5588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3025" lvl="0" algn="ctr">
                  <a:lnSpc>
                    <a:spcPct val="93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601200" algn="l"/>
                    <a:tab pos="10058400" algn="l"/>
                    <a:tab pos="10515600" algn="l"/>
                    <a:tab pos="10972800" algn="l"/>
                    <a:tab pos="11430000" algn="l"/>
                    <a:tab pos="11887200" algn="l"/>
                    <a:tab pos="12344400" algn="l"/>
                    <a:tab pos="12801600" algn="l"/>
                    <a:tab pos="13258800" algn="l"/>
                    <a:tab pos="13716000" algn="l"/>
                    <a:tab pos="14173200" algn="l"/>
                    <a:tab pos="14630400" algn="l"/>
                  </a:tabLst>
                </a:pPr>
                <a:r>
                  <a:rPr lang="en-US" altLang="ru-RU" sz="2400" b="1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Особенности </a:t>
                </a:r>
                <a:r>
                  <a:rPr lang="ru-RU" altLang="ru-RU" sz="2400" b="1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численной</a:t>
                </a:r>
                <a:r>
                  <a:rPr lang="en-US" altLang="ru-RU" sz="2400" b="1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b="1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схемы</a:t>
                </a:r>
                <a:r>
                  <a:rPr lang="ru-RU" altLang="ru-RU" sz="2400" b="1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.</a:t>
                </a:r>
                <a:endParaRPr lang="en-US" altLang="ru-RU" sz="2400" b="1" dirty="0">
                  <a:solidFill>
                    <a:srgbClr val="000000"/>
                  </a:solidFill>
                  <a:latin typeface="Times New Roman" pitchFamily="16" charset="0"/>
                  <a:cs typeface="DejaVu Sans" charset="0"/>
                </a:endParaRPr>
              </a:p>
              <a:p>
                <a:pPr marL="73025" lvl="0">
                  <a:lnSpc>
                    <a:spcPct val="93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601200" algn="l"/>
                    <a:tab pos="10058400" algn="l"/>
                    <a:tab pos="10515600" algn="l"/>
                    <a:tab pos="10972800" algn="l"/>
                    <a:tab pos="11430000" algn="l"/>
                    <a:tab pos="11887200" algn="l"/>
                    <a:tab pos="12344400" algn="l"/>
                    <a:tab pos="12801600" algn="l"/>
                    <a:tab pos="13258800" algn="l"/>
                    <a:tab pos="13716000" algn="l"/>
                    <a:tab pos="14173200" algn="l"/>
                    <a:tab pos="14630400" algn="l"/>
                  </a:tabLst>
                </a:pPr>
                <a:r>
                  <a:rPr lang="ru-RU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   </a:t>
                </a:r>
                <a:r>
                  <a:rPr lang="en-US" altLang="ru-RU" sz="2400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Нами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был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и опробованы две численные схемы: неявная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, </a:t>
                </a:r>
                <a:r>
                  <a:rPr lang="en-US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предложенн</a:t>
                </a:r>
                <a:r>
                  <a:rPr lang="ru-RU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ая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Lapenta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et al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.[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1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], 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Noguchi et al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.[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2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]</a:t>
                </a:r>
                <a:r>
                  <a:rPr lang="ru-RU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,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и явная предложенная </a:t>
                </a:r>
                <a:r>
                  <a:rPr lang="en-US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Buneman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[3]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, </a:t>
                </a:r>
                <a:r>
                  <a:rPr lang="en-US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Sironi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, </a:t>
                </a:r>
                <a:r>
                  <a:rPr lang="en-US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Spitkovsky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et al.[4]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.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Неявная схема позволяет избежать ограничения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на шаги из условия Куранта </a:t>
                </a:r>
                <a14:m>
                  <m:oMath xmlns:m="http://schemas.openxmlformats.org/officeDocument/2006/math"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𝑐</m:t>
                    </m:r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 </m:t>
                    </m:r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𝑑𝑡</m:t>
                    </m:r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&lt;</m:t>
                    </m:r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𝑑𝑥</m:t>
                    </m:r>
                  </m:oMath>
                </a14:m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, но каждый шаг по времени требует намного большего количества вычислений, чем для явной схемы. К тому же, остается ограничение вида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400" i="1" smtClean="0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  <m:t>𝑣</m:t>
                        </m:r>
                      </m:e>
                      <m:sub>
                        <m:r>
                          <a:rPr lang="en-US" altLang="ru-RU" sz="2400" b="0" i="1" smtClean="0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  <m:t>𝑚𝑎𝑥</m:t>
                        </m:r>
                      </m:sub>
                    </m:sSub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𝑑𝑡</m:t>
                    </m:r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&lt;</m:t>
                    </m:r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𝑑𝑥</m:t>
                    </m:r>
                  </m:oMath>
                </a14:m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400" i="1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</m:ctrlPr>
                      </m:sSubPr>
                      <m:e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  <m:t>𝑣</m:t>
                        </m:r>
                      </m:e>
                      <m:sub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- максимальная скорость частиц, и таким образом при расчете релятивистской плазмы неявная схема теряет свое преимущество. Приведенные далее результаты получены с помощью кода 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Tristan-</a:t>
                </a:r>
                <a:r>
                  <a:rPr lang="en-US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mp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, разработанного </a:t>
                </a:r>
                <a:r>
                  <a:rPr lang="en-US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Spitkovsky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и другими</a:t>
                </a:r>
                <a:endParaRPr lang="en-US" altLang="ru-RU" sz="2400" dirty="0" smtClean="0">
                  <a:solidFill>
                    <a:srgbClr val="000000"/>
                  </a:solidFill>
                  <a:latin typeface="Times New Roman" pitchFamily="16" charset="0"/>
                  <a:cs typeface="DejaVu Sans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84" y="23383161"/>
                <a:ext cx="6647409" cy="5588196"/>
              </a:xfrm>
              <a:prstGeom prst="rect">
                <a:avLst/>
              </a:prstGeom>
              <a:blipFill rotWithShape="1">
                <a:blip r:embed="rId6"/>
                <a:stretch>
                  <a:fillRect l="-275" t="-1309" r="-2383" b="-15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292303" y="3781695"/>
            <a:ext cx="70340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ударных волн.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В данной работе мы рассматривали вопрос инжекции частиц (вовлечение их в процесс ускорения) в электрон-ионных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субрелятивистских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бесстолкновительных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ударных волнах. В симуляции рассматривался однородный поток плазмы, втекающий через правую границу и сталкивающийся с идеально проводящей стенкой на левой границе. В результате этого столкновения образуется ударная волна.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314383" y="10458698"/>
                <a:ext cx="7011929" cy="5419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Мы рассматривали двумерные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субрелятивистские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потоки плазмы с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лоренц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-фактором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𝛾</m:t>
                    </m:r>
                    <m:r>
                      <a:rPr lang="ru-RU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=1.5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различными углами между векторами скорости и магнитного поля. Набегающий поток плазмы имеет следующие параметры:, температура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=5∙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8 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𝐾</m:t>
                    </m:r>
                    <m:r>
                      <a:rPr lang="ru-RU" sz="2400" b="0" i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магнетизация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по времени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𝑑𝑡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=0.09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по координате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US" sz="2400" b="0" i="1" dirty="0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0.2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плазменная частота.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ячеек по оси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20000 ,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что соответствует 40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гирорадиусам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протона, по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- 500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Массы протона и электрона отличаются в 25 раз. Концентрация является свободным параметром, все остальные величины легко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перенормируются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для разных концентраций. 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383" y="10458698"/>
                <a:ext cx="7011929" cy="5419625"/>
              </a:xfrm>
              <a:prstGeom prst="rect">
                <a:avLst/>
              </a:prstGeom>
              <a:blipFill rotWithShape="1">
                <a:blip r:embed="rId7"/>
                <a:stretch>
                  <a:fillRect l="-1391" t="-900" r="-1304" b="-16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7305788" y="15947798"/>
            <a:ext cx="683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Эволюция фронта ударной волны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показывает, что в результате столкновения потока со стенкой образуется ударная волна и значительно возрастает магнитное поле.  Значит создаются благоприятные условия для ускорения частиц.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49" y="18196915"/>
            <a:ext cx="6268688" cy="4307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292303" y="23383161"/>
                <a:ext cx="7005441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Спектр ускоренных частиц.</a:t>
                </a:r>
              </a:p>
              <a:p>
                <a:pPr algn="just"/>
                <a:r>
                  <a:rPr lang="ru-RU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 работе исследовано влияние углов наклона магнитного поля на эффективность ускорения частиц. При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углах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больших критического, определяемого равенством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∙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𝜗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𝑐𝑟𝑖𝑡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𝑠h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системе покоя набегающего потока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ускорение протонов прекращается для обоих случаев ориентации магнитного поля,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что находится в согласии с аналогичными работами для ультрарелятивистских волн 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Sironi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et. Al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])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тепловой компоненте же имеются значительные отличия, связанные, как мы полагаем, с генерацией волн в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предфронте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нагревом ими плазмы. У электронов же появляется ускоренная компонента при ориентации поля в плоскости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x-y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даже при углах больших критического, природа ее до конца не ясна.</a:t>
                </a:r>
                <a:endParaRPr 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03" y="23383161"/>
                <a:ext cx="7005441" cy="6370975"/>
              </a:xfrm>
              <a:prstGeom prst="rect">
                <a:avLst/>
              </a:prstGeom>
              <a:blipFill rotWithShape="1">
                <a:blip r:embed="rId9"/>
                <a:stretch>
                  <a:fillRect l="-1305" t="-766" r="-1393" b="-12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64683" y="22648921"/>
                <a:ext cx="6478770" cy="734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1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Перпендикулярная компонента магнитного поля в ударной волне  с углом наклона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𝜗</m:t>
                    </m:r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60</m:t>
                        </m:r>
                      </m:e>
                      <m:sup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𝜑</m:t>
                    </m:r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683" y="22648921"/>
                <a:ext cx="6478770" cy="734240"/>
              </a:xfrm>
              <a:prstGeom prst="rect">
                <a:avLst/>
              </a:prstGeom>
              <a:blipFill rotWithShape="1">
                <a:blip r:embed="rId10"/>
                <a:stretch>
                  <a:fillRect l="-941" t="-4132" r="-282" b="-99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4437562" y="7567347"/>
                <a:ext cx="6478770" cy="734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</a:t>
                </a:r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Спектр протонов при разных углах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наклона магнитного поля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𝜑</m:t>
                    </m:r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7562" y="7567347"/>
                <a:ext cx="6478770" cy="734240"/>
              </a:xfrm>
              <a:prstGeom prst="rect">
                <a:avLst/>
              </a:prstGeom>
              <a:blipFill rotWithShape="1">
                <a:blip r:embed="rId11"/>
                <a:stretch>
                  <a:fillRect l="-941" t="-4132" b="-99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4417973" y="12415970"/>
                <a:ext cx="64787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3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Спектр электронов при разных углах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наклона магнитного поля </a:t>
                </a: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𝜑</m:t>
                    </m:r>
                    <m:r>
                      <a:rPr lang="ru-RU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ru-RU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973" y="12415970"/>
                <a:ext cx="6478770" cy="707886"/>
              </a:xfrm>
              <a:prstGeom prst="rect">
                <a:avLst/>
              </a:prstGeom>
              <a:blipFill rotWithShape="1">
                <a:blip r:embed="rId12"/>
                <a:stretch>
                  <a:fillRect l="-941" t="-4310" b="-146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14326312" y="25653155"/>
            <a:ext cx="6494769" cy="36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800" b="1" u="sng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Литература:</a:t>
            </a:r>
          </a:p>
          <a:p>
            <a:pPr algn="just">
              <a:buFont typeface="Times New Roman" pitchFamily="16" charset="0"/>
              <a:buAutoNum type="arabicPeriod"/>
            </a:pP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Lapenta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US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G., </a:t>
            </a:r>
            <a:r>
              <a:rPr lang="en-US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Brackbill</a:t>
            </a:r>
            <a:r>
              <a:rPr lang="en-US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J. U., Ricci P.</a:t>
            </a:r>
            <a:r>
              <a:rPr lang="en-US" altLang="ru-RU" sz="1800" dirty="0">
                <a:solidFill>
                  <a:srgbClr val="000000"/>
                </a:solidFill>
                <a:latin typeface="Times New Roman" pitchFamily="16" charset="0"/>
              </a:rPr>
              <a:t> «Kinetic approach to microscopic-macroscopic coupling in space and laboratory plasmas» Physics of Plasmas, Volume 13, 055904 (2006);</a:t>
            </a:r>
          </a:p>
          <a:p>
            <a:pPr algn="just">
              <a:buFont typeface="Times New Roman" pitchFamily="16" charset="0"/>
              <a:buAutoNum type="arabicPeriod"/>
            </a:pPr>
            <a:r>
              <a:rPr lang="ru-RU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Noguchi</a:t>
            </a:r>
            <a:r>
              <a:rPr lang="ru-RU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K., </a:t>
            </a:r>
            <a:r>
              <a:rPr lang="ru-RU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Tronci</a:t>
            </a:r>
            <a:r>
              <a:rPr lang="ru-RU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C., </a:t>
            </a:r>
            <a:r>
              <a:rPr lang="ru-RU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Zuccaro</a:t>
            </a:r>
            <a:r>
              <a:rPr lang="ru-RU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G., </a:t>
            </a:r>
            <a:r>
              <a:rPr lang="ru-RU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Lapenta</a:t>
            </a:r>
            <a:r>
              <a:rPr lang="ru-RU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G. </a:t>
            </a:r>
            <a:r>
              <a:rPr lang="ru-RU" altLang="ru-RU" sz="1800" dirty="0">
                <a:solidFill>
                  <a:srgbClr val="000000"/>
                </a:solidFill>
                <a:latin typeface="Times New Roman" pitchFamily="16" charset="0"/>
              </a:rPr>
              <a:t>«</a:t>
            </a:r>
            <a:r>
              <a:rPr lang="en-US" altLang="ru-RU" sz="1800" dirty="0">
                <a:solidFill>
                  <a:srgbClr val="000000"/>
                </a:solidFill>
                <a:latin typeface="Times New Roman" pitchFamily="16" charset="0"/>
              </a:rPr>
              <a:t>Formulation of the relativistic moment implicit particle-in-cell method</a:t>
            </a:r>
            <a:r>
              <a:rPr lang="ru-RU" altLang="ru-RU" sz="1800" dirty="0">
                <a:solidFill>
                  <a:srgbClr val="000000"/>
                </a:solidFill>
                <a:latin typeface="Times New Roman" pitchFamily="16" charset="0"/>
              </a:rPr>
              <a:t>» </a:t>
            </a:r>
            <a:r>
              <a:rPr lang="en-US" altLang="ru-RU" sz="1800" dirty="0">
                <a:solidFill>
                  <a:srgbClr val="000000"/>
                </a:solidFill>
                <a:latin typeface="Times New Roman" pitchFamily="16" charset="0"/>
              </a:rPr>
              <a:t>Physics of Plasmas, Volume </a:t>
            </a:r>
            <a:r>
              <a:rPr lang="ru-RU" altLang="ru-RU" sz="1800" dirty="0">
                <a:solidFill>
                  <a:srgbClr val="000000"/>
                </a:solidFill>
                <a:latin typeface="Times New Roman" pitchFamily="16" charset="0"/>
              </a:rPr>
              <a:t>14, 042308 </a:t>
            </a:r>
            <a:r>
              <a:rPr lang="en-US" altLang="ru-RU" sz="1800" dirty="0">
                <a:solidFill>
                  <a:srgbClr val="000000"/>
                </a:solidFill>
                <a:latin typeface="Times New Roman" pitchFamily="16" charset="0"/>
              </a:rPr>
              <a:t>(2007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);</a:t>
            </a:r>
          </a:p>
          <a:p>
            <a:pPr algn="just">
              <a:buFont typeface="Times New Roman" pitchFamily="16" charset="0"/>
              <a:buAutoNum type="arabicPeriod"/>
            </a:pP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Buneman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O. 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in </a:t>
            </a:r>
            <a:r>
              <a:rPr lang="ru-RU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«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Computer Space Plasma Physics</a:t>
            </a:r>
            <a:r>
              <a:rPr lang="ru-RU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»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 Terra Scientific Tokyo  p.67 (1993);</a:t>
            </a:r>
            <a:endParaRPr lang="ru-RU" altLang="ru-RU" sz="18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algn="just">
              <a:buFont typeface="Times New Roman" pitchFamily="16" charset="0"/>
              <a:buAutoNum type="arabicPeriod"/>
            </a:pP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Sironi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L., </a:t>
            </a: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Spitkovsky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A., </a:t>
            </a: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Arons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J. </a:t>
            </a:r>
            <a:r>
              <a:rPr lang="ru-RU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«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maximum energy of accelerated particles in relativistic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collisionless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shocks</a:t>
            </a:r>
            <a:r>
              <a:rPr lang="ru-RU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»</a:t>
            </a:r>
            <a:r>
              <a:rPr lang="en-US" alt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Astrophysical Journal, Volume 771, Issue 1, article id. 54, 22 pp. (2013)</a:t>
            </a:r>
            <a:endParaRPr lang="en-US" altLang="ru-RU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7959449" y="9917261"/>
            <a:ext cx="494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8619613" y="7737592"/>
            <a:ext cx="0" cy="2179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8140711" y="8765133"/>
            <a:ext cx="1994630" cy="1493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907649" y="98007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109016" y="8669569"/>
            <a:ext cx="248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51835" y="8103223"/>
            <a:ext cx="160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Стрелка вправо 55"/>
          <p:cNvSpPr/>
          <p:nvPr/>
        </p:nvSpPr>
        <p:spPr>
          <a:xfrm rot="10800000">
            <a:off x="11151034" y="9131234"/>
            <a:ext cx="1756615" cy="38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2029341" y="8723285"/>
                <a:ext cx="455701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9341" y="8723285"/>
                <a:ext cx="455701" cy="5064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Стрелка вправо 59"/>
          <p:cNvSpPr/>
          <p:nvPr/>
        </p:nvSpPr>
        <p:spPr>
          <a:xfrm rot="18304459">
            <a:off x="8259718" y="9013059"/>
            <a:ext cx="1756615" cy="38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единительная линия 61"/>
          <p:cNvCxnSpPr>
            <a:stCxn id="60" idx="3"/>
          </p:cNvCxnSpPr>
          <p:nvPr/>
        </p:nvCxnSpPr>
        <p:spPr>
          <a:xfrm flipH="1">
            <a:off x="8812296" y="8484608"/>
            <a:ext cx="830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60" idx="1"/>
          </p:cNvCxnSpPr>
          <p:nvPr/>
        </p:nvCxnSpPr>
        <p:spPr>
          <a:xfrm flipV="1">
            <a:off x="8633317" y="8484608"/>
            <a:ext cx="178979" cy="1437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Дуга 72"/>
          <p:cNvSpPr/>
          <p:nvPr/>
        </p:nvSpPr>
        <p:spPr>
          <a:xfrm>
            <a:off x="8633317" y="9442372"/>
            <a:ext cx="660505" cy="595664"/>
          </a:xfrm>
          <a:prstGeom prst="arc">
            <a:avLst>
              <a:gd name="adj1" fmla="val 16200000"/>
              <a:gd name="adj2" fmla="val 15646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9317727" y="9442372"/>
                <a:ext cx="162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727" y="9442372"/>
                <a:ext cx="162504" cy="461665"/>
              </a:xfrm>
              <a:prstGeom prst="rect">
                <a:avLst/>
              </a:prstGeom>
              <a:blipFill rotWithShape="1">
                <a:blip r:embed="rId14"/>
                <a:stretch>
                  <a:fillRect l="-14815" r="-118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Дуга 74"/>
          <p:cNvSpPr/>
          <p:nvPr/>
        </p:nvSpPr>
        <p:spPr>
          <a:xfrm>
            <a:off x="8492341" y="8827103"/>
            <a:ext cx="254544" cy="11502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8267658" y="8534300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658" y="8534300"/>
                <a:ext cx="468590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435366" y="7978187"/>
                <a:ext cx="463845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366" y="7978187"/>
                <a:ext cx="463845" cy="5064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4417973" y="17279053"/>
                <a:ext cx="6478770" cy="734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4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Спектр протонов при разных углах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наклона магнитного поля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𝜑</m:t>
                    </m:r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90</m:t>
                        </m:r>
                      </m:e>
                      <m:sup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973" y="17279053"/>
                <a:ext cx="6478770" cy="734240"/>
              </a:xfrm>
              <a:prstGeom prst="rect">
                <a:avLst/>
              </a:prstGeom>
              <a:blipFill rotWithShape="1">
                <a:blip r:embed="rId20"/>
                <a:stretch>
                  <a:fillRect l="-941" t="-4132" b="-99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4437908" y="22294978"/>
                <a:ext cx="64787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5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Спектр электронов при разных углах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наклона магнитного поля </a:t>
                </a: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𝜑</m:t>
                    </m:r>
                    <m:r>
                      <a:rPr lang="ru-RU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9</m:t>
                        </m:r>
                        <m:r>
                          <a:rPr lang="ru-RU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ru-RU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7908" y="22294978"/>
                <a:ext cx="6478770" cy="707886"/>
              </a:xfrm>
              <a:prstGeom prst="rect">
                <a:avLst/>
              </a:prstGeom>
              <a:blipFill rotWithShape="1">
                <a:blip r:embed="rId21"/>
                <a:stretch>
                  <a:fillRect l="-941" t="-4310" b="-146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4369576" y="23092896"/>
            <a:ext cx="65271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 показано, что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квазипродольные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субрелятивистские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ударные волны могут эффективно ускорять космические лучи. Схожесть результатов для различных двумерных случаев указывает на то, что они применимы и в общем, трех-мерном случае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847" y="3471597"/>
            <a:ext cx="6438900" cy="40957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847" y="8210910"/>
            <a:ext cx="6438900" cy="40957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843" y="13129031"/>
            <a:ext cx="6438900" cy="412432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843" y="17953458"/>
            <a:ext cx="64389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1080</Words>
  <Application>Microsoft Office PowerPoint</Application>
  <PresentationFormat>Произвольный</PresentationFormat>
  <Paragraphs>38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47</cp:revision>
  <dcterms:created xsi:type="dcterms:W3CDTF">2017-10-18T12:35:48Z</dcterms:created>
  <dcterms:modified xsi:type="dcterms:W3CDTF">2019-10-11T13:15:39Z</dcterms:modified>
</cp:coreProperties>
</file>