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6041013" cy="21386800"/>
  <p:notesSz cx="9144000" cy="6858000"/>
  <p:defaultTextStyle>
    <a:defPPr>
      <a:defRPr lang="ru-RU"/>
    </a:defPPr>
    <a:lvl1pPr marL="0" algn="l" defTabSz="2952305" rtl="0" eaLnBrk="1" latinLnBrk="0" hangingPunct="1">
      <a:defRPr sz="5800" kern="1200">
        <a:solidFill>
          <a:schemeClr val="tx1"/>
        </a:solidFill>
        <a:latin typeface="+mn-lt"/>
        <a:ea typeface="+mn-ea"/>
        <a:cs typeface="+mn-cs"/>
      </a:defRPr>
    </a:lvl1pPr>
    <a:lvl2pPr marL="1476152" algn="l" defTabSz="2952305" rtl="0" eaLnBrk="1" latinLnBrk="0" hangingPunct="1">
      <a:defRPr sz="5800" kern="1200">
        <a:solidFill>
          <a:schemeClr val="tx1"/>
        </a:solidFill>
        <a:latin typeface="+mn-lt"/>
        <a:ea typeface="+mn-ea"/>
        <a:cs typeface="+mn-cs"/>
      </a:defRPr>
    </a:lvl2pPr>
    <a:lvl3pPr marL="2952305" algn="l" defTabSz="2952305" rtl="0" eaLnBrk="1" latinLnBrk="0" hangingPunct="1">
      <a:defRPr sz="5800" kern="1200">
        <a:solidFill>
          <a:schemeClr val="tx1"/>
        </a:solidFill>
        <a:latin typeface="+mn-lt"/>
        <a:ea typeface="+mn-ea"/>
        <a:cs typeface="+mn-cs"/>
      </a:defRPr>
    </a:lvl3pPr>
    <a:lvl4pPr marL="4428457" algn="l" defTabSz="2952305" rtl="0" eaLnBrk="1" latinLnBrk="0" hangingPunct="1">
      <a:defRPr sz="5800" kern="1200">
        <a:solidFill>
          <a:schemeClr val="tx1"/>
        </a:solidFill>
        <a:latin typeface="+mn-lt"/>
        <a:ea typeface="+mn-ea"/>
        <a:cs typeface="+mn-cs"/>
      </a:defRPr>
    </a:lvl4pPr>
    <a:lvl5pPr marL="5904610" algn="l" defTabSz="2952305" rtl="0" eaLnBrk="1" latinLnBrk="0" hangingPunct="1">
      <a:defRPr sz="5800" kern="1200">
        <a:solidFill>
          <a:schemeClr val="tx1"/>
        </a:solidFill>
        <a:latin typeface="+mn-lt"/>
        <a:ea typeface="+mn-ea"/>
        <a:cs typeface="+mn-cs"/>
      </a:defRPr>
    </a:lvl5pPr>
    <a:lvl6pPr marL="7380762" algn="l" defTabSz="2952305" rtl="0" eaLnBrk="1" latinLnBrk="0" hangingPunct="1">
      <a:defRPr sz="5800" kern="1200">
        <a:solidFill>
          <a:schemeClr val="tx1"/>
        </a:solidFill>
        <a:latin typeface="+mn-lt"/>
        <a:ea typeface="+mn-ea"/>
        <a:cs typeface="+mn-cs"/>
      </a:defRPr>
    </a:lvl6pPr>
    <a:lvl7pPr marL="8856915" algn="l" defTabSz="2952305" rtl="0" eaLnBrk="1" latinLnBrk="0" hangingPunct="1">
      <a:defRPr sz="5800" kern="1200">
        <a:solidFill>
          <a:schemeClr val="tx1"/>
        </a:solidFill>
        <a:latin typeface="+mn-lt"/>
        <a:ea typeface="+mn-ea"/>
        <a:cs typeface="+mn-cs"/>
      </a:defRPr>
    </a:lvl7pPr>
    <a:lvl8pPr marL="10333067" algn="l" defTabSz="2952305" rtl="0" eaLnBrk="1" latinLnBrk="0" hangingPunct="1">
      <a:defRPr sz="5800" kern="1200">
        <a:solidFill>
          <a:schemeClr val="tx1"/>
        </a:solidFill>
        <a:latin typeface="+mn-lt"/>
        <a:ea typeface="+mn-ea"/>
        <a:cs typeface="+mn-cs"/>
      </a:defRPr>
    </a:lvl8pPr>
    <a:lvl9pPr marL="11809220" algn="l" defTabSz="2952305"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35" autoAdjust="0"/>
  </p:normalViewPr>
  <p:slideViewPr>
    <p:cSldViewPr>
      <p:cViewPr>
        <p:scale>
          <a:sx n="25" d="100"/>
          <a:sy n="25" d="100"/>
        </p:scale>
        <p:origin x="-558" y="-90"/>
      </p:cViewPr>
      <p:guideLst>
        <p:guide orient="horz" pos="6736"/>
        <p:guide pos="113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F1313F0-FADE-40A2-B885-2D6E2F35B0D9}" type="datetimeFigureOut">
              <a:rPr lang="ru-RU" smtClean="0"/>
              <a:t>14.10.2021</a:t>
            </a:fld>
            <a:endParaRPr lang="ru-RU"/>
          </a:p>
        </p:txBody>
      </p:sp>
      <p:sp>
        <p:nvSpPr>
          <p:cNvPr id="4" name="Образ слайда 3"/>
          <p:cNvSpPr>
            <a:spLocks noGrp="1" noRot="1" noChangeAspect="1"/>
          </p:cNvSpPr>
          <p:nvPr>
            <p:ph type="sldImg" idx="2"/>
          </p:nvPr>
        </p:nvSpPr>
        <p:spPr>
          <a:xfrm>
            <a:off x="2405063" y="514350"/>
            <a:ext cx="4333875"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1EE0B18-C9AF-4419-8578-44C20071F8B2}" type="slidenum">
              <a:rPr lang="ru-RU" smtClean="0"/>
              <a:t>‹#›</a:t>
            </a:fld>
            <a:endParaRPr lang="ru-RU"/>
          </a:p>
        </p:txBody>
      </p:sp>
    </p:spTree>
    <p:extLst>
      <p:ext uri="{BB962C8B-B14F-4D97-AF65-F5344CB8AC3E}">
        <p14:creationId xmlns:p14="http://schemas.microsoft.com/office/powerpoint/2010/main" val="331293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03076" y="6643771"/>
            <a:ext cx="30634861" cy="4584300"/>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5406152" y="12119186"/>
            <a:ext cx="25228709" cy="5465516"/>
          </a:xfrm>
        </p:spPr>
        <p:txBody>
          <a:bodyPr/>
          <a:lstStyle>
            <a:lvl1pPr marL="0" indent="0" algn="ctr">
              <a:buNone/>
              <a:defRPr>
                <a:solidFill>
                  <a:schemeClr val="tx1">
                    <a:tint val="75000"/>
                  </a:schemeClr>
                </a:solidFill>
              </a:defRPr>
            </a:lvl1pPr>
            <a:lvl2pPr marL="1640754" indent="0" algn="ctr">
              <a:buNone/>
              <a:defRPr>
                <a:solidFill>
                  <a:schemeClr val="tx1">
                    <a:tint val="75000"/>
                  </a:schemeClr>
                </a:solidFill>
              </a:defRPr>
            </a:lvl2pPr>
            <a:lvl3pPr marL="3281507" indent="0" algn="ctr">
              <a:buNone/>
              <a:defRPr>
                <a:solidFill>
                  <a:schemeClr val="tx1">
                    <a:tint val="75000"/>
                  </a:schemeClr>
                </a:solidFill>
              </a:defRPr>
            </a:lvl3pPr>
            <a:lvl4pPr marL="4922261" indent="0" algn="ctr">
              <a:buNone/>
              <a:defRPr>
                <a:solidFill>
                  <a:schemeClr val="tx1">
                    <a:tint val="75000"/>
                  </a:schemeClr>
                </a:solidFill>
              </a:defRPr>
            </a:lvl4pPr>
            <a:lvl5pPr marL="6563015" indent="0" algn="ctr">
              <a:buNone/>
              <a:defRPr>
                <a:solidFill>
                  <a:schemeClr val="tx1">
                    <a:tint val="75000"/>
                  </a:schemeClr>
                </a:solidFill>
              </a:defRPr>
            </a:lvl5pPr>
            <a:lvl6pPr marL="8203768" indent="0" algn="ctr">
              <a:buNone/>
              <a:defRPr>
                <a:solidFill>
                  <a:schemeClr val="tx1">
                    <a:tint val="75000"/>
                  </a:schemeClr>
                </a:solidFill>
              </a:defRPr>
            </a:lvl6pPr>
            <a:lvl7pPr marL="9844522" indent="0" algn="ctr">
              <a:buNone/>
              <a:defRPr>
                <a:solidFill>
                  <a:schemeClr val="tx1">
                    <a:tint val="75000"/>
                  </a:schemeClr>
                </a:solidFill>
              </a:defRPr>
            </a:lvl7pPr>
            <a:lvl8pPr marL="11485275" indent="0" algn="ctr">
              <a:buNone/>
              <a:defRPr>
                <a:solidFill>
                  <a:schemeClr val="tx1">
                    <a:tint val="75000"/>
                  </a:schemeClr>
                </a:solidFill>
              </a:defRPr>
            </a:lvl8pPr>
            <a:lvl9pPr marL="13126029"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515D3A2-22C3-4007-B598-9B555F861680}" type="datetimeFigureOut">
              <a:rPr lang="ru-RU" smtClean="0"/>
              <a:t>14.10.2021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276097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15D3A2-22C3-4007-B598-9B555F861680}" type="datetimeFigureOut">
              <a:rPr lang="ru-RU" smtClean="0"/>
              <a:t>14.10.2021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43406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26129734" y="856465"/>
            <a:ext cx="8109228" cy="18248089"/>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802051" y="856465"/>
            <a:ext cx="23727000" cy="182480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15D3A2-22C3-4007-B598-9B555F861680}" type="datetimeFigureOut">
              <a:rPr lang="ru-RU" smtClean="0"/>
              <a:t>14.10.2021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385531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15D3A2-22C3-4007-B598-9B555F861680}" type="datetimeFigureOut">
              <a:rPr lang="ru-RU" smtClean="0"/>
              <a:t>14.10.2021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8086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6992" y="13743001"/>
            <a:ext cx="30634861" cy="4247656"/>
          </a:xfrm>
        </p:spPr>
        <p:txBody>
          <a:bodyPr anchor="t"/>
          <a:lstStyle>
            <a:lvl1pPr algn="l">
              <a:defRPr sz="14400" b="1" cap="all"/>
            </a:lvl1pPr>
          </a:lstStyle>
          <a:p>
            <a:r>
              <a:rPr lang="ru-RU" smtClean="0"/>
              <a:t>Образец заголовка</a:t>
            </a:r>
            <a:endParaRPr lang="ru-RU"/>
          </a:p>
        </p:txBody>
      </p:sp>
      <p:sp>
        <p:nvSpPr>
          <p:cNvPr id="3" name="Текст 2"/>
          <p:cNvSpPr>
            <a:spLocks noGrp="1"/>
          </p:cNvSpPr>
          <p:nvPr>
            <p:ph type="body" idx="1"/>
          </p:nvPr>
        </p:nvSpPr>
        <p:spPr>
          <a:xfrm>
            <a:off x="2846992" y="9064640"/>
            <a:ext cx="30634861" cy="4678361"/>
          </a:xfrm>
        </p:spPr>
        <p:txBody>
          <a:bodyPr anchor="b"/>
          <a:lstStyle>
            <a:lvl1pPr marL="0" indent="0">
              <a:buNone/>
              <a:defRPr sz="7200">
                <a:solidFill>
                  <a:schemeClr val="tx1">
                    <a:tint val="75000"/>
                  </a:schemeClr>
                </a:solidFill>
              </a:defRPr>
            </a:lvl1pPr>
            <a:lvl2pPr marL="1640754" indent="0">
              <a:buNone/>
              <a:defRPr sz="6500">
                <a:solidFill>
                  <a:schemeClr val="tx1">
                    <a:tint val="75000"/>
                  </a:schemeClr>
                </a:solidFill>
              </a:defRPr>
            </a:lvl2pPr>
            <a:lvl3pPr marL="3281507" indent="0">
              <a:buNone/>
              <a:defRPr sz="5700">
                <a:solidFill>
                  <a:schemeClr val="tx1">
                    <a:tint val="75000"/>
                  </a:schemeClr>
                </a:solidFill>
              </a:defRPr>
            </a:lvl3pPr>
            <a:lvl4pPr marL="4922261" indent="0">
              <a:buNone/>
              <a:defRPr sz="5000">
                <a:solidFill>
                  <a:schemeClr val="tx1">
                    <a:tint val="75000"/>
                  </a:schemeClr>
                </a:solidFill>
              </a:defRPr>
            </a:lvl4pPr>
            <a:lvl5pPr marL="6563015" indent="0">
              <a:buNone/>
              <a:defRPr sz="5000">
                <a:solidFill>
                  <a:schemeClr val="tx1">
                    <a:tint val="75000"/>
                  </a:schemeClr>
                </a:solidFill>
              </a:defRPr>
            </a:lvl5pPr>
            <a:lvl6pPr marL="8203768" indent="0">
              <a:buNone/>
              <a:defRPr sz="5000">
                <a:solidFill>
                  <a:schemeClr val="tx1">
                    <a:tint val="75000"/>
                  </a:schemeClr>
                </a:solidFill>
              </a:defRPr>
            </a:lvl6pPr>
            <a:lvl7pPr marL="9844522" indent="0">
              <a:buNone/>
              <a:defRPr sz="5000">
                <a:solidFill>
                  <a:schemeClr val="tx1">
                    <a:tint val="75000"/>
                  </a:schemeClr>
                </a:solidFill>
              </a:defRPr>
            </a:lvl7pPr>
            <a:lvl8pPr marL="11485275" indent="0">
              <a:buNone/>
              <a:defRPr sz="5000">
                <a:solidFill>
                  <a:schemeClr val="tx1">
                    <a:tint val="75000"/>
                  </a:schemeClr>
                </a:solidFill>
              </a:defRPr>
            </a:lvl8pPr>
            <a:lvl9pPr marL="13126029" indent="0">
              <a:buNone/>
              <a:defRPr sz="50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515D3A2-22C3-4007-B598-9B555F861680}" type="datetimeFigureOut">
              <a:rPr lang="ru-RU" smtClean="0"/>
              <a:t>14.10.2021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138723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802051" y="4990255"/>
            <a:ext cx="15918114" cy="14114299"/>
          </a:xfrm>
        </p:spPr>
        <p:txBody>
          <a:bodyPr/>
          <a:lstStyle>
            <a:lvl1pPr>
              <a:defRPr sz="10000"/>
            </a:lvl1pPr>
            <a:lvl2pPr>
              <a:defRPr sz="8600"/>
            </a:lvl2pPr>
            <a:lvl3pPr>
              <a:defRPr sz="7200"/>
            </a:lvl3pPr>
            <a:lvl4pPr>
              <a:defRPr sz="6500"/>
            </a:lvl4pPr>
            <a:lvl5pPr>
              <a:defRPr sz="6500"/>
            </a:lvl5pPr>
            <a:lvl6pPr>
              <a:defRPr sz="6500"/>
            </a:lvl6pPr>
            <a:lvl7pPr>
              <a:defRPr sz="6500"/>
            </a:lvl7pPr>
            <a:lvl8pPr>
              <a:defRPr sz="6500"/>
            </a:lvl8pPr>
            <a:lvl9pPr>
              <a:defRPr sz="6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18320848" y="4990255"/>
            <a:ext cx="15918114" cy="14114299"/>
          </a:xfrm>
        </p:spPr>
        <p:txBody>
          <a:bodyPr/>
          <a:lstStyle>
            <a:lvl1pPr>
              <a:defRPr sz="10000"/>
            </a:lvl1pPr>
            <a:lvl2pPr>
              <a:defRPr sz="8600"/>
            </a:lvl2pPr>
            <a:lvl3pPr>
              <a:defRPr sz="7200"/>
            </a:lvl3pPr>
            <a:lvl4pPr>
              <a:defRPr sz="6500"/>
            </a:lvl4pPr>
            <a:lvl5pPr>
              <a:defRPr sz="6500"/>
            </a:lvl5pPr>
            <a:lvl6pPr>
              <a:defRPr sz="6500"/>
            </a:lvl6pPr>
            <a:lvl7pPr>
              <a:defRPr sz="6500"/>
            </a:lvl7pPr>
            <a:lvl8pPr>
              <a:defRPr sz="6500"/>
            </a:lvl8pPr>
            <a:lvl9pPr>
              <a:defRPr sz="6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515D3A2-22C3-4007-B598-9B555F861680}" type="datetimeFigureOut">
              <a:rPr lang="ru-RU" smtClean="0"/>
              <a:t>14.10.2021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168308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1802051" y="4787278"/>
            <a:ext cx="15924373" cy="1995110"/>
          </a:xfrm>
        </p:spPr>
        <p:txBody>
          <a:bodyPr anchor="b"/>
          <a:lstStyle>
            <a:lvl1pPr marL="0" indent="0">
              <a:buNone/>
              <a:defRPr sz="8600" b="1"/>
            </a:lvl1pPr>
            <a:lvl2pPr marL="1640754" indent="0">
              <a:buNone/>
              <a:defRPr sz="7200" b="1"/>
            </a:lvl2pPr>
            <a:lvl3pPr marL="3281507" indent="0">
              <a:buNone/>
              <a:defRPr sz="6500" b="1"/>
            </a:lvl3pPr>
            <a:lvl4pPr marL="4922261" indent="0">
              <a:buNone/>
              <a:defRPr sz="5700" b="1"/>
            </a:lvl4pPr>
            <a:lvl5pPr marL="6563015" indent="0">
              <a:buNone/>
              <a:defRPr sz="5700" b="1"/>
            </a:lvl5pPr>
            <a:lvl6pPr marL="8203768" indent="0">
              <a:buNone/>
              <a:defRPr sz="5700" b="1"/>
            </a:lvl6pPr>
            <a:lvl7pPr marL="9844522" indent="0">
              <a:buNone/>
              <a:defRPr sz="5700" b="1"/>
            </a:lvl7pPr>
            <a:lvl8pPr marL="11485275" indent="0">
              <a:buNone/>
              <a:defRPr sz="5700" b="1"/>
            </a:lvl8pPr>
            <a:lvl9pPr marL="13126029" indent="0">
              <a:buNone/>
              <a:defRPr sz="5700" b="1"/>
            </a:lvl9pPr>
          </a:lstStyle>
          <a:p>
            <a:pPr lvl="0"/>
            <a:r>
              <a:rPr lang="ru-RU" smtClean="0"/>
              <a:t>Образец текста</a:t>
            </a:r>
          </a:p>
        </p:txBody>
      </p:sp>
      <p:sp>
        <p:nvSpPr>
          <p:cNvPr id="4" name="Объект 3"/>
          <p:cNvSpPr>
            <a:spLocks noGrp="1"/>
          </p:cNvSpPr>
          <p:nvPr>
            <p:ph sz="half" idx="2"/>
          </p:nvPr>
        </p:nvSpPr>
        <p:spPr>
          <a:xfrm>
            <a:off x="1802051" y="6782388"/>
            <a:ext cx="15924373" cy="12322165"/>
          </a:xfrm>
        </p:spPr>
        <p:txBody>
          <a:bodyPr/>
          <a:lstStyle>
            <a:lvl1pPr>
              <a:defRPr sz="8600"/>
            </a:lvl1pPr>
            <a:lvl2pPr>
              <a:defRPr sz="7200"/>
            </a:lvl2pPr>
            <a:lvl3pPr>
              <a:defRPr sz="6500"/>
            </a:lvl3pPr>
            <a:lvl4pPr>
              <a:defRPr sz="5700"/>
            </a:lvl4pPr>
            <a:lvl5pPr>
              <a:defRPr sz="5700"/>
            </a:lvl5pPr>
            <a:lvl6pPr>
              <a:defRPr sz="5700"/>
            </a:lvl6pPr>
            <a:lvl7pPr>
              <a:defRPr sz="5700"/>
            </a:lvl7pPr>
            <a:lvl8pPr>
              <a:defRPr sz="5700"/>
            </a:lvl8pPr>
            <a:lvl9pPr>
              <a:defRPr sz="57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18308336" y="4787278"/>
            <a:ext cx="15930628" cy="1995110"/>
          </a:xfrm>
        </p:spPr>
        <p:txBody>
          <a:bodyPr anchor="b"/>
          <a:lstStyle>
            <a:lvl1pPr marL="0" indent="0">
              <a:buNone/>
              <a:defRPr sz="8600" b="1"/>
            </a:lvl1pPr>
            <a:lvl2pPr marL="1640754" indent="0">
              <a:buNone/>
              <a:defRPr sz="7200" b="1"/>
            </a:lvl2pPr>
            <a:lvl3pPr marL="3281507" indent="0">
              <a:buNone/>
              <a:defRPr sz="6500" b="1"/>
            </a:lvl3pPr>
            <a:lvl4pPr marL="4922261" indent="0">
              <a:buNone/>
              <a:defRPr sz="5700" b="1"/>
            </a:lvl4pPr>
            <a:lvl5pPr marL="6563015" indent="0">
              <a:buNone/>
              <a:defRPr sz="5700" b="1"/>
            </a:lvl5pPr>
            <a:lvl6pPr marL="8203768" indent="0">
              <a:buNone/>
              <a:defRPr sz="5700" b="1"/>
            </a:lvl6pPr>
            <a:lvl7pPr marL="9844522" indent="0">
              <a:buNone/>
              <a:defRPr sz="5700" b="1"/>
            </a:lvl7pPr>
            <a:lvl8pPr marL="11485275" indent="0">
              <a:buNone/>
              <a:defRPr sz="5700" b="1"/>
            </a:lvl8pPr>
            <a:lvl9pPr marL="13126029" indent="0">
              <a:buNone/>
              <a:defRPr sz="5700" b="1"/>
            </a:lvl9pPr>
          </a:lstStyle>
          <a:p>
            <a:pPr lvl="0"/>
            <a:r>
              <a:rPr lang="ru-RU" smtClean="0"/>
              <a:t>Образец текста</a:t>
            </a:r>
          </a:p>
        </p:txBody>
      </p:sp>
      <p:sp>
        <p:nvSpPr>
          <p:cNvPr id="6" name="Объект 5"/>
          <p:cNvSpPr>
            <a:spLocks noGrp="1"/>
          </p:cNvSpPr>
          <p:nvPr>
            <p:ph sz="quarter" idx="4"/>
          </p:nvPr>
        </p:nvSpPr>
        <p:spPr>
          <a:xfrm>
            <a:off x="18308336" y="6782388"/>
            <a:ext cx="15930628" cy="12322165"/>
          </a:xfrm>
        </p:spPr>
        <p:txBody>
          <a:bodyPr/>
          <a:lstStyle>
            <a:lvl1pPr>
              <a:defRPr sz="8600"/>
            </a:lvl1pPr>
            <a:lvl2pPr>
              <a:defRPr sz="7200"/>
            </a:lvl2pPr>
            <a:lvl3pPr>
              <a:defRPr sz="6500"/>
            </a:lvl3pPr>
            <a:lvl4pPr>
              <a:defRPr sz="5700"/>
            </a:lvl4pPr>
            <a:lvl5pPr>
              <a:defRPr sz="5700"/>
            </a:lvl5pPr>
            <a:lvl6pPr>
              <a:defRPr sz="5700"/>
            </a:lvl6pPr>
            <a:lvl7pPr>
              <a:defRPr sz="5700"/>
            </a:lvl7pPr>
            <a:lvl8pPr>
              <a:defRPr sz="5700"/>
            </a:lvl8pPr>
            <a:lvl9pPr>
              <a:defRPr sz="57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515D3A2-22C3-4007-B598-9B555F861680}" type="datetimeFigureOut">
              <a:rPr lang="ru-RU" smtClean="0"/>
              <a:t>14.10.2021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231854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515D3A2-22C3-4007-B598-9B555F861680}" type="datetimeFigureOut">
              <a:rPr lang="ru-RU" smtClean="0"/>
              <a:t>14.10.2021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345940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515D3A2-22C3-4007-B598-9B555F861680}" type="datetimeFigureOut">
              <a:rPr lang="ru-RU" smtClean="0"/>
              <a:t>14.10.2021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199459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2053" y="851512"/>
            <a:ext cx="11857245" cy="3623874"/>
          </a:xfrm>
        </p:spPr>
        <p:txBody>
          <a:bodyPr anchor="b"/>
          <a:lstStyle>
            <a:lvl1pPr algn="l">
              <a:defRPr sz="7200" b="1"/>
            </a:lvl1pPr>
          </a:lstStyle>
          <a:p>
            <a:r>
              <a:rPr lang="ru-RU" smtClean="0"/>
              <a:t>Образец заголовка</a:t>
            </a:r>
            <a:endParaRPr lang="ru-RU"/>
          </a:p>
        </p:txBody>
      </p:sp>
      <p:sp>
        <p:nvSpPr>
          <p:cNvPr id="3" name="Объект 2"/>
          <p:cNvSpPr>
            <a:spLocks noGrp="1"/>
          </p:cNvSpPr>
          <p:nvPr>
            <p:ph idx="1"/>
          </p:nvPr>
        </p:nvSpPr>
        <p:spPr>
          <a:xfrm>
            <a:off x="14091035" y="851513"/>
            <a:ext cx="20147927" cy="18253041"/>
          </a:xfrm>
        </p:spPr>
        <p:txBody>
          <a:bodyPr/>
          <a:lstStyle>
            <a:lvl1pPr>
              <a:defRPr sz="11500"/>
            </a:lvl1pPr>
            <a:lvl2pPr>
              <a:defRPr sz="10000"/>
            </a:lvl2pPr>
            <a:lvl3pPr>
              <a:defRPr sz="8600"/>
            </a:lvl3pPr>
            <a:lvl4pPr>
              <a:defRPr sz="7200"/>
            </a:lvl4pPr>
            <a:lvl5pPr>
              <a:defRPr sz="7200"/>
            </a:lvl5pPr>
            <a:lvl6pPr>
              <a:defRPr sz="7200"/>
            </a:lvl6pPr>
            <a:lvl7pPr>
              <a:defRPr sz="7200"/>
            </a:lvl7pPr>
            <a:lvl8pPr>
              <a:defRPr sz="7200"/>
            </a:lvl8pPr>
            <a:lvl9pPr>
              <a:defRPr sz="7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802053" y="4475387"/>
            <a:ext cx="11857245" cy="14629167"/>
          </a:xfrm>
        </p:spPr>
        <p:txBody>
          <a:bodyPr/>
          <a:lstStyle>
            <a:lvl1pPr marL="0" indent="0">
              <a:buNone/>
              <a:defRPr sz="5000"/>
            </a:lvl1pPr>
            <a:lvl2pPr marL="1640754" indent="0">
              <a:buNone/>
              <a:defRPr sz="4300"/>
            </a:lvl2pPr>
            <a:lvl3pPr marL="3281507" indent="0">
              <a:buNone/>
              <a:defRPr sz="3600"/>
            </a:lvl3pPr>
            <a:lvl4pPr marL="4922261" indent="0">
              <a:buNone/>
              <a:defRPr sz="3200"/>
            </a:lvl4pPr>
            <a:lvl5pPr marL="6563015" indent="0">
              <a:buNone/>
              <a:defRPr sz="3200"/>
            </a:lvl5pPr>
            <a:lvl6pPr marL="8203768" indent="0">
              <a:buNone/>
              <a:defRPr sz="3200"/>
            </a:lvl6pPr>
            <a:lvl7pPr marL="9844522" indent="0">
              <a:buNone/>
              <a:defRPr sz="3200"/>
            </a:lvl7pPr>
            <a:lvl8pPr marL="11485275" indent="0">
              <a:buNone/>
              <a:defRPr sz="3200"/>
            </a:lvl8pPr>
            <a:lvl9pPr marL="13126029" indent="0">
              <a:buNone/>
              <a:defRPr sz="3200"/>
            </a:lvl9pPr>
          </a:lstStyle>
          <a:p>
            <a:pPr lvl="0"/>
            <a:r>
              <a:rPr lang="ru-RU" smtClean="0"/>
              <a:t>Образец текста</a:t>
            </a:r>
          </a:p>
        </p:txBody>
      </p:sp>
      <p:sp>
        <p:nvSpPr>
          <p:cNvPr id="5" name="Дата 4"/>
          <p:cNvSpPr>
            <a:spLocks noGrp="1"/>
          </p:cNvSpPr>
          <p:nvPr>
            <p:ph type="dt" sz="half" idx="10"/>
          </p:nvPr>
        </p:nvSpPr>
        <p:spPr/>
        <p:txBody>
          <a:bodyPr/>
          <a:lstStyle/>
          <a:p>
            <a:fld id="{F515D3A2-22C3-4007-B598-9B555F861680}" type="datetimeFigureOut">
              <a:rPr lang="ru-RU" smtClean="0"/>
              <a:t>14.10.2021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41040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64291" y="14970760"/>
            <a:ext cx="21624608" cy="1767383"/>
          </a:xfrm>
        </p:spPr>
        <p:txBody>
          <a:bodyPr anchor="b"/>
          <a:lstStyle>
            <a:lvl1pPr algn="l">
              <a:defRPr sz="7200" b="1"/>
            </a:lvl1pPr>
          </a:lstStyle>
          <a:p>
            <a:r>
              <a:rPr lang="ru-RU" smtClean="0"/>
              <a:t>Образец заголовка</a:t>
            </a:r>
            <a:endParaRPr lang="ru-RU"/>
          </a:p>
        </p:txBody>
      </p:sp>
      <p:sp>
        <p:nvSpPr>
          <p:cNvPr id="3" name="Рисунок 2"/>
          <p:cNvSpPr>
            <a:spLocks noGrp="1"/>
          </p:cNvSpPr>
          <p:nvPr>
            <p:ph type="pic" idx="1"/>
          </p:nvPr>
        </p:nvSpPr>
        <p:spPr>
          <a:xfrm>
            <a:off x="7064291" y="1910950"/>
            <a:ext cx="21624608" cy="12832080"/>
          </a:xfrm>
        </p:spPr>
        <p:txBody>
          <a:bodyPr/>
          <a:lstStyle>
            <a:lvl1pPr marL="0" indent="0">
              <a:buNone/>
              <a:defRPr sz="11500"/>
            </a:lvl1pPr>
            <a:lvl2pPr marL="1640754" indent="0">
              <a:buNone/>
              <a:defRPr sz="10000"/>
            </a:lvl2pPr>
            <a:lvl3pPr marL="3281507" indent="0">
              <a:buNone/>
              <a:defRPr sz="8600"/>
            </a:lvl3pPr>
            <a:lvl4pPr marL="4922261" indent="0">
              <a:buNone/>
              <a:defRPr sz="7200"/>
            </a:lvl4pPr>
            <a:lvl5pPr marL="6563015" indent="0">
              <a:buNone/>
              <a:defRPr sz="7200"/>
            </a:lvl5pPr>
            <a:lvl6pPr marL="8203768" indent="0">
              <a:buNone/>
              <a:defRPr sz="7200"/>
            </a:lvl6pPr>
            <a:lvl7pPr marL="9844522" indent="0">
              <a:buNone/>
              <a:defRPr sz="7200"/>
            </a:lvl7pPr>
            <a:lvl8pPr marL="11485275" indent="0">
              <a:buNone/>
              <a:defRPr sz="7200"/>
            </a:lvl8pPr>
            <a:lvl9pPr marL="13126029" indent="0">
              <a:buNone/>
              <a:defRPr sz="7200"/>
            </a:lvl9pPr>
          </a:lstStyle>
          <a:p>
            <a:endParaRPr lang="ru-RU"/>
          </a:p>
        </p:txBody>
      </p:sp>
      <p:sp>
        <p:nvSpPr>
          <p:cNvPr id="4" name="Текст 3"/>
          <p:cNvSpPr>
            <a:spLocks noGrp="1"/>
          </p:cNvSpPr>
          <p:nvPr>
            <p:ph type="body" sz="half" idx="2"/>
          </p:nvPr>
        </p:nvSpPr>
        <p:spPr>
          <a:xfrm>
            <a:off x="7064291" y="16738143"/>
            <a:ext cx="21624608" cy="2509977"/>
          </a:xfrm>
        </p:spPr>
        <p:txBody>
          <a:bodyPr/>
          <a:lstStyle>
            <a:lvl1pPr marL="0" indent="0">
              <a:buNone/>
              <a:defRPr sz="5000"/>
            </a:lvl1pPr>
            <a:lvl2pPr marL="1640754" indent="0">
              <a:buNone/>
              <a:defRPr sz="4300"/>
            </a:lvl2pPr>
            <a:lvl3pPr marL="3281507" indent="0">
              <a:buNone/>
              <a:defRPr sz="3600"/>
            </a:lvl3pPr>
            <a:lvl4pPr marL="4922261" indent="0">
              <a:buNone/>
              <a:defRPr sz="3200"/>
            </a:lvl4pPr>
            <a:lvl5pPr marL="6563015" indent="0">
              <a:buNone/>
              <a:defRPr sz="3200"/>
            </a:lvl5pPr>
            <a:lvl6pPr marL="8203768" indent="0">
              <a:buNone/>
              <a:defRPr sz="3200"/>
            </a:lvl6pPr>
            <a:lvl7pPr marL="9844522" indent="0">
              <a:buNone/>
              <a:defRPr sz="3200"/>
            </a:lvl7pPr>
            <a:lvl8pPr marL="11485275" indent="0">
              <a:buNone/>
              <a:defRPr sz="3200"/>
            </a:lvl8pPr>
            <a:lvl9pPr marL="13126029" indent="0">
              <a:buNone/>
              <a:defRPr sz="3200"/>
            </a:lvl9pPr>
          </a:lstStyle>
          <a:p>
            <a:pPr lvl="0"/>
            <a:r>
              <a:rPr lang="ru-RU" smtClean="0"/>
              <a:t>Образец текста</a:t>
            </a:r>
          </a:p>
        </p:txBody>
      </p:sp>
      <p:sp>
        <p:nvSpPr>
          <p:cNvPr id="5" name="Дата 4"/>
          <p:cNvSpPr>
            <a:spLocks noGrp="1"/>
          </p:cNvSpPr>
          <p:nvPr>
            <p:ph type="dt" sz="half" idx="10"/>
          </p:nvPr>
        </p:nvSpPr>
        <p:spPr/>
        <p:txBody>
          <a:bodyPr/>
          <a:lstStyle/>
          <a:p>
            <a:fld id="{F515D3A2-22C3-4007-B598-9B555F861680}" type="datetimeFigureOut">
              <a:rPr lang="ru-RU" smtClean="0"/>
              <a:t>14.10.2021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12F6A7-F140-4CC7-AE82-25CBC9AA82DD}" type="slidenum">
              <a:rPr lang="ru-RU" smtClean="0"/>
              <a:t>‹#›</a:t>
            </a:fld>
            <a:endParaRPr lang="ru-RU"/>
          </a:p>
        </p:txBody>
      </p:sp>
    </p:spTree>
    <p:extLst>
      <p:ext uri="{BB962C8B-B14F-4D97-AF65-F5344CB8AC3E}">
        <p14:creationId xmlns:p14="http://schemas.microsoft.com/office/powerpoint/2010/main" val="236904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2051" y="856464"/>
            <a:ext cx="32436912" cy="3564467"/>
          </a:xfrm>
          <a:prstGeom prst="rect">
            <a:avLst/>
          </a:prstGeom>
        </p:spPr>
        <p:txBody>
          <a:bodyPr vert="horz" lIns="328151" tIns="164075" rIns="328151" bIns="164075"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1802051" y="4990255"/>
            <a:ext cx="32436912" cy="14114299"/>
          </a:xfrm>
          <a:prstGeom prst="rect">
            <a:avLst/>
          </a:prstGeom>
        </p:spPr>
        <p:txBody>
          <a:bodyPr vert="horz" lIns="328151" tIns="164075" rIns="328151" bIns="164075"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1802051" y="19822397"/>
            <a:ext cx="8409570" cy="1138649"/>
          </a:xfrm>
          <a:prstGeom prst="rect">
            <a:avLst/>
          </a:prstGeom>
        </p:spPr>
        <p:txBody>
          <a:bodyPr vert="horz" lIns="328151" tIns="164075" rIns="328151" bIns="164075" rtlCol="0" anchor="ctr"/>
          <a:lstStyle>
            <a:lvl1pPr algn="l">
              <a:defRPr sz="4300">
                <a:solidFill>
                  <a:schemeClr val="tx1">
                    <a:tint val="75000"/>
                  </a:schemeClr>
                </a:solidFill>
              </a:defRPr>
            </a:lvl1pPr>
          </a:lstStyle>
          <a:p>
            <a:fld id="{F515D3A2-22C3-4007-B598-9B555F861680}" type="datetimeFigureOut">
              <a:rPr lang="ru-RU" smtClean="0"/>
              <a:t>14.10.2021</a:t>
            </a:fld>
            <a:endParaRPr lang="ru-RU"/>
          </a:p>
        </p:txBody>
      </p:sp>
      <p:sp>
        <p:nvSpPr>
          <p:cNvPr id="5" name="Нижний колонтитул 4"/>
          <p:cNvSpPr>
            <a:spLocks noGrp="1"/>
          </p:cNvSpPr>
          <p:nvPr>
            <p:ph type="ftr" sz="quarter" idx="3"/>
          </p:nvPr>
        </p:nvSpPr>
        <p:spPr>
          <a:xfrm>
            <a:off x="12314013" y="19822397"/>
            <a:ext cx="11412987" cy="1138649"/>
          </a:xfrm>
          <a:prstGeom prst="rect">
            <a:avLst/>
          </a:prstGeom>
        </p:spPr>
        <p:txBody>
          <a:bodyPr vert="horz" lIns="328151" tIns="164075" rIns="328151" bIns="164075" rtlCol="0" anchor="ctr"/>
          <a:lstStyle>
            <a:lvl1pPr algn="ctr">
              <a:defRPr sz="43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25829393" y="19822397"/>
            <a:ext cx="8409570" cy="1138649"/>
          </a:xfrm>
          <a:prstGeom prst="rect">
            <a:avLst/>
          </a:prstGeom>
        </p:spPr>
        <p:txBody>
          <a:bodyPr vert="horz" lIns="328151" tIns="164075" rIns="328151" bIns="164075" rtlCol="0" anchor="ctr"/>
          <a:lstStyle>
            <a:lvl1pPr algn="r">
              <a:defRPr sz="4300">
                <a:solidFill>
                  <a:schemeClr val="tx1">
                    <a:tint val="75000"/>
                  </a:schemeClr>
                </a:solidFill>
              </a:defRPr>
            </a:lvl1pPr>
          </a:lstStyle>
          <a:p>
            <a:fld id="{6C12F6A7-F140-4CC7-AE82-25CBC9AA82DD}" type="slidenum">
              <a:rPr lang="ru-RU" smtClean="0"/>
              <a:t>‹#›</a:t>
            </a:fld>
            <a:endParaRPr lang="ru-RU"/>
          </a:p>
        </p:txBody>
      </p:sp>
    </p:spTree>
    <p:extLst>
      <p:ext uri="{BB962C8B-B14F-4D97-AF65-F5344CB8AC3E}">
        <p14:creationId xmlns:p14="http://schemas.microsoft.com/office/powerpoint/2010/main" val="3966350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281507" rtl="0" eaLnBrk="1" latinLnBrk="0" hangingPunct="1">
        <a:spcBef>
          <a:spcPct val="0"/>
        </a:spcBef>
        <a:buNone/>
        <a:defRPr sz="15800" kern="1200">
          <a:solidFill>
            <a:schemeClr val="tx1"/>
          </a:solidFill>
          <a:latin typeface="+mj-lt"/>
          <a:ea typeface="+mj-ea"/>
          <a:cs typeface="+mj-cs"/>
        </a:defRPr>
      </a:lvl1pPr>
    </p:titleStyle>
    <p:bodyStyle>
      <a:lvl1pPr marL="1230565" indent="-1230565" algn="l" defTabSz="3281507"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1pPr>
      <a:lvl2pPr marL="2666225" indent="-1025471" algn="l" defTabSz="3281507" rtl="0" eaLnBrk="1" latinLnBrk="0" hangingPunct="1">
        <a:spcBef>
          <a:spcPct val="20000"/>
        </a:spcBef>
        <a:buFont typeface="Arial" panose="020B0604020202020204" pitchFamily="34" charset="0"/>
        <a:buChar char="–"/>
        <a:defRPr sz="10000" kern="1200">
          <a:solidFill>
            <a:schemeClr val="tx1"/>
          </a:solidFill>
          <a:latin typeface="+mn-lt"/>
          <a:ea typeface="+mn-ea"/>
          <a:cs typeface="+mn-cs"/>
        </a:defRPr>
      </a:lvl2pPr>
      <a:lvl3pPr marL="4101884" indent="-820377" algn="l" defTabSz="3281507"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3pPr>
      <a:lvl4pPr marL="5742638" indent="-820377" algn="l" defTabSz="3281507"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4pPr>
      <a:lvl5pPr marL="7383391" indent="-820377" algn="l" defTabSz="3281507"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5pPr>
      <a:lvl6pPr marL="9024145" indent="-820377" algn="l" defTabSz="3281507"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6pPr>
      <a:lvl7pPr marL="10664899" indent="-820377" algn="l" defTabSz="3281507"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7pPr>
      <a:lvl8pPr marL="12305652" indent="-820377" algn="l" defTabSz="3281507"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8pPr>
      <a:lvl9pPr marL="13946406" indent="-820377" algn="l" defTabSz="3281507" rtl="0" eaLnBrk="1" latinLnBrk="0" hangingPunct="1">
        <a:spcBef>
          <a:spcPct val="20000"/>
        </a:spcBef>
        <a:buFont typeface="Arial" panose="020B0604020202020204" pitchFamily="34" charset="0"/>
        <a:buChar char="•"/>
        <a:defRPr sz="7200" kern="1200">
          <a:solidFill>
            <a:schemeClr val="tx1"/>
          </a:solidFill>
          <a:latin typeface="+mn-lt"/>
          <a:ea typeface="+mn-ea"/>
          <a:cs typeface="+mn-cs"/>
        </a:defRPr>
      </a:lvl9pPr>
    </p:bodyStyle>
    <p:otherStyle>
      <a:defPPr>
        <a:defRPr lang="ru-RU"/>
      </a:defPPr>
      <a:lvl1pPr marL="0" algn="l" defTabSz="3281507" rtl="0" eaLnBrk="1" latinLnBrk="0" hangingPunct="1">
        <a:defRPr sz="6500" kern="1200">
          <a:solidFill>
            <a:schemeClr val="tx1"/>
          </a:solidFill>
          <a:latin typeface="+mn-lt"/>
          <a:ea typeface="+mn-ea"/>
          <a:cs typeface="+mn-cs"/>
        </a:defRPr>
      </a:lvl1pPr>
      <a:lvl2pPr marL="1640754" algn="l" defTabSz="3281507" rtl="0" eaLnBrk="1" latinLnBrk="0" hangingPunct="1">
        <a:defRPr sz="6500" kern="1200">
          <a:solidFill>
            <a:schemeClr val="tx1"/>
          </a:solidFill>
          <a:latin typeface="+mn-lt"/>
          <a:ea typeface="+mn-ea"/>
          <a:cs typeface="+mn-cs"/>
        </a:defRPr>
      </a:lvl2pPr>
      <a:lvl3pPr marL="3281507" algn="l" defTabSz="3281507" rtl="0" eaLnBrk="1" latinLnBrk="0" hangingPunct="1">
        <a:defRPr sz="6500" kern="1200">
          <a:solidFill>
            <a:schemeClr val="tx1"/>
          </a:solidFill>
          <a:latin typeface="+mn-lt"/>
          <a:ea typeface="+mn-ea"/>
          <a:cs typeface="+mn-cs"/>
        </a:defRPr>
      </a:lvl3pPr>
      <a:lvl4pPr marL="4922261" algn="l" defTabSz="3281507" rtl="0" eaLnBrk="1" latinLnBrk="0" hangingPunct="1">
        <a:defRPr sz="6500" kern="1200">
          <a:solidFill>
            <a:schemeClr val="tx1"/>
          </a:solidFill>
          <a:latin typeface="+mn-lt"/>
          <a:ea typeface="+mn-ea"/>
          <a:cs typeface="+mn-cs"/>
        </a:defRPr>
      </a:lvl4pPr>
      <a:lvl5pPr marL="6563015" algn="l" defTabSz="3281507" rtl="0" eaLnBrk="1" latinLnBrk="0" hangingPunct="1">
        <a:defRPr sz="6500" kern="1200">
          <a:solidFill>
            <a:schemeClr val="tx1"/>
          </a:solidFill>
          <a:latin typeface="+mn-lt"/>
          <a:ea typeface="+mn-ea"/>
          <a:cs typeface="+mn-cs"/>
        </a:defRPr>
      </a:lvl5pPr>
      <a:lvl6pPr marL="8203768" algn="l" defTabSz="3281507" rtl="0" eaLnBrk="1" latinLnBrk="0" hangingPunct="1">
        <a:defRPr sz="6500" kern="1200">
          <a:solidFill>
            <a:schemeClr val="tx1"/>
          </a:solidFill>
          <a:latin typeface="+mn-lt"/>
          <a:ea typeface="+mn-ea"/>
          <a:cs typeface="+mn-cs"/>
        </a:defRPr>
      </a:lvl6pPr>
      <a:lvl7pPr marL="9844522" algn="l" defTabSz="3281507" rtl="0" eaLnBrk="1" latinLnBrk="0" hangingPunct="1">
        <a:defRPr sz="6500" kern="1200">
          <a:solidFill>
            <a:schemeClr val="tx1"/>
          </a:solidFill>
          <a:latin typeface="+mn-lt"/>
          <a:ea typeface="+mn-ea"/>
          <a:cs typeface="+mn-cs"/>
        </a:defRPr>
      </a:lvl7pPr>
      <a:lvl8pPr marL="11485275" algn="l" defTabSz="3281507" rtl="0" eaLnBrk="1" latinLnBrk="0" hangingPunct="1">
        <a:defRPr sz="6500" kern="1200">
          <a:solidFill>
            <a:schemeClr val="tx1"/>
          </a:solidFill>
          <a:latin typeface="+mn-lt"/>
          <a:ea typeface="+mn-ea"/>
          <a:cs typeface="+mn-cs"/>
        </a:defRPr>
      </a:lvl8pPr>
      <a:lvl9pPr marL="13126029" algn="l" defTabSz="3281507"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824" y="15410288"/>
            <a:ext cx="8374482" cy="5622606"/>
          </a:xfrm>
          <a:prstGeom prst="rect">
            <a:avLst/>
          </a:prstGeom>
        </p:spPr>
      </p:pic>
      <p:pic>
        <p:nvPicPr>
          <p:cNvPr id="4"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6693" y="56042"/>
            <a:ext cx="9029611" cy="19607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18"/>
          <p:cNvSpPr>
            <a:spLocks noChangeArrowheads="1"/>
          </p:cNvSpPr>
          <p:nvPr/>
        </p:nvSpPr>
        <p:spPr bwMode="auto">
          <a:xfrm>
            <a:off x="997154" y="1840565"/>
            <a:ext cx="3300660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9pPr>
          </a:lstStyle>
          <a:p>
            <a:pPr algn="ctr">
              <a:buClrTx/>
              <a:buFontTx/>
              <a:buNone/>
            </a:pPr>
            <a:r>
              <a:rPr lang="ru-RU" sz="4000" i="1" dirty="0">
                <a:solidFill>
                  <a:schemeClr val="tx1"/>
                </a:solidFill>
              </a:rPr>
              <a:t>Кинетическое PIC-моделирование неустойчивостей в релятивистских ударных волнах сверхновых звезд </a:t>
            </a:r>
            <a:endParaRPr lang="ru-RU" altLang="ru-RU" sz="4000" i="1" dirty="0">
              <a:solidFill>
                <a:schemeClr val="tx1"/>
              </a:solidFill>
            </a:endParaRPr>
          </a:p>
        </p:txBody>
      </p:sp>
      <p:sp>
        <p:nvSpPr>
          <p:cNvPr id="6" name="Text Box 29"/>
          <p:cNvSpPr txBox="1">
            <a:spLocks noChangeArrowheads="1"/>
          </p:cNvSpPr>
          <p:nvPr/>
        </p:nvSpPr>
        <p:spPr bwMode="auto">
          <a:xfrm>
            <a:off x="-1556756" y="1883998"/>
            <a:ext cx="38071739" cy="1633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defRPr sz="3200">
                <a:solidFill>
                  <a:srgbClr val="FFFFFF"/>
                </a:solidFill>
                <a:latin typeface="Arial" charset="0"/>
                <a:ea typeface="Droid Sans Fallback" charset="0"/>
                <a:cs typeface="Droid Sans Fallback" charset="0"/>
              </a:defRPr>
            </a:lvl9pPr>
          </a:lstStyle>
          <a:p>
            <a:pPr algn="ctr">
              <a:buClrTx/>
              <a:buFontTx/>
              <a:buNone/>
            </a:pPr>
            <a:endParaRPr lang="ru-RU" altLang="ru-RU" sz="4000" b="1" dirty="0">
              <a:solidFill>
                <a:srgbClr val="000000"/>
              </a:solidFill>
              <a:latin typeface="Times New Roman" pitchFamily="16" charset="0"/>
              <a:cs typeface="Times New Roman" pitchFamily="16" charset="0"/>
            </a:endParaRPr>
          </a:p>
          <a:p>
            <a:pPr algn="ctr">
              <a:buClrTx/>
              <a:buFontTx/>
              <a:buNone/>
            </a:pPr>
            <a:r>
              <a:rPr lang="ru-RU" altLang="ru-RU" sz="2800" b="1" i="1" dirty="0">
                <a:solidFill>
                  <a:srgbClr val="000000"/>
                </a:solidFill>
                <a:latin typeface="Times New Roman" pitchFamily="16" charset="0"/>
                <a:cs typeface="Times New Roman" pitchFamily="16" charset="0"/>
              </a:rPr>
              <a:t>Романский В. И., Быков А. М., (Физико-Технический Институт им. А</a:t>
            </a:r>
            <a:r>
              <a:rPr lang="ru-RU" altLang="ru-RU" sz="2800" b="1" i="1" dirty="0" smtClean="0">
                <a:solidFill>
                  <a:srgbClr val="000000"/>
                </a:solidFill>
                <a:latin typeface="Times New Roman" pitchFamily="16" charset="0"/>
                <a:cs typeface="Times New Roman" pitchFamily="16" charset="0"/>
              </a:rPr>
              <a:t>.</a:t>
            </a:r>
            <a:r>
              <a:rPr lang="en-US" altLang="ru-RU" sz="2800" b="1" i="1" dirty="0" smtClean="0">
                <a:solidFill>
                  <a:srgbClr val="000000"/>
                </a:solidFill>
                <a:latin typeface="Times New Roman" pitchFamily="16" charset="0"/>
                <a:cs typeface="Times New Roman" pitchFamily="16" charset="0"/>
              </a:rPr>
              <a:t> </a:t>
            </a:r>
            <a:r>
              <a:rPr lang="ru-RU" altLang="ru-RU" sz="2800" b="1" i="1" dirty="0" smtClean="0">
                <a:solidFill>
                  <a:srgbClr val="000000"/>
                </a:solidFill>
                <a:latin typeface="Times New Roman" pitchFamily="16" charset="0"/>
                <a:cs typeface="Times New Roman" pitchFamily="16" charset="0"/>
              </a:rPr>
              <a:t>Ф.</a:t>
            </a:r>
            <a:r>
              <a:rPr lang="en-US" altLang="ru-RU" sz="2800" b="1" i="1" dirty="0" smtClean="0">
                <a:solidFill>
                  <a:srgbClr val="000000"/>
                </a:solidFill>
                <a:latin typeface="Times New Roman" pitchFamily="16" charset="0"/>
                <a:cs typeface="Times New Roman" pitchFamily="16" charset="0"/>
              </a:rPr>
              <a:t> </a:t>
            </a:r>
            <a:r>
              <a:rPr lang="ru-RU" altLang="ru-RU" sz="2800" b="1" i="1" dirty="0" smtClean="0">
                <a:solidFill>
                  <a:srgbClr val="000000"/>
                </a:solidFill>
                <a:latin typeface="Times New Roman" pitchFamily="16" charset="0"/>
                <a:cs typeface="Times New Roman" pitchFamily="16" charset="0"/>
              </a:rPr>
              <a:t>Иоффе</a:t>
            </a:r>
            <a:r>
              <a:rPr lang="ru-RU" altLang="ru-RU" sz="2800" b="1" i="1" dirty="0">
                <a:solidFill>
                  <a:srgbClr val="000000"/>
                </a:solidFill>
                <a:latin typeface="Times New Roman" pitchFamily="16" charset="0"/>
                <a:cs typeface="Times New Roman" pitchFamily="16" charset="0"/>
              </a:rPr>
              <a:t>, </a:t>
            </a:r>
            <a:r>
              <a:rPr lang="ru-RU" altLang="ru-RU" sz="2800" b="1" i="1" dirty="0" smtClean="0">
                <a:solidFill>
                  <a:srgbClr val="000000"/>
                </a:solidFill>
                <a:latin typeface="Times New Roman" pitchFamily="16" charset="0"/>
                <a:cs typeface="Times New Roman" pitchFamily="16" charset="0"/>
              </a:rPr>
              <a:t>Санкт-Петербург </a:t>
            </a:r>
            <a:r>
              <a:rPr lang="en-US" altLang="ru-RU" sz="2800" b="1" i="1" dirty="0" smtClean="0">
                <a:solidFill>
                  <a:srgbClr val="000000"/>
                </a:solidFill>
                <a:latin typeface="Times New Roman" pitchFamily="16" charset="0"/>
                <a:cs typeface="Times New Roman" pitchFamily="16" charset="0"/>
              </a:rPr>
              <a:t>romanskyvadim@gmail.com  </a:t>
            </a:r>
            <a:r>
              <a:rPr lang="en-US" altLang="ru-RU" sz="2800" b="1" i="1" dirty="0" smtClean="0">
                <a:solidFill>
                  <a:srgbClr val="000000"/>
                </a:solidFill>
                <a:latin typeface="Times New Roman" pitchFamily="16" charset="0"/>
                <a:cs typeface="Times New Roman" pitchFamily="16" charset="0"/>
              </a:rPr>
              <a:t>+7 921 </a:t>
            </a:r>
            <a:r>
              <a:rPr lang="en-US" altLang="ru-RU" sz="2800" b="1" i="1" dirty="0" smtClean="0">
                <a:solidFill>
                  <a:srgbClr val="000000"/>
                </a:solidFill>
                <a:latin typeface="Times New Roman" pitchFamily="16" charset="0"/>
                <a:cs typeface="Times New Roman" pitchFamily="16" charset="0"/>
              </a:rPr>
              <a:t>575058</a:t>
            </a:r>
            <a:endParaRPr lang="ru-RU" altLang="ru-RU" sz="2800" b="1" i="1" dirty="0" smtClean="0">
              <a:solidFill>
                <a:srgbClr val="000000"/>
              </a:solidFill>
              <a:latin typeface="Times New Roman" pitchFamily="16" charset="0"/>
              <a:cs typeface="Times New Roman" pitchFamily="16" charset="0"/>
            </a:endParaRPr>
          </a:p>
          <a:p>
            <a:pPr algn="ctr">
              <a:buClrTx/>
              <a:buFontTx/>
              <a:buNone/>
            </a:pPr>
            <a:r>
              <a:rPr lang="ru-RU" sz="2800" b="1" i="1" dirty="0" err="1">
                <a:solidFill>
                  <a:schemeClr val="tx1"/>
                </a:solidFill>
                <a:latin typeface="Times New Roman" panose="02020603050405020304" pitchFamily="18" charset="0"/>
                <a:cs typeface="Times New Roman" panose="02020603050405020304" pitchFamily="18" charset="0"/>
              </a:rPr>
              <a:t>PhysicA.SpB</a:t>
            </a:r>
            <a:r>
              <a:rPr lang="ru-RU" sz="2800" b="1" i="1" dirty="0">
                <a:solidFill>
                  <a:schemeClr val="tx1"/>
                </a:solidFill>
                <a:latin typeface="Times New Roman" panose="02020603050405020304" pitchFamily="18" charset="0"/>
                <a:cs typeface="Times New Roman" panose="02020603050405020304" pitchFamily="18" charset="0"/>
              </a:rPr>
              <a:t>/2021, 18-22 октября, Санкт-Петербург, Россия</a:t>
            </a:r>
            <a:endParaRPr lang="ru-RU" altLang="ru-RU" sz="2800" b="1" i="1" dirty="0">
              <a:solidFill>
                <a:schemeClr val="tx1"/>
              </a:solidFill>
              <a:latin typeface="Times New Roman" panose="02020603050405020304" pitchFamily="18" charset="0"/>
              <a:cs typeface="Times New Roman" panose="02020603050405020304" pitchFamily="18" charset="0"/>
            </a:endParaRPr>
          </a:p>
        </p:txBody>
      </p:sp>
      <p:sp>
        <p:nvSpPr>
          <p:cNvPr id="7" name="Rectangle 20"/>
          <p:cNvSpPr>
            <a:spLocks noChangeArrowheads="1"/>
          </p:cNvSpPr>
          <p:nvPr/>
        </p:nvSpPr>
        <p:spPr bwMode="auto">
          <a:xfrm>
            <a:off x="283588" y="3115355"/>
            <a:ext cx="8749046" cy="10514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73025">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1pPr>
            <a:lvl2pPr>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2pPr>
            <a:lvl3pPr>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3pPr>
            <a:lvl4pPr>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4pPr>
            <a:lvl5pPr>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itchFamily="16" charset="0"/>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itchFamily="16" charset="0"/>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itchFamily="16" charset="0"/>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itchFamily="16" charset="0"/>
              <a:tabLst>
                <a:tab pos="73025" algn="l"/>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Lst>
              <a:defRPr sz="3200">
                <a:solidFill>
                  <a:srgbClr val="FFFFFF"/>
                </a:solidFill>
                <a:latin typeface="Arial" charset="0"/>
                <a:ea typeface="Droid Sans Fallback" charset="0"/>
                <a:cs typeface="Droid Sans Fallback" charset="0"/>
              </a:defRPr>
            </a:lvl9pPr>
          </a:lstStyle>
          <a:p>
            <a:pPr algn="ctr">
              <a:lnSpc>
                <a:spcPct val="93000"/>
              </a:lnSpc>
              <a:buClrTx/>
              <a:buFontTx/>
              <a:buNone/>
            </a:pPr>
            <a:r>
              <a:rPr lang="ru-RU" altLang="ru-RU" sz="2800" dirty="0">
                <a:solidFill>
                  <a:srgbClr val="000000"/>
                </a:solidFill>
                <a:latin typeface="Times New Roman" pitchFamily="16" charset="0"/>
                <a:cs typeface="DejaVu Sans" pitchFamily="32" charset="0"/>
              </a:rPr>
              <a:t>  </a:t>
            </a:r>
            <a:r>
              <a:rPr lang="ru-RU" altLang="ru-RU" sz="2800" b="1" dirty="0" smtClean="0">
                <a:solidFill>
                  <a:srgbClr val="000000"/>
                </a:solidFill>
                <a:latin typeface="Times New Roman" pitchFamily="16" charset="0"/>
                <a:cs typeface="DejaVu Sans" pitchFamily="32" charset="0"/>
              </a:rPr>
              <a:t>Введение.</a:t>
            </a:r>
          </a:p>
          <a:p>
            <a:pPr algn="just">
              <a:lnSpc>
                <a:spcPct val="93000"/>
              </a:lnSpc>
            </a:pPr>
            <a:r>
              <a:rPr lang="ru-RU" altLang="ru-RU" sz="2800" b="1" dirty="0" smtClean="0">
                <a:solidFill>
                  <a:srgbClr val="000000"/>
                </a:solidFill>
                <a:latin typeface="Times New Roman" pitchFamily="16" charset="0"/>
                <a:cs typeface="DejaVu Sans" pitchFamily="32" charset="0"/>
              </a:rPr>
              <a:t>  </a:t>
            </a:r>
            <a:r>
              <a:rPr lang="ru-RU" altLang="ru-RU" sz="2800" dirty="0" smtClean="0">
                <a:solidFill>
                  <a:srgbClr val="000000"/>
                </a:solidFill>
                <a:latin typeface="Times New Roman" pitchFamily="16" charset="0"/>
                <a:cs typeface="DejaVu Sans" pitchFamily="32" charset="0"/>
              </a:rPr>
              <a:t>Релятивистские течения – часто встречающееся в астрофизике явление. Они возникают  при взрыве сверхновых, в </a:t>
            </a:r>
            <a:r>
              <a:rPr lang="ru-RU" altLang="ru-RU" sz="2800" dirty="0" err="1" smtClean="0">
                <a:solidFill>
                  <a:srgbClr val="000000"/>
                </a:solidFill>
                <a:latin typeface="Times New Roman" pitchFamily="16" charset="0"/>
                <a:cs typeface="DejaVu Sans" pitchFamily="32" charset="0"/>
              </a:rPr>
              <a:t>джетах</a:t>
            </a:r>
            <a:r>
              <a:rPr lang="ru-RU" altLang="ru-RU" sz="2800" dirty="0" smtClean="0">
                <a:solidFill>
                  <a:srgbClr val="000000"/>
                </a:solidFill>
                <a:latin typeface="Times New Roman" pitchFamily="16" charset="0"/>
                <a:cs typeface="DejaVu Sans" pitchFamily="32" charset="0"/>
              </a:rPr>
              <a:t> квазаров, в </a:t>
            </a:r>
            <a:r>
              <a:rPr lang="ru-RU" altLang="ru-RU" sz="2800" dirty="0" err="1" smtClean="0">
                <a:solidFill>
                  <a:srgbClr val="000000"/>
                </a:solidFill>
                <a:latin typeface="Times New Roman" pitchFamily="16" charset="0"/>
                <a:cs typeface="DejaVu Sans" pitchFamily="32" charset="0"/>
              </a:rPr>
              <a:t>пульсарных</a:t>
            </a:r>
            <a:r>
              <a:rPr lang="ru-RU" altLang="ru-RU" sz="2800" dirty="0" smtClean="0">
                <a:solidFill>
                  <a:srgbClr val="000000"/>
                </a:solidFill>
                <a:latin typeface="Times New Roman" pitchFamily="16" charset="0"/>
                <a:cs typeface="DejaVu Sans" pitchFamily="32" charset="0"/>
              </a:rPr>
              <a:t> туманностях и многих других объектах</a:t>
            </a:r>
            <a:r>
              <a:rPr lang="en-US" altLang="ru-RU" sz="2800" dirty="0" smtClean="0">
                <a:solidFill>
                  <a:srgbClr val="000000"/>
                </a:solidFill>
                <a:latin typeface="Times New Roman" pitchFamily="16" charset="0"/>
                <a:cs typeface="DejaVu Sans" pitchFamily="32" charset="0"/>
              </a:rPr>
              <a:t>[1][2]</a:t>
            </a:r>
            <a:r>
              <a:rPr lang="ru-RU" altLang="ru-RU" sz="2800" dirty="0" smtClean="0">
                <a:solidFill>
                  <a:srgbClr val="000000"/>
                </a:solidFill>
                <a:latin typeface="Times New Roman" pitchFamily="16" charset="0"/>
                <a:cs typeface="DejaVu Sans" pitchFamily="32" charset="0"/>
              </a:rPr>
              <a:t>. Для корректного описания наблюдений синхротронного излучения от таких источников, необходима функция распределения нетепловых (ускоренных) электронов.  Одним из основных методов получения функции распределения ускоренных частиц является </a:t>
            </a:r>
            <a:r>
              <a:rPr lang="en-US" altLang="ru-RU" sz="2800" dirty="0" smtClean="0">
                <a:solidFill>
                  <a:srgbClr val="000000"/>
                </a:solidFill>
                <a:latin typeface="Times New Roman" pitchFamily="16" charset="0"/>
                <a:cs typeface="DejaVu Sans" pitchFamily="32" charset="0"/>
              </a:rPr>
              <a:t>Particle-in-Cell </a:t>
            </a:r>
            <a:r>
              <a:rPr lang="ru-RU" altLang="ru-RU" sz="2800" dirty="0" smtClean="0">
                <a:solidFill>
                  <a:srgbClr val="000000"/>
                </a:solidFill>
                <a:latin typeface="Times New Roman" pitchFamily="16" charset="0"/>
                <a:cs typeface="DejaVu Sans" pitchFamily="32" charset="0"/>
              </a:rPr>
              <a:t>моделирование. В данной работе мы вычисляем функции распределения протонов и электронов в релятивистской ударной волне моделированием методом </a:t>
            </a:r>
            <a:r>
              <a:rPr lang="en-US" altLang="ru-RU" sz="2800" dirty="0" smtClean="0">
                <a:solidFill>
                  <a:srgbClr val="000000"/>
                </a:solidFill>
                <a:latin typeface="Times New Roman" pitchFamily="16" charset="0"/>
                <a:cs typeface="DejaVu Sans" pitchFamily="32" charset="0"/>
              </a:rPr>
              <a:t>Particle-in-Cell </a:t>
            </a:r>
            <a:r>
              <a:rPr lang="ru-RU" altLang="ru-RU" sz="2800" dirty="0" smtClean="0">
                <a:solidFill>
                  <a:srgbClr val="000000"/>
                </a:solidFill>
                <a:latin typeface="Times New Roman" pitchFamily="16" charset="0"/>
                <a:cs typeface="DejaVu Sans" pitchFamily="32" charset="0"/>
              </a:rPr>
              <a:t>, исследуем их зависимость от времени и связь с развитием </a:t>
            </a:r>
            <a:r>
              <a:rPr lang="ru-RU" altLang="ru-RU" sz="2800" dirty="0" err="1" smtClean="0">
                <a:solidFill>
                  <a:srgbClr val="000000"/>
                </a:solidFill>
                <a:latin typeface="Times New Roman" pitchFamily="16" charset="0"/>
                <a:cs typeface="DejaVu Sans" pitchFamily="32" charset="0"/>
              </a:rPr>
              <a:t>магнито</a:t>
            </a:r>
            <a:r>
              <a:rPr lang="ru-RU" altLang="ru-RU" sz="2800" dirty="0" smtClean="0">
                <a:solidFill>
                  <a:srgbClr val="000000"/>
                </a:solidFill>
                <a:latin typeface="Times New Roman" pitchFamily="16" charset="0"/>
                <a:cs typeface="DejaVu Sans" pitchFamily="32" charset="0"/>
              </a:rPr>
              <a:t>-гидродинамических неустойчивостей</a:t>
            </a:r>
            <a:r>
              <a:rPr lang="ru-RU" altLang="ru-RU" sz="2800" dirty="0">
                <a:solidFill>
                  <a:srgbClr val="000000"/>
                </a:solidFill>
                <a:latin typeface="Times New Roman" pitchFamily="16" charset="0"/>
                <a:cs typeface="DejaVu Sans" pitchFamily="32" charset="0"/>
              </a:rPr>
              <a:t>. Этот метод исходит только из уравнений Максвелла и релятивистских уравнений движения частиц. В данном подходе, плазма представляется в виде набора супер-частиц, объединяющих в себе множество реальных частиц. Каждая из супер-частиц имеет такие характеристики, как масса, заряд и скорость и представляет собой облако плотности, распределенное в пространстве. </a:t>
            </a:r>
            <a:r>
              <a:rPr lang="ru-RU" altLang="ru-RU" sz="2800" dirty="0">
                <a:solidFill>
                  <a:srgbClr val="000000"/>
                </a:solidFill>
                <a:latin typeface="Times New Roman" pitchFamily="16" charset="0"/>
              </a:rPr>
              <a:t>В работе использован</a:t>
            </a:r>
            <a:r>
              <a:rPr lang="en-US" altLang="ru-RU" sz="2800" dirty="0">
                <a:solidFill>
                  <a:srgbClr val="000000"/>
                </a:solidFill>
                <a:latin typeface="Times New Roman" pitchFamily="16" charset="0"/>
              </a:rPr>
              <a:t> </a:t>
            </a:r>
            <a:r>
              <a:rPr lang="ru-RU" altLang="ru-RU" sz="2800" dirty="0">
                <a:solidFill>
                  <a:srgbClr val="000000"/>
                </a:solidFill>
                <a:latin typeface="Times New Roman" pitchFamily="16" charset="0"/>
              </a:rPr>
              <a:t>и код </a:t>
            </a:r>
            <a:r>
              <a:rPr lang="en-US" altLang="ru-RU" sz="2800" dirty="0" err="1">
                <a:solidFill>
                  <a:srgbClr val="000000"/>
                </a:solidFill>
                <a:latin typeface="Times New Roman" pitchFamily="16" charset="0"/>
                <a:cs typeface="DejaVu Sans" charset="0"/>
              </a:rPr>
              <a:t>Smilei</a:t>
            </a:r>
            <a:r>
              <a:rPr lang="ru-RU" altLang="ru-RU" sz="2800" dirty="0">
                <a:solidFill>
                  <a:srgbClr val="000000"/>
                </a:solidFill>
                <a:latin typeface="Times New Roman" pitchFamily="16" charset="0"/>
                <a:cs typeface="DejaVu Sans" charset="0"/>
              </a:rPr>
              <a:t>, разработанный </a:t>
            </a:r>
            <a:r>
              <a:rPr lang="en-US" altLang="ru-RU" sz="2800" dirty="0" err="1">
                <a:solidFill>
                  <a:srgbClr val="000000"/>
                </a:solidFill>
                <a:latin typeface="Times New Roman" pitchFamily="16" charset="0"/>
                <a:cs typeface="DejaVu Sans" charset="0"/>
              </a:rPr>
              <a:t>Derouillat</a:t>
            </a:r>
            <a:r>
              <a:rPr lang="en-US" altLang="ru-RU" sz="2800" dirty="0">
                <a:solidFill>
                  <a:srgbClr val="000000"/>
                </a:solidFill>
                <a:latin typeface="Times New Roman" pitchFamily="16" charset="0"/>
                <a:cs typeface="DejaVu Sans" charset="0"/>
              </a:rPr>
              <a:t> </a:t>
            </a:r>
            <a:r>
              <a:rPr lang="ru-RU" altLang="ru-RU" sz="2800" dirty="0">
                <a:solidFill>
                  <a:srgbClr val="000000"/>
                </a:solidFill>
                <a:latin typeface="Times New Roman" pitchFamily="16" charset="0"/>
                <a:cs typeface="DejaVu Sans" charset="0"/>
              </a:rPr>
              <a:t>и другими </a:t>
            </a:r>
            <a:r>
              <a:rPr lang="en-US" altLang="ru-RU" sz="2800" dirty="0">
                <a:solidFill>
                  <a:srgbClr val="000000"/>
                </a:solidFill>
                <a:latin typeface="Times New Roman" pitchFamily="16" charset="0"/>
                <a:cs typeface="DejaVu Sans" charset="0"/>
              </a:rPr>
              <a:t>[3].</a:t>
            </a:r>
            <a:endParaRPr lang="ru-RU" altLang="ru-RU" sz="2800" dirty="0">
              <a:solidFill>
                <a:srgbClr val="000000"/>
              </a:solidFill>
              <a:latin typeface="Times New Roman" pitchFamily="16" charset="0"/>
            </a:endParaRPr>
          </a:p>
          <a:p>
            <a:pPr algn="just">
              <a:lnSpc>
                <a:spcPct val="93000"/>
              </a:lnSpc>
              <a:buClrTx/>
              <a:buFontTx/>
              <a:buNone/>
            </a:pPr>
            <a:endParaRPr lang="ru-RU" altLang="ru-RU" sz="2800" dirty="0" smtClean="0">
              <a:solidFill>
                <a:srgbClr val="000000"/>
              </a:solidFill>
              <a:latin typeface="Times New Roman" pitchFamily="16" charset="0"/>
              <a:cs typeface="DejaVu Sans" pitchFamily="32" charset="0"/>
            </a:endParaRPr>
          </a:p>
        </p:txBody>
      </p:sp>
      <p:sp>
        <p:nvSpPr>
          <p:cNvPr id="2" name="TextBox 1"/>
          <p:cNvSpPr txBox="1"/>
          <p:nvPr/>
        </p:nvSpPr>
        <p:spPr>
          <a:xfrm>
            <a:off x="340282" y="13247648"/>
            <a:ext cx="8635657" cy="3539430"/>
          </a:xfrm>
          <a:prstGeom prst="rect">
            <a:avLst/>
          </a:prstGeom>
          <a:noFill/>
        </p:spPr>
        <p:txBody>
          <a:bodyPr wrap="square" rtlCol="0">
            <a:spAutoFit/>
          </a:bodyPr>
          <a:lstStyle/>
          <a:p>
            <a:pPr algn="ctr"/>
            <a:r>
              <a:rPr lang="ru-RU" sz="2800" b="1" dirty="0" smtClean="0">
                <a:latin typeface="Times New Roman" panose="02020603050405020304" pitchFamily="18" charset="0"/>
                <a:cs typeface="Times New Roman" panose="02020603050405020304" pitchFamily="18" charset="0"/>
              </a:rPr>
              <a:t>Моделирование ударных волн.</a:t>
            </a:r>
          </a:p>
          <a:p>
            <a:pPr algn="just"/>
            <a:r>
              <a:rPr lang="ru-RU" sz="2800" dirty="0" smtClean="0">
                <a:latin typeface="Times New Roman" panose="02020603050405020304" pitchFamily="18" charset="0"/>
                <a:cs typeface="Times New Roman" panose="02020603050405020304" pitchFamily="18" charset="0"/>
              </a:rPr>
              <a:t>  В данной работе мы рассматривали электрон-ионные </a:t>
            </a:r>
            <a:r>
              <a:rPr lang="ru-RU" sz="2800" dirty="0" err="1" smtClean="0">
                <a:latin typeface="Times New Roman" panose="02020603050405020304" pitchFamily="18" charset="0"/>
                <a:cs typeface="Times New Roman" panose="02020603050405020304" pitchFamily="18" charset="0"/>
              </a:rPr>
              <a:t>субрелятивистские</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бесстолкновительные</a:t>
            </a:r>
            <a:r>
              <a:rPr lang="ru-RU" sz="2800" dirty="0" smtClean="0">
                <a:latin typeface="Times New Roman" panose="02020603050405020304" pitchFamily="18" charset="0"/>
                <a:cs typeface="Times New Roman" panose="02020603050405020304" pitchFamily="18" charset="0"/>
              </a:rPr>
              <a:t> ударные волны. В </a:t>
            </a:r>
            <a:r>
              <a:rPr lang="en-US" sz="2800" dirty="0" smtClean="0">
                <a:latin typeface="Times New Roman" panose="02020603050405020304" pitchFamily="18" charset="0"/>
                <a:cs typeface="Times New Roman" panose="02020603050405020304" pitchFamily="18" charset="0"/>
              </a:rPr>
              <a:t>2d-</a:t>
            </a:r>
            <a:r>
              <a:rPr lang="ru-RU" sz="2800" dirty="0" smtClean="0">
                <a:latin typeface="Times New Roman" panose="02020603050405020304" pitchFamily="18" charset="0"/>
                <a:cs typeface="Times New Roman" panose="02020603050405020304" pitchFamily="18" charset="0"/>
              </a:rPr>
              <a:t>симуляции рассматривался поток холодной плазмы, втекающий через правую границу и сталкивающийся с идеально проводящей стенкой на левой границе. В результате этого столкновения образуется ударная волна. </a:t>
            </a:r>
            <a:endParaRPr lang="ru-RU"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7" name="TextBox 36"/>
              <p:cNvSpPr txBox="1"/>
              <p:nvPr/>
            </p:nvSpPr>
            <p:spPr>
              <a:xfrm>
                <a:off x="9100875" y="3455840"/>
                <a:ext cx="9436737" cy="4643644"/>
              </a:xfrm>
              <a:prstGeom prst="rect">
                <a:avLst/>
              </a:prstGeom>
              <a:noFill/>
            </p:spPr>
            <p:txBody>
              <a:bodyPr wrap="square" rtlCol="0">
                <a:spAutoFit/>
              </a:bodyPr>
              <a:lstStyle/>
              <a:p>
                <a:pPr algn="just"/>
                <a:r>
                  <a:rPr lang="ru-RU" sz="2800" dirty="0" smtClean="0">
                    <a:latin typeface="Times New Roman" panose="02020603050405020304" pitchFamily="18" charset="0"/>
                    <a:cs typeface="Times New Roman" panose="02020603050405020304" pitchFamily="18" charset="0"/>
                  </a:rPr>
                  <a:t>Мы рассматривали </a:t>
                </a:r>
                <a:r>
                  <a:rPr lang="ru-RU" sz="2800" dirty="0" err="1" smtClean="0">
                    <a:latin typeface="Times New Roman" panose="02020603050405020304" pitchFamily="18" charset="0"/>
                    <a:cs typeface="Times New Roman" panose="02020603050405020304" pitchFamily="18" charset="0"/>
                  </a:rPr>
                  <a:t>субрелятивистские</a:t>
                </a:r>
                <a:r>
                  <a:rPr lang="ru-RU" sz="2800" dirty="0" smtClean="0">
                    <a:latin typeface="Times New Roman" panose="02020603050405020304" pitchFamily="18" charset="0"/>
                    <a:cs typeface="Times New Roman" panose="02020603050405020304" pitchFamily="18" charset="0"/>
                  </a:rPr>
                  <a:t> потоки плазмы со значением </a:t>
                </a:r>
                <a:r>
                  <a:rPr lang="ru-RU" sz="2800" dirty="0" err="1" smtClean="0">
                    <a:latin typeface="Times New Roman" panose="02020603050405020304" pitchFamily="18" charset="0"/>
                    <a:cs typeface="Times New Roman" panose="02020603050405020304" pitchFamily="18" charset="0"/>
                  </a:rPr>
                  <a:t>лоренц</a:t>
                </a:r>
                <a:r>
                  <a:rPr lang="ru-RU" sz="2800" dirty="0" smtClean="0">
                    <a:latin typeface="Times New Roman" panose="02020603050405020304" pitchFamily="18" charset="0"/>
                    <a:cs typeface="Times New Roman" panose="02020603050405020304" pitchFamily="18" charset="0"/>
                  </a:rPr>
                  <a:t>-фактора </a:t>
                </a:r>
                <a14:m>
                  <m:oMath xmlns:m="http://schemas.openxmlformats.org/officeDocument/2006/math">
                    <m:r>
                      <a:rPr lang="ru-RU" sz="2800" i="1" smtClean="0">
                        <a:latin typeface="Cambria Math"/>
                        <a:ea typeface="Cambria Math"/>
                        <a:cs typeface="Times New Roman" panose="02020603050405020304" pitchFamily="18" charset="0"/>
                      </a:rPr>
                      <m:t>𝛾</m:t>
                    </m:r>
                    <m:r>
                      <a:rPr lang="ru-RU" sz="2800" b="0" i="1" smtClean="0">
                        <a:latin typeface="Cambria Math"/>
                        <a:ea typeface="Cambria Math"/>
                        <a:cs typeface="Times New Roman" panose="02020603050405020304" pitchFamily="18" charset="0"/>
                      </a:rPr>
                      <m:t>=1.5</m:t>
                    </m:r>
                  </m:oMath>
                </a14:m>
                <a:r>
                  <a:rPr lang="ru-RU" sz="2800" dirty="0" smtClean="0">
                    <a:latin typeface="Times New Roman" panose="02020603050405020304" pitchFamily="18" charset="0"/>
                    <a:cs typeface="Times New Roman" panose="02020603050405020304" pitchFamily="18" charset="0"/>
                  </a:rPr>
                  <a:t>, угла </a:t>
                </a:r>
                <a:r>
                  <a:rPr lang="el-GR" sz="2800" dirty="0" smtClean="0">
                    <a:latin typeface="Times New Roman" panose="02020603050405020304" pitchFamily="18" charset="0"/>
                    <a:cs typeface="Times New Roman" panose="02020603050405020304" pitchFamily="18" charset="0"/>
                  </a:rPr>
                  <a:t>ϑ</a:t>
                </a:r>
                <a:r>
                  <a:rPr lang="ru-RU" sz="2800" dirty="0" smtClean="0">
                    <a:latin typeface="Times New Roman" panose="02020603050405020304" pitchFamily="18" charset="0"/>
                    <a:cs typeface="Times New Roman" panose="02020603050405020304" pitchFamily="18" charset="0"/>
                  </a:rPr>
                  <a:t> от 20 до 40 градусов, </a:t>
                </a:r>
                <a:r>
                  <a:rPr lang="ru-RU" sz="2800" dirty="0" smtClean="0">
                    <a:latin typeface="Times New Roman" panose="02020603050405020304" pitchFamily="18" charset="0"/>
                    <a:cs typeface="Times New Roman" panose="02020603050405020304" pitchFamily="18" charset="0"/>
                  </a:rPr>
                  <a:t>магнетизации </a:t>
                </a:r>
                <a14:m>
                  <m:oMath xmlns:m="http://schemas.openxmlformats.org/officeDocument/2006/math">
                    <m:r>
                      <a:rPr lang="ru-RU" sz="2800" i="1" smtClean="0">
                        <a:latin typeface="Cambria Math"/>
                        <a:ea typeface="Cambria Math"/>
                        <a:cs typeface="Times New Roman" panose="02020603050405020304" pitchFamily="18" charset="0"/>
                      </a:rPr>
                      <m:t>𝜎</m:t>
                    </m:r>
                    <m:r>
                      <a:rPr lang="ru-RU" sz="2800" b="0" i="1" smtClean="0">
                        <a:latin typeface="Cambria Math"/>
                        <a:ea typeface="Cambria Math"/>
                        <a:cs typeface="Times New Roman" panose="02020603050405020304" pitchFamily="18" charset="0"/>
                      </a:rPr>
                      <m:t>=</m:t>
                    </m:r>
                    <m:f>
                      <m:fPr>
                        <m:ctrlPr>
                          <a:rPr lang="ru-RU" sz="2800" b="0" i="1" smtClean="0">
                            <a:latin typeface="Cambria Math"/>
                            <a:ea typeface="Cambria Math"/>
                            <a:cs typeface="Times New Roman" panose="02020603050405020304" pitchFamily="18" charset="0"/>
                          </a:rPr>
                        </m:ctrlPr>
                      </m:fPr>
                      <m:num>
                        <m:sSup>
                          <m:sSupPr>
                            <m:ctrlPr>
                              <a:rPr lang="ru-RU" sz="2800" b="0" i="1" smtClean="0">
                                <a:latin typeface="Cambria Math"/>
                                <a:ea typeface="Cambria Math"/>
                                <a:cs typeface="Times New Roman" panose="02020603050405020304" pitchFamily="18" charset="0"/>
                              </a:rPr>
                            </m:ctrlPr>
                          </m:sSupPr>
                          <m:e>
                            <m:r>
                              <a:rPr lang="en-US" sz="2800" b="0" i="1" smtClean="0">
                                <a:latin typeface="Cambria Math"/>
                                <a:ea typeface="Cambria Math"/>
                                <a:cs typeface="Times New Roman" panose="02020603050405020304" pitchFamily="18" charset="0"/>
                              </a:rPr>
                              <m:t>𝐵</m:t>
                            </m:r>
                          </m:e>
                          <m:sup>
                            <m:r>
                              <a:rPr lang="en-US" sz="2800" b="0" i="1" smtClean="0">
                                <a:latin typeface="Cambria Math"/>
                                <a:ea typeface="Cambria Math"/>
                                <a:cs typeface="Times New Roman" panose="02020603050405020304" pitchFamily="18" charset="0"/>
                              </a:rPr>
                              <m:t>2</m:t>
                            </m:r>
                          </m:sup>
                        </m:sSup>
                      </m:num>
                      <m:den>
                        <m:r>
                          <a:rPr lang="en-US" sz="2800" b="0" i="1" smtClean="0">
                            <a:latin typeface="Cambria Math"/>
                            <a:ea typeface="Cambria Math"/>
                            <a:cs typeface="Times New Roman" panose="02020603050405020304" pitchFamily="18" charset="0"/>
                          </a:rPr>
                          <m:t>4</m:t>
                        </m:r>
                        <m:r>
                          <a:rPr lang="en-US" sz="2800" b="0" i="1" smtClean="0">
                            <a:latin typeface="Cambria Math"/>
                            <a:ea typeface="Cambria Math"/>
                            <a:cs typeface="Times New Roman" panose="02020603050405020304" pitchFamily="18" charset="0"/>
                          </a:rPr>
                          <m:t>𝜋</m:t>
                        </m:r>
                        <m:r>
                          <a:rPr lang="en-US" sz="2800" b="0" i="1" smtClean="0">
                            <a:latin typeface="Cambria Math"/>
                            <a:ea typeface="Cambria Math"/>
                            <a:cs typeface="Times New Roman" panose="02020603050405020304" pitchFamily="18" charset="0"/>
                          </a:rPr>
                          <m:t>𝑛</m:t>
                        </m:r>
                        <m:r>
                          <a:rPr lang="en-US" sz="2800" b="0" i="1" smtClean="0">
                            <a:latin typeface="Cambria Math"/>
                            <a:ea typeface="Cambria Math"/>
                            <a:cs typeface="Times New Roman" panose="02020603050405020304" pitchFamily="18" charset="0"/>
                          </a:rPr>
                          <m:t>(</m:t>
                        </m:r>
                        <m:sSub>
                          <m:sSubPr>
                            <m:ctrlPr>
                              <a:rPr lang="en-US" sz="2800" b="0" i="1" smtClean="0">
                                <a:latin typeface="Cambria Math"/>
                                <a:ea typeface="Cambria Math"/>
                                <a:cs typeface="Times New Roman" panose="02020603050405020304" pitchFamily="18" charset="0"/>
                              </a:rPr>
                            </m:ctrlPr>
                          </m:sSubPr>
                          <m:e>
                            <m:r>
                              <a:rPr lang="en-US" sz="2800" b="0" i="1" smtClean="0">
                                <a:latin typeface="Cambria Math"/>
                                <a:ea typeface="Cambria Math"/>
                                <a:cs typeface="Times New Roman" panose="02020603050405020304" pitchFamily="18" charset="0"/>
                              </a:rPr>
                              <m:t>𝑚</m:t>
                            </m:r>
                          </m:e>
                          <m:sub>
                            <m:r>
                              <a:rPr lang="en-US" sz="2800" b="0" i="1" smtClean="0">
                                <a:latin typeface="Cambria Math"/>
                                <a:ea typeface="Cambria Math"/>
                                <a:cs typeface="Times New Roman" panose="02020603050405020304" pitchFamily="18" charset="0"/>
                              </a:rPr>
                              <m:t>𝑝</m:t>
                            </m:r>
                          </m:sub>
                        </m:sSub>
                        <m:r>
                          <a:rPr lang="en-US" sz="2800" b="0" i="1" smtClean="0">
                            <a:latin typeface="Cambria Math"/>
                            <a:ea typeface="Cambria Math"/>
                            <a:cs typeface="Times New Roman" panose="02020603050405020304" pitchFamily="18" charset="0"/>
                          </a:rPr>
                          <m:t>+</m:t>
                        </m:r>
                        <m:sSub>
                          <m:sSubPr>
                            <m:ctrlPr>
                              <a:rPr lang="en-US" sz="2800" b="0" i="1" smtClean="0">
                                <a:latin typeface="Cambria Math"/>
                                <a:ea typeface="Cambria Math"/>
                                <a:cs typeface="Times New Roman" panose="02020603050405020304" pitchFamily="18" charset="0"/>
                              </a:rPr>
                            </m:ctrlPr>
                          </m:sSubPr>
                          <m:e>
                            <m:r>
                              <a:rPr lang="en-US" sz="2800" b="0" i="1" smtClean="0">
                                <a:latin typeface="Cambria Math"/>
                                <a:ea typeface="Cambria Math"/>
                                <a:cs typeface="Times New Roman" panose="02020603050405020304" pitchFamily="18" charset="0"/>
                              </a:rPr>
                              <m:t>𝑚</m:t>
                            </m:r>
                          </m:e>
                          <m:sub>
                            <m:r>
                              <a:rPr lang="en-US" sz="2800" b="0" i="1" smtClean="0">
                                <a:latin typeface="Cambria Math"/>
                                <a:ea typeface="Cambria Math"/>
                                <a:cs typeface="Times New Roman" panose="02020603050405020304" pitchFamily="18" charset="0"/>
                              </a:rPr>
                              <m:t>𝑒</m:t>
                            </m:r>
                          </m:sub>
                        </m:sSub>
                        <m:r>
                          <a:rPr lang="en-US" sz="2800" b="0" i="1" smtClean="0">
                            <a:latin typeface="Cambria Math"/>
                            <a:ea typeface="Cambria Math"/>
                            <a:cs typeface="Times New Roman" panose="02020603050405020304" pitchFamily="18" charset="0"/>
                          </a:rPr>
                          <m:t>)</m:t>
                        </m:r>
                        <m:r>
                          <a:rPr lang="en-US" sz="2800" b="0" i="1" smtClean="0">
                            <a:latin typeface="Cambria Math"/>
                            <a:ea typeface="Cambria Math"/>
                            <a:cs typeface="Times New Roman" panose="02020603050405020304" pitchFamily="18" charset="0"/>
                          </a:rPr>
                          <m:t>𝛾</m:t>
                        </m:r>
                        <m:sSup>
                          <m:sSupPr>
                            <m:ctrlPr>
                              <a:rPr lang="en-US" sz="2800" b="0" i="1" smtClean="0">
                                <a:latin typeface="Cambria Math"/>
                                <a:ea typeface="Cambria Math"/>
                                <a:cs typeface="Times New Roman" panose="02020603050405020304" pitchFamily="18" charset="0"/>
                              </a:rPr>
                            </m:ctrlPr>
                          </m:sSupPr>
                          <m:e>
                            <m:r>
                              <a:rPr lang="en-US" sz="2800" b="0" i="1" smtClean="0">
                                <a:latin typeface="Cambria Math"/>
                                <a:ea typeface="Cambria Math"/>
                                <a:cs typeface="Times New Roman" panose="02020603050405020304" pitchFamily="18" charset="0"/>
                              </a:rPr>
                              <m:t>𝑐</m:t>
                            </m:r>
                          </m:e>
                          <m:sup>
                            <m:r>
                              <a:rPr lang="en-US" sz="2800" b="0" i="1" smtClean="0">
                                <a:latin typeface="Cambria Math"/>
                                <a:ea typeface="Cambria Math"/>
                                <a:cs typeface="Times New Roman" panose="02020603050405020304" pitchFamily="18" charset="0"/>
                              </a:rPr>
                              <m:t>2</m:t>
                            </m:r>
                          </m:sup>
                        </m:sSup>
                      </m:den>
                    </m:f>
                    <m:r>
                      <a:rPr lang="ru-RU" sz="2800" b="0" i="1" smtClean="0">
                        <a:latin typeface="Cambria Math"/>
                        <a:ea typeface="Cambria Math"/>
                        <a:cs typeface="Times New Roman" panose="02020603050405020304" pitchFamily="18" charset="0"/>
                      </a:rPr>
                      <m:t>=0.004</m:t>
                    </m:r>
                  </m:oMath>
                </a14:m>
                <a:r>
                  <a:rPr lang="ru-RU" sz="2800" dirty="0" smtClean="0">
                    <a:latin typeface="Times New Roman" panose="02020603050405020304" pitchFamily="18" charset="0"/>
                    <a:cs typeface="Times New Roman" panose="02020603050405020304" pitchFamily="18" charset="0"/>
                  </a:rPr>
                  <a:t>, отношением масс </a:t>
                </a:r>
                <a14:m>
                  <m:oMath xmlns:m="http://schemas.openxmlformats.org/officeDocument/2006/math">
                    <m:f>
                      <m:fPr>
                        <m:type m:val="skw"/>
                        <m:ctrlPr>
                          <a:rPr lang="ru-RU" sz="2800" i="1" smtClean="0">
                            <a:latin typeface="Cambria Math"/>
                            <a:cs typeface="Times New Roman" panose="02020603050405020304" pitchFamily="18" charset="0"/>
                          </a:rPr>
                        </m:ctrlPr>
                      </m:fPr>
                      <m:num>
                        <m:sSub>
                          <m:sSubPr>
                            <m:ctrlPr>
                              <a:rPr lang="ru-RU" sz="2800" i="1" smtClean="0">
                                <a:latin typeface="Cambria Math"/>
                                <a:cs typeface="Times New Roman" panose="02020603050405020304" pitchFamily="18" charset="0"/>
                              </a:rPr>
                            </m:ctrlPr>
                          </m:sSubPr>
                          <m:e>
                            <m:r>
                              <a:rPr lang="en-US" sz="2800" b="0" i="1" smtClean="0">
                                <a:latin typeface="Cambria Math"/>
                                <a:cs typeface="Times New Roman" panose="02020603050405020304" pitchFamily="18" charset="0"/>
                              </a:rPr>
                              <m:t>𝑚</m:t>
                            </m:r>
                          </m:e>
                          <m:sub>
                            <m:r>
                              <a:rPr lang="en-US" sz="2800" b="0" i="1" smtClean="0">
                                <a:latin typeface="Cambria Math"/>
                                <a:cs typeface="Times New Roman" panose="02020603050405020304" pitchFamily="18" charset="0"/>
                              </a:rPr>
                              <m:t>𝑝</m:t>
                            </m:r>
                          </m:sub>
                        </m:sSub>
                      </m:num>
                      <m:den>
                        <m:sSub>
                          <m:sSubPr>
                            <m:ctrlPr>
                              <a:rPr lang="ru-RU" sz="2800" i="1" smtClean="0">
                                <a:latin typeface="Cambria Math"/>
                                <a:cs typeface="Times New Roman" panose="02020603050405020304" pitchFamily="18" charset="0"/>
                              </a:rPr>
                            </m:ctrlPr>
                          </m:sSubPr>
                          <m:e>
                            <m:r>
                              <a:rPr lang="en-US" sz="2800" b="0" i="1" smtClean="0">
                                <a:latin typeface="Cambria Math"/>
                                <a:cs typeface="Times New Roman" panose="02020603050405020304" pitchFamily="18" charset="0"/>
                              </a:rPr>
                              <m:t>𝑚</m:t>
                            </m:r>
                          </m:e>
                          <m:sub>
                            <m:r>
                              <a:rPr lang="en-US" sz="2800" b="0" i="1" smtClean="0">
                                <a:latin typeface="Cambria Math"/>
                                <a:cs typeface="Times New Roman" panose="02020603050405020304" pitchFamily="18" charset="0"/>
                              </a:rPr>
                              <m:t>𝑒</m:t>
                            </m:r>
                          </m:sub>
                        </m:sSub>
                      </m:den>
                    </m:f>
                    <m:r>
                      <a:rPr lang="en-US" sz="2800" b="0" i="1" smtClean="0">
                        <a:latin typeface="Cambria Math"/>
                        <a:cs typeface="Times New Roman" panose="02020603050405020304" pitchFamily="18" charset="0"/>
                      </a:rPr>
                      <m:t>=100</m:t>
                    </m:r>
                  </m:oMath>
                </a14:m>
                <a:r>
                  <a:rPr lang="ru-RU"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Шаг по времени </a:t>
                </a:r>
                <a14:m>
                  <m:oMath xmlns:m="http://schemas.openxmlformats.org/officeDocument/2006/math">
                    <m:r>
                      <a:rPr lang="en-US" sz="2800" b="0" i="1" smtClean="0">
                        <a:latin typeface="Cambria Math"/>
                        <a:cs typeface="Times New Roman" panose="02020603050405020304" pitchFamily="18" charset="0"/>
                      </a:rPr>
                      <m:t>𝑑𝑡</m:t>
                    </m:r>
                    <m:r>
                      <a:rPr lang="en-US" sz="2800" b="0" i="1" smtClean="0">
                        <a:latin typeface="Cambria Math"/>
                        <a:cs typeface="Times New Roman" panose="02020603050405020304" pitchFamily="18" charset="0"/>
                      </a:rPr>
                      <m:t>=0.09</m:t>
                    </m:r>
                    <m:sSup>
                      <m:sSupPr>
                        <m:ctrlPr>
                          <a:rPr lang="en-US" sz="2800" b="0" i="1" smtClean="0">
                            <a:latin typeface="Cambria Math"/>
                            <a:cs typeface="Times New Roman" panose="02020603050405020304" pitchFamily="18" charset="0"/>
                          </a:rPr>
                        </m:ctrlPr>
                      </m:sSupPr>
                      <m:e>
                        <m:sSub>
                          <m:sSubPr>
                            <m:ctrlPr>
                              <a:rPr lang="en-US" sz="2800" b="0" i="1" smtClean="0">
                                <a:latin typeface="Cambria Math"/>
                                <a:cs typeface="Times New Roman" panose="02020603050405020304" pitchFamily="18" charset="0"/>
                              </a:rPr>
                            </m:ctrlPr>
                          </m:sSubPr>
                          <m:e>
                            <m:r>
                              <a:rPr lang="en-US" sz="2800" b="0" i="1" smtClean="0">
                                <a:latin typeface="Cambria Math"/>
                                <a:ea typeface="Cambria Math"/>
                                <a:cs typeface="Times New Roman" panose="02020603050405020304" pitchFamily="18" charset="0"/>
                              </a:rPr>
                              <m:t>𝜔</m:t>
                            </m:r>
                          </m:e>
                          <m:sub>
                            <m:r>
                              <a:rPr lang="en-US" sz="2800" b="0" i="1" smtClean="0">
                                <a:latin typeface="Cambria Math"/>
                                <a:cs typeface="Times New Roman" panose="02020603050405020304" pitchFamily="18" charset="0"/>
                              </a:rPr>
                              <m:t>𝑝</m:t>
                            </m:r>
                          </m:sub>
                        </m:sSub>
                      </m:e>
                      <m:sup>
                        <m:r>
                          <a:rPr lang="en-US" sz="2800" b="0" i="1" smtClean="0">
                            <a:latin typeface="Cambria Math"/>
                            <a:cs typeface="Times New Roman" panose="02020603050405020304" pitchFamily="18" charset="0"/>
                          </a:rPr>
                          <m:t>−1</m:t>
                        </m:r>
                      </m:sup>
                    </m:sSup>
                  </m:oMath>
                </a14:m>
                <a:r>
                  <a:rPr lang="en-US" sz="2800"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шаг по координате</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dirty="0" smtClean="0">
                        <a:latin typeface="Cambria Math"/>
                        <a:cs typeface="Times New Roman" panose="02020603050405020304" pitchFamily="18" charset="0"/>
                      </a:rPr>
                      <m:t>𝑑𝑥</m:t>
                    </m:r>
                    <m:r>
                      <a:rPr lang="en-US" sz="2800" b="0" i="1" dirty="0" smtClean="0">
                        <a:latin typeface="Cambria Math"/>
                        <a:cs typeface="Times New Roman" panose="02020603050405020304" pitchFamily="18" charset="0"/>
                      </a:rPr>
                      <m:t>=</m:t>
                    </m:r>
                    <m:f>
                      <m:fPr>
                        <m:ctrlPr>
                          <a:rPr lang="en-US" sz="2800" b="0" i="1" dirty="0" smtClean="0">
                            <a:latin typeface="Cambria Math"/>
                            <a:cs typeface="Times New Roman" panose="02020603050405020304" pitchFamily="18" charset="0"/>
                          </a:rPr>
                        </m:ctrlPr>
                      </m:fPr>
                      <m:num>
                        <m:r>
                          <a:rPr lang="en-US" sz="2800" b="0" i="1" dirty="0" smtClean="0">
                            <a:latin typeface="Cambria Math"/>
                            <a:cs typeface="Times New Roman" panose="02020603050405020304" pitchFamily="18" charset="0"/>
                          </a:rPr>
                          <m:t>0.2</m:t>
                        </m:r>
                        <m:r>
                          <a:rPr lang="en-US" sz="2800" b="0" i="1" dirty="0" smtClean="0">
                            <a:latin typeface="Cambria Math"/>
                            <a:cs typeface="Times New Roman" panose="02020603050405020304" pitchFamily="18" charset="0"/>
                          </a:rPr>
                          <m:t>𝑐</m:t>
                        </m:r>
                      </m:num>
                      <m:den>
                        <m:sSub>
                          <m:sSubPr>
                            <m:ctrlPr>
                              <a:rPr lang="en-US" sz="2800" b="0" i="1" dirty="0" smtClean="0">
                                <a:latin typeface="Cambria Math"/>
                                <a:cs typeface="Times New Roman" panose="02020603050405020304" pitchFamily="18" charset="0"/>
                              </a:rPr>
                            </m:ctrlPr>
                          </m:sSubPr>
                          <m:e>
                            <m:r>
                              <a:rPr lang="en-US" sz="2800" b="0" i="1" dirty="0" smtClean="0">
                                <a:latin typeface="Cambria Math"/>
                                <a:ea typeface="Cambria Math"/>
                                <a:cs typeface="Times New Roman" panose="02020603050405020304" pitchFamily="18" charset="0"/>
                              </a:rPr>
                              <m:t>𝜔</m:t>
                            </m:r>
                          </m:e>
                          <m:sub>
                            <m:r>
                              <a:rPr lang="en-US" sz="2800" b="0" i="1" dirty="0" smtClean="0">
                                <a:latin typeface="Cambria Math"/>
                                <a:cs typeface="Times New Roman" panose="02020603050405020304" pitchFamily="18" charset="0"/>
                              </a:rPr>
                              <m:t>𝑝</m:t>
                            </m:r>
                          </m:sub>
                        </m:sSub>
                      </m:den>
                    </m:f>
                  </m:oMath>
                </a14:m>
                <a:r>
                  <a:rPr lang="en-US" sz="2800"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 где </a:t>
                </a:r>
                <a14:m>
                  <m:oMath xmlns:m="http://schemas.openxmlformats.org/officeDocument/2006/math">
                    <m:sSub>
                      <m:sSubPr>
                        <m:ctrlPr>
                          <a:rPr lang="en-US" sz="2800" i="1">
                            <a:latin typeface="Cambria Math"/>
                            <a:cs typeface="Times New Roman" panose="02020603050405020304" pitchFamily="18" charset="0"/>
                          </a:rPr>
                        </m:ctrlPr>
                      </m:sSubPr>
                      <m:e>
                        <m:r>
                          <a:rPr lang="en-US" sz="2800" i="1">
                            <a:latin typeface="Cambria Math"/>
                            <a:ea typeface="Cambria Math"/>
                            <a:cs typeface="Times New Roman" panose="02020603050405020304" pitchFamily="18" charset="0"/>
                          </a:rPr>
                          <m:t>𝜔</m:t>
                        </m:r>
                      </m:e>
                      <m:sub>
                        <m:r>
                          <a:rPr lang="en-US" sz="2800" i="1">
                            <a:latin typeface="Cambria Math"/>
                            <a:cs typeface="Times New Roman" panose="02020603050405020304" pitchFamily="18" charset="0"/>
                          </a:rPr>
                          <m:t>𝑝</m:t>
                        </m:r>
                      </m:sub>
                    </m:sSub>
                  </m:oMath>
                </a14:m>
                <a:r>
                  <a:rPr lang="ru-RU" sz="2800" dirty="0" smtClean="0">
                    <a:latin typeface="Times New Roman" panose="02020603050405020304" pitchFamily="18" charset="0"/>
                    <a:cs typeface="Times New Roman" panose="02020603050405020304" pitchFamily="18" charset="0"/>
                  </a:rPr>
                  <a:t> плазменная частота.</a:t>
                </a:r>
                <a:r>
                  <a:rPr lang="en-US" sz="2800"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Число ячеек по оси </a:t>
                </a:r>
                <a:r>
                  <a:rPr lang="en-US" sz="2800" dirty="0" smtClean="0">
                    <a:latin typeface="Times New Roman" panose="02020603050405020304" pitchFamily="18" charset="0"/>
                    <a:cs typeface="Times New Roman" panose="02020603050405020304" pitchFamily="18" charset="0"/>
                  </a:rPr>
                  <a:t>x 100000,</a:t>
                </a:r>
                <a:r>
                  <a:rPr lang="ru-RU" sz="2800" dirty="0" smtClean="0">
                    <a:latin typeface="Times New Roman" panose="02020603050405020304" pitchFamily="18" charset="0"/>
                    <a:cs typeface="Times New Roman" panose="02020603050405020304" pitchFamily="18" charset="0"/>
                  </a:rPr>
                  <a:t> что соответствует 5</a:t>
                </a:r>
                <a:r>
                  <a:rPr lang="en-US" sz="2800" dirty="0" smtClean="0">
                    <a:latin typeface="Times New Roman" panose="02020603050405020304" pitchFamily="18" charset="0"/>
                    <a:cs typeface="Times New Roman" panose="02020603050405020304" pitchFamily="18" charset="0"/>
                  </a:rPr>
                  <a:t>0</a:t>
                </a:r>
                <a:r>
                  <a:rPr lang="ru-RU" sz="2800" dirty="0" smtClean="0">
                    <a:latin typeface="Times New Roman" panose="02020603050405020304" pitchFamily="18" charset="0"/>
                    <a:cs typeface="Times New Roman" panose="02020603050405020304" pitchFamily="18" charset="0"/>
                  </a:rPr>
                  <a:t>0 </a:t>
                </a:r>
                <a:r>
                  <a:rPr lang="ru-RU" sz="2800" dirty="0" err="1" smtClean="0">
                    <a:latin typeface="Times New Roman" panose="02020603050405020304" pitchFamily="18" charset="0"/>
                    <a:cs typeface="Times New Roman" panose="02020603050405020304" pitchFamily="18" charset="0"/>
                  </a:rPr>
                  <a:t>гирорадиусам</a:t>
                </a:r>
                <a:r>
                  <a:rPr lang="ru-RU" sz="2800" dirty="0" smtClean="0">
                    <a:latin typeface="Times New Roman" panose="02020603050405020304" pitchFamily="18" charset="0"/>
                    <a:cs typeface="Times New Roman" panose="02020603050405020304" pitchFamily="18" charset="0"/>
                  </a:rPr>
                  <a:t> протона, по </a:t>
                </a:r>
                <a:r>
                  <a:rPr lang="en-US" sz="2800" dirty="0" smtClean="0">
                    <a:latin typeface="Times New Roman" panose="02020603050405020304" pitchFamily="18" charset="0"/>
                    <a:cs typeface="Times New Roman" panose="02020603050405020304" pitchFamily="18" charset="0"/>
                  </a:rPr>
                  <a:t>y </a:t>
                </a:r>
                <a:r>
                  <a:rPr lang="en-US" sz="2800" dirty="0" smtClean="0">
                    <a:latin typeface="Times New Roman" panose="02020603050405020304" pitchFamily="18" charset="0"/>
                    <a:cs typeface="Times New Roman" panose="02020603050405020304" pitchFamily="18" charset="0"/>
                  </a:rPr>
                  <a:t>– </a:t>
                </a:r>
                <a:r>
                  <a:rPr lang="ru-RU" sz="2800" dirty="0" smtClean="0">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000</a:t>
                </a:r>
                <a:r>
                  <a:rPr lang="ru-RU" sz="2800" dirty="0" smtClean="0">
                    <a:latin typeface="Times New Roman" panose="02020603050405020304" pitchFamily="18" charset="0"/>
                    <a:cs typeface="Times New Roman" panose="02020603050405020304" pitchFamily="18" charset="0"/>
                  </a:rPr>
                  <a:t> ячеек. Концентрация </a:t>
                </a:r>
                <a:r>
                  <a:rPr lang="ru-RU" sz="2800" dirty="0" smtClean="0">
                    <a:latin typeface="Times New Roman" panose="02020603050405020304" pitchFamily="18" charset="0"/>
                    <a:cs typeface="Times New Roman" panose="02020603050405020304" pitchFamily="18" charset="0"/>
                  </a:rPr>
                  <a:t>является свободным параметром, все остальные величины легко </a:t>
                </a:r>
                <a:r>
                  <a:rPr lang="ru-RU" sz="2800" dirty="0" err="1" smtClean="0">
                    <a:latin typeface="Times New Roman" panose="02020603050405020304" pitchFamily="18" charset="0"/>
                    <a:cs typeface="Times New Roman" panose="02020603050405020304" pitchFamily="18" charset="0"/>
                  </a:rPr>
                  <a:t>перенормируются</a:t>
                </a:r>
                <a:r>
                  <a:rPr lang="ru-RU" sz="2800" dirty="0" smtClean="0">
                    <a:latin typeface="Times New Roman" panose="02020603050405020304" pitchFamily="18" charset="0"/>
                    <a:cs typeface="Times New Roman" panose="02020603050405020304" pitchFamily="18" charset="0"/>
                  </a:rPr>
                  <a:t> для разных концентраций. </a:t>
                </a:r>
              </a:p>
            </p:txBody>
          </p:sp>
        </mc:Choice>
        <mc:Fallback>
          <p:sp>
            <p:nvSpPr>
              <p:cNvPr id="37" name="TextBox 36"/>
              <p:cNvSpPr txBox="1">
                <a:spLocks noRot="1" noChangeAspect="1" noMove="1" noResize="1" noEditPoints="1" noAdjustHandles="1" noChangeArrowheads="1" noChangeShapeType="1" noTextEdit="1"/>
              </p:cNvSpPr>
              <p:nvPr/>
            </p:nvSpPr>
            <p:spPr>
              <a:xfrm>
                <a:off x="9100875" y="3455840"/>
                <a:ext cx="9436737" cy="4643644"/>
              </a:xfrm>
              <a:prstGeom prst="rect">
                <a:avLst/>
              </a:prstGeom>
              <a:blipFill rotWithShape="1">
                <a:blip r:embed="rId4"/>
                <a:stretch>
                  <a:fillRect l="-1357" t="-1312" r="-1292" b="-2756"/>
                </a:stretch>
              </a:blipFill>
            </p:spPr>
            <p:txBody>
              <a:bodyPr/>
              <a:lstStyle/>
              <a:p>
                <a:r>
                  <a:rPr lang="ru-RU">
                    <a:noFill/>
                  </a:rPr>
                  <a:t> </a:t>
                </a:r>
              </a:p>
            </p:txBody>
          </p:sp>
        </mc:Fallback>
      </mc:AlternateContent>
      <p:sp>
        <p:nvSpPr>
          <p:cNvPr id="45" name="Text Box 19"/>
          <p:cNvSpPr txBox="1">
            <a:spLocks noChangeArrowheads="1"/>
          </p:cNvSpPr>
          <p:nvPr/>
        </p:nvSpPr>
        <p:spPr bwMode="auto">
          <a:xfrm>
            <a:off x="26661467" y="17598967"/>
            <a:ext cx="8915916" cy="3418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3200">
                <a:solidFill>
                  <a:srgbClr val="FFFFFF"/>
                </a:solidFill>
                <a:latin typeface="Arial" charset="0"/>
                <a:ea typeface="Droid Sans Fallback" charset="0"/>
                <a:cs typeface="Droid Sans Fallback" charset="0"/>
              </a:defRPr>
            </a:lvl9pPr>
          </a:lstStyle>
          <a:p>
            <a:pPr>
              <a:buClrTx/>
              <a:buFontTx/>
              <a:buNone/>
            </a:pPr>
            <a:r>
              <a:rPr lang="ru-RU" altLang="ru-RU" sz="2400" b="1" u="sng" dirty="0">
                <a:solidFill>
                  <a:srgbClr val="000000"/>
                </a:solidFill>
                <a:latin typeface="Times New Roman" panose="02020603050405020304" pitchFamily="18" charset="0"/>
                <a:cs typeface="Times New Roman" panose="02020603050405020304" pitchFamily="18" charset="0"/>
              </a:rPr>
              <a:t>Литература:</a:t>
            </a:r>
          </a:p>
          <a:p>
            <a:pPr algn="just">
              <a:buFont typeface="Times New Roman" pitchFamily="16" charset="0"/>
              <a:buAutoNum type="arabicPeriod"/>
            </a:pPr>
            <a:r>
              <a:rPr lang="en-US" altLang="ru-RU" sz="2400" b="1" i="1" dirty="0" err="1" smtClean="0">
                <a:solidFill>
                  <a:srgbClr val="000000"/>
                </a:solidFill>
                <a:latin typeface="Times New Roman" panose="02020603050405020304" pitchFamily="18" charset="0"/>
                <a:cs typeface="Times New Roman" panose="02020603050405020304" pitchFamily="18" charset="0"/>
              </a:rPr>
              <a:t>Soderberg</a:t>
            </a:r>
            <a:r>
              <a:rPr lang="en-US" altLang="ru-RU" sz="2400" b="1" i="1" dirty="0" smtClean="0">
                <a:solidFill>
                  <a:srgbClr val="000000"/>
                </a:solidFill>
                <a:latin typeface="Times New Roman" panose="02020603050405020304" pitchFamily="18" charset="0"/>
                <a:cs typeface="Times New Roman" panose="02020603050405020304" pitchFamily="18" charset="0"/>
              </a:rPr>
              <a:t> A. M. et. al.</a:t>
            </a:r>
            <a:r>
              <a:rPr lang="en-US" altLang="ru-RU" sz="2400" dirty="0" smtClean="0">
                <a:solidFill>
                  <a:srgbClr val="000000"/>
                </a:solidFill>
                <a:latin typeface="Times New Roman" panose="02020603050405020304" pitchFamily="18" charset="0"/>
                <a:cs typeface="Times New Roman" panose="02020603050405020304" pitchFamily="18" charset="0"/>
              </a:rPr>
              <a:t> «A relativistic type </a:t>
            </a:r>
            <a:r>
              <a:rPr lang="en-US" altLang="ru-RU" sz="2400" dirty="0" err="1" smtClean="0">
                <a:solidFill>
                  <a:srgbClr val="000000"/>
                </a:solidFill>
                <a:latin typeface="Times New Roman" panose="02020603050405020304" pitchFamily="18" charset="0"/>
                <a:cs typeface="Times New Roman" panose="02020603050405020304" pitchFamily="18" charset="0"/>
              </a:rPr>
              <a:t>Ibc</a:t>
            </a:r>
            <a:r>
              <a:rPr lang="en-US" altLang="ru-RU" sz="2400" dirty="0" smtClean="0">
                <a:solidFill>
                  <a:srgbClr val="000000"/>
                </a:solidFill>
                <a:latin typeface="Times New Roman" panose="02020603050405020304" pitchFamily="18" charset="0"/>
                <a:cs typeface="Times New Roman" panose="02020603050405020304" pitchFamily="18" charset="0"/>
              </a:rPr>
              <a:t> supernova without a detected </a:t>
            </a:r>
            <a:r>
              <a:rPr lang="el-GR" altLang="ru-RU" sz="2400" dirty="0" smtClean="0">
                <a:solidFill>
                  <a:srgbClr val="000000"/>
                </a:solidFill>
                <a:latin typeface="Times New Roman" panose="02020603050405020304" pitchFamily="18" charset="0"/>
                <a:cs typeface="Times New Roman" panose="02020603050405020304" pitchFamily="18" charset="0"/>
              </a:rPr>
              <a:t>γ</a:t>
            </a:r>
            <a:r>
              <a:rPr lang="en-US" altLang="ru-RU" sz="2400" dirty="0" smtClean="0">
                <a:solidFill>
                  <a:srgbClr val="000000"/>
                </a:solidFill>
                <a:latin typeface="Times New Roman" panose="02020603050405020304" pitchFamily="18" charset="0"/>
                <a:cs typeface="Times New Roman" panose="02020603050405020304" pitchFamily="18" charset="0"/>
              </a:rPr>
              <a:t>-ray burst» Nature, 463, 513-515 (2010)</a:t>
            </a:r>
          </a:p>
          <a:p>
            <a:pPr algn="just">
              <a:buFont typeface="Times New Roman" pitchFamily="16" charset="0"/>
              <a:buAutoNum type="arabicPeriod"/>
            </a:pPr>
            <a:r>
              <a:rPr lang="en-US" sz="2400" b="1" i="1" dirty="0" smtClean="0">
                <a:solidFill>
                  <a:schemeClr val="tx1"/>
                </a:solidFill>
                <a:latin typeface="Times New Roman" panose="02020603050405020304" pitchFamily="18" charset="0"/>
                <a:cs typeface="Times New Roman" panose="02020603050405020304" pitchFamily="18" charset="0"/>
              </a:rPr>
              <a:t> </a:t>
            </a:r>
            <a:r>
              <a:rPr lang="en-US" sz="2400" b="1" i="1" dirty="0" err="1" smtClean="0">
                <a:solidFill>
                  <a:schemeClr val="tx1"/>
                </a:solidFill>
                <a:latin typeface="Times New Roman" panose="02020603050405020304" pitchFamily="18" charset="0"/>
                <a:cs typeface="Times New Roman" panose="02020603050405020304" pitchFamily="18" charset="0"/>
              </a:rPr>
              <a:t>Begelman</a:t>
            </a:r>
            <a:r>
              <a:rPr lang="en-US" sz="2400" b="1" i="1" dirty="0" smtClean="0">
                <a:solidFill>
                  <a:schemeClr val="tx1"/>
                </a:solidFill>
                <a:latin typeface="Times New Roman" panose="02020603050405020304" pitchFamily="18" charset="0"/>
                <a:cs typeface="Times New Roman" panose="02020603050405020304" pitchFamily="18" charset="0"/>
              </a:rPr>
              <a:t> </a:t>
            </a:r>
            <a:r>
              <a:rPr lang="en-US" sz="2400" b="1" i="1" dirty="0">
                <a:solidFill>
                  <a:schemeClr val="tx1"/>
                </a:solidFill>
                <a:latin typeface="Times New Roman" panose="02020603050405020304" pitchFamily="18" charset="0"/>
                <a:cs typeface="Times New Roman" panose="02020603050405020304" pitchFamily="18" charset="0"/>
              </a:rPr>
              <a:t>M </a:t>
            </a:r>
            <a:r>
              <a:rPr lang="en-US" sz="2400" b="1" i="1" dirty="0" smtClean="0">
                <a:solidFill>
                  <a:schemeClr val="tx1"/>
                </a:solidFill>
                <a:latin typeface="Times New Roman" panose="02020603050405020304" pitchFamily="18" charset="0"/>
                <a:cs typeface="Times New Roman" panose="02020603050405020304" pitchFamily="18" charset="0"/>
              </a:rPr>
              <a:t>C. et. al. </a:t>
            </a:r>
            <a:r>
              <a:rPr lang="en-US" sz="2400" dirty="0" smtClean="0">
                <a:solidFill>
                  <a:schemeClr val="tx1"/>
                </a:solidFill>
                <a:latin typeface="Times New Roman" panose="02020603050405020304" pitchFamily="18" charset="0"/>
                <a:cs typeface="Times New Roman" panose="02020603050405020304" pitchFamily="18" charset="0"/>
              </a:rPr>
              <a:t>Reviews </a:t>
            </a:r>
            <a:r>
              <a:rPr lang="en-US" sz="2400" dirty="0">
                <a:solidFill>
                  <a:schemeClr val="tx1"/>
                </a:solidFill>
                <a:latin typeface="Times New Roman" panose="02020603050405020304" pitchFamily="18" charset="0"/>
                <a:cs typeface="Times New Roman" panose="02020603050405020304" pitchFamily="18" charset="0"/>
              </a:rPr>
              <a:t>of Modern Physics 56 </a:t>
            </a:r>
            <a:r>
              <a:rPr lang="en-US" sz="2400" dirty="0" smtClean="0">
                <a:solidFill>
                  <a:schemeClr val="tx1"/>
                </a:solidFill>
                <a:latin typeface="Times New Roman" panose="02020603050405020304" pitchFamily="18" charset="0"/>
                <a:cs typeface="Times New Roman" panose="02020603050405020304" pitchFamily="18" charset="0"/>
              </a:rPr>
              <a:t>255-351(1984)</a:t>
            </a:r>
            <a:endParaRPr lang="ru-RU" sz="2400" dirty="0" smtClean="0">
              <a:solidFill>
                <a:schemeClr val="tx1"/>
              </a:solidFill>
              <a:latin typeface="Times New Roman" panose="02020603050405020304" pitchFamily="18" charset="0"/>
              <a:cs typeface="Times New Roman" panose="02020603050405020304" pitchFamily="18" charset="0"/>
            </a:endParaRPr>
          </a:p>
          <a:p>
            <a:r>
              <a:rPr lang="ru-RU" sz="2400" dirty="0" smtClean="0">
                <a:solidFill>
                  <a:schemeClr val="tx1"/>
                </a:solidFill>
                <a:latin typeface="Times New Roman" panose="02020603050405020304" pitchFamily="18" charset="0"/>
                <a:cs typeface="Times New Roman" panose="02020603050405020304" pitchFamily="18" charset="0"/>
              </a:rPr>
              <a:t>3. </a:t>
            </a:r>
            <a:r>
              <a:rPr lang="en-US" sz="2400" b="1" i="1" dirty="0" err="1" smtClean="0">
                <a:solidFill>
                  <a:schemeClr val="tx1"/>
                </a:solidFill>
                <a:latin typeface="Times New Roman" panose="02020603050405020304" pitchFamily="18" charset="0"/>
                <a:cs typeface="Times New Roman" panose="02020603050405020304" pitchFamily="18" charset="0"/>
              </a:rPr>
              <a:t>Derouillat</a:t>
            </a:r>
            <a:r>
              <a:rPr lang="en-US" sz="2400" b="1" i="1" dirty="0" smtClean="0">
                <a:solidFill>
                  <a:schemeClr val="tx1"/>
                </a:solidFill>
                <a:latin typeface="Times New Roman" panose="02020603050405020304" pitchFamily="18" charset="0"/>
                <a:cs typeface="Times New Roman" panose="02020603050405020304" pitchFamily="18" charset="0"/>
              </a:rPr>
              <a:t> </a:t>
            </a:r>
            <a:r>
              <a:rPr lang="en-US" sz="2400" b="1" i="1" dirty="0">
                <a:solidFill>
                  <a:schemeClr val="tx1"/>
                </a:solidFill>
                <a:latin typeface="Times New Roman" panose="02020603050405020304" pitchFamily="18" charset="0"/>
                <a:cs typeface="Times New Roman" panose="02020603050405020304" pitchFamily="18" charset="0"/>
              </a:rPr>
              <a:t>J, </a:t>
            </a:r>
            <a:r>
              <a:rPr lang="en-US" sz="2400" b="1" i="1" dirty="0" smtClean="0">
                <a:solidFill>
                  <a:schemeClr val="tx1"/>
                </a:solidFill>
                <a:latin typeface="Times New Roman" panose="02020603050405020304" pitchFamily="18" charset="0"/>
                <a:cs typeface="Times New Roman" panose="02020603050405020304" pitchFamily="18" charset="0"/>
              </a:rPr>
              <a:t>et. al. </a:t>
            </a:r>
            <a:r>
              <a:rPr lang="en-US" sz="2400" dirty="0" smtClean="0">
                <a:solidFill>
                  <a:schemeClr val="tx1"/>
                </a:solidFill>
                <a:latin typeface="Times New Roman" panose="02020603050405020304" pitchFamily="18" charset="0"/>
                <a:cs typeface="Times New Roman" panose="02020603050405020304" pitchFamily="18" charset="0"/>
              </a:rPr>
              <a:t>Computer </a:t>
            </a:r>
            <a:r>
              <a:rPr lang="en-US" sz="2400" dirty="0">
                <a:solidFill>
                  <a:schemeClr val="tx1"/>
                </a:solidFill>
                <a:latin typeface="Times New Roman" panose="02020603050405020304" pitchFamily="18" charset="0"/>
                <a:cs typeface="Times New Roman" panose="02020603050405020304" pitchFamily="18" charset="0"/>
              </a:rPr>
              <a:t>Physics Communications 222 </a:t>
            </a:r>
            <a:r>
              <a:rPr lang="en-US" sz="2400" dirty="0" smtClean="0">
                <a:solidFill>
                  <a:schemeClr val="tx1"/>
                </a:solidFill>
                <a:latin typeface="Times New Roman" panose="02020603050405020304" pitchFamily="18" charset="0"/>
                <a:cs typeface="Times New Roman" panose="02020603050405020304" pitchFamily="18" charset="0"/>
              </a:rPr>
              <a:t>351(2018</a:t>
            </a:r>
            <a:r>
              <a:rPr lang="en-US" sz="2400" dirty="0" smtClean="0">
                <a:solidFill>
                  <a:schemeClr val="tx1"/>
                </a:solidFill>
                <a:latin typeface="Times New Roman" panose="02020603050405020304" pitchFamily="18" charset="0"/>
                <a:cs typeface="Times New Roman" panose="02020603050405020304" pitchFamily="18" charset="0"/>
              </a:rPr>
              <a:t>)</a:t>
            </a:r>
            <a:endParaRPr lang="ru-RU" sz="2400" dirty="0" smtClean="0">
              <a:solidFill>
                <a:schemeClr val="tx1"/>
              </a:solidFill>
              <a:latin typeface="Times New Roman" panose="02020603050405020304" pitchFamily="18" charset="0"/>
              <a:cs typeface="Times New Roman" panose="02020603050405020304" pitchFamily="18" charset="0"/>
            </a:endParaRPr>
          </a:p>
          <a:p>
            <a:r>
              <a:rPr lang="ru-RU" sz="2400" b="1" i="1" dirty="0" smtClean="0">
                <a:solidFill>
                  <a:schemeClr val="tx1"/>
                </a:solidFill>
                <a:latin typeface="Times New Roman" panose="02020603050405020304" pitchFamily="18" charset="0"/>
                <a:cs typeface="Times New Roman" panose="02020603050405020304" pitchFamily="18" charset="0"/>
              </a:rPr>
              <a:t>4. </a:t>
            </a:r>
            <a:r>
              <a:rPr lang="en-US" sz="2400" b="1" i="1" dirty="0" smtClean="0">
                <a:solidFill>
                  <a:schemeClr val="tx1"/>
                </a:solidFill>
                <a:latin typeface="Times New Roman" panose="02020603050405020304" pitchFamily="18" charset="0"/>
                <a:cs typeface="Times New Roman" panose="02020603050405020304" pitchFamily="18" charset="0"/>
              </a:rPr>
              <a:t>A.R</a:t>
            </a:r>
            <a:r>
              <a:rPr lang="en-US" sz="2400" b="1" i="1" dirty="0">
                <a:solidFill>
                  <a:schemeClr val="tx1"/>
                </a:solidFill>
                <a:latin typeface="Times New Roman" panose="02020603050405020304" pitchFamily="18" charset="0"/>
                <a:cs typeface="Times New Roman" panose="02020603050405020304" pitchFamily="18" charset="0"/>
              </a:rPr>
              <a:t>. Bell, </a:t>
            </a:r>
            <a:r>
              <a:rPr lang="en-US" sz="2400" dirty="0">
                <a:solidFill>
                  <a:schemeClr val="tx1"/>
                </a:solidFill>
                <a:latin typeface="Times New Roman" panose="02020603050405020304" pitchFamily="18" charset="0"/>
                <a:cs typeface="Times New Roman" panose="02020603050405020304" pitchFamily="18" charset="0"/>
              </a:rPr>
              <a:t>Turbulent amplification of magnetic field and diffusive shock acceleration of cosmic rays. MNRAS. </a:t>
            </a:r>
            <a:r>
              <a:rPr lang="en-US" sz="2400" b="1" dirty="0">
                <a:solidFill>
                  <a:schemeClr val="tx1"/>
                </a:solidFill>
                <a:latin typeface="Times New Roman" panose="02020603050405020304" pitchFamily="18" charset="0"/>
                <a:cs typeface="Times New Roman" panose="02020603050405020304" pitchFamily="18" charset="0"/>
              </a:rPr>
              <a:t>353</a:t>
            </a:r>
            <a:r>
              <a:rPr lang="en-US" sz="2400" dirty="0">
                <a:solidFill>
                  <a:schemeClr val="tx1"/>
                </a:solidFill>
                <a:latin typeface="Times New Roman" panose="02020603050405020304" pitchFamily="18" charset="0"/>
                <a:cs typeface="Times New Roman" panose="02020603050405020304" pitchFamily="18" charset="0"/>
              </a:rPr>
              <a:t>, 550–558 (2004)</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
        <p:nvSpPr>
          <p:cNvPr id="75" name="Дуга 74"/>
          <p:cNvSpPr/>
          <p:nvPr/>
        </p:nvSpPr>
        <p:spPr>
          <a:xfrm>
            <a:off x="14311284" y="6234601"/>
            <a:ext cx="428957" cy="8124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3" name="TextBox 32"/>
          <p:cNvSpPr txBox="1"/>
          <p:nvPr/>
        </p:nvSpPr>
        <p:spPr>
          <a:xfrm>
            <a:off x="-297680" y="20291458"/>
            <a:ext cx="9911582" cy="400110"/>
          </a:xfrm>
          <a:prstGeom prst="rect">
            <a:avLst/>
          </a:prstGeom>
          <a:noFill/>
        </p:spPr>
        <p:txBody>
          <a:bodyPr wrap="square" rtlCol="0">
            <a:spAutoFit/>
          </a:bodyPr>
          <a:lstStyle/>
          <a:p>
            <a:pPr algn="ctr"/>
            <a:r>
              <a:rPr lang="ru-RU" sz="2000" b="1" i="1" dirty="0" smtClean="0">
                <a:latin typeface="Times New Roman" panose="02020603050405020304" pitchFamily="18" charset="0"/>
                <a:cs typeface="Times New Roman" panose="02020603050405020304" pitchFamily="18" charset="0"/>
              </a:rPr>
              <a:t>Рис. 1  </a:t>
            </a:r>
            <a:r>
              <a:rPr lang="ru-RU" sz="2000" i="1" dirty="0" smtClean="0">
                <a:latin typeface="Times New Roman" panose="02020603050405020304" pitchFamily="18" charset="0"/>
                <a:cs typeface="Times New Roman" panose="02020603050405020304" pitchFamily="18" charset="0"/>
              </a:rPr>
              <a:t>Схема начальных условий симуляции</a:t>
            </a:r>
            <a:endParaRPr lang="ru-RU"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2" name="TextBox 41"/>
              <p:cNvSpPr txBox="1"/>
              <p:nvPr/>
            </p:nvSpPr>
            <p:spPr>
              <a:xfrm>
                <a:off x="26492320" y="9190366"/>
                <a:ext cx="9058966" cy="7417415"/>
              </a:xfrm>
              <a:prstGeom prst="rect">
                <a:avLst/>
              </a:prstGeom>
              <a:noFill/>
            </p:spPr>
            <p:txBody>
              <a:bodyPr wrap="square" rtlCol="0">
                <a:spAutoFit/>
              </a:bodyPr>
              <a:lstStyle/>
              <a:p>
                <a:pPr algn="ctr"/>
                <a:r>
                  <a:rPr lang="ru-RU" sz="2800" b="1" dirty="0" smtClean="0">
                    <a:latin typeface="Times New Roman" panose="02020603050405020304" pitchFamily="18" charset="0"/>
                    <a:cs typeface="Times New Roman" panose="02020603050405020304" pitchFamily="18" charset="0"/>
                  </a:rPr>
                  <a:t>Выводы.</a:t>
                </a:r>
              </a:p>
              <a:p>
                <a:pPr algn="just"/>
                <a:r>
                  <a:rPr lang="ru-RU" sz="2800" dirty="0" smtClean="0">
                    <a:latin typeface="Times New Roman" panose="02020603050405020304" pitchFamily="18" charset="0"/>
                    <a:cs typeface="Times New Roman" panose="02020603050405020304" pitchFamily="18" charset="0"/>
                  </a:rPr>
                  <a:t>В результате моделирование получены </a:t>
                </a:r>
                <a:r>
                  <a:rPr lang="ru-RU" sz="2800" dirty="0" smtClean="0">
                    <a:latin typeface="Times New Roman" panose="02020603050405020304" pitchFamily="18" charset="0"/>
                    <a:cs typeface="Times New Roman" panose="02020603050405020304" pitchFamily="18" charset="0"/>
                  </a:rPr>
                  <a:t>спектры ускоренных частиц и профили магнитного поля. Показано, что ускорение частиц происходит только при докритических углах наклона поля. Важным установленным эффектом является то, что функция распределения электронов не является монотонной во времени. При больших временах уровень быстрых (Г </a:t>
                </a:r>
                <a:r>
                  <a:rPr lang="en-US" sz="2800" dirty="0" smtClean="0">
                    <a:latin typeface="Times New Roman" panose="02020603050405020304" pitchFamily="18" charset="0"/>
                    <a:cs typeface="Times New Roman" panose="02020603050405020304" pitchFamily="18" charset="0"/>
                  </a:rPr>
                  <a:t>&gt;</a:t>
                </a:r>
                <a:r>
                  <a:rPr lang="ru-RU" sz="2800" dirty="0" smtClean="0">
                    <a:latin typeface="Times New Roman" panose="02020603050405020304" pitchFamily="18" charset="0"/>
                    <a:cs typeface="Times New Roman" panose="02020603050405020304" pitchFamily="18" charset="0"/>
                  </a:rPr>
                  <a:t> 300) электронов понижается. Так же, на этих же временах (</a:t>
                </a:r>
                <a14:m>
                  <m:oMath xmlns:m="http://schemas.openxmlformats.org/officeDocument/2006/math">
                    <m:r>
                      <a:rPr lang="en-US" sz="2800" b="0" i="1" dirty="0" smtClean="0">
                        <a:latin typeface="Cambria Math"/>
                        <a:cs typeface="Times New Roman" panose="02020603050405020304" pitchFamily="18" charset="0"/>
                      </a:rPr>
                      <m:t>𝑡</m:t>
                    </m:r>
                    <m:r>
                      <a:rPr lang="en-US" sz="2800" b="0" i="1" dirty="0" smtClean="0">
                        <a:latin typeface="Cambria Math"/>
                        <a:cs typeface="Times New Roman" panose="02020603050405020304" pitchFamily="18" charset="0"/>
                      </a:rPr>
                      <m:t>&gt;1500 </m:t>
                    </m:r>
                    <m:sSup>
                      <m:sSupPr>
                        <m:ctrlPr>
                          <a:rPr lang="en-US" sz="2800" b="0" i="1" dirty="0" smtClean="0">
                            <a:latin typeface="Cambria Math"/>
                            <a:cs typeface="Times New Roman" panose="02020603050405020304" pitchFamily="18" charset="0"/>
                          </a:rPr>
                        </m:ctrlPr>
                      </m:sSupPr>
                      <m:e>
                        <m:r>
                          <a:rPr lang="en-US" sz="2800" b="0" i="1" dirty="0" smtClean="0">
                            <a:latin typeface="Cambria Math"/>
                            <a:ea typeface="Cambria Math"/>
                            <a:cs typeface="Times New Roman" panose="02020603050405020304" pitchFamily="18" charset="0"/>
                          </a:rPr>
                          <m:t>𝜔</m:t>
                        </m:r>
                      </m:e>
                      <m:sup>
                        <m:r>
                          <a:rPr lang="en-US" sz="2800" b="0" i="1" dirty="0" smtClean="0">
                            <a:latin typeface="Cambria Math"/>
                            <a:cs typeface="Times New Roman" panose="02020603050405020304" pitchFamily="18" charset="0"/>
                          </a:rPr>
                          <m:t>−1</m:t>
                        </m:r>
                      </m:sup>
                    </m:sSup>
                  </m:oMath>
                </a14:m>
                <a:r>
                  <a:rPr lang="ru-RU" sz="2800" dirty="0" smtClean="0">
                    <a:latin typeface="Times New Roman" panose="02020603050405020304" pitchFamily="18" charset="0"/>
                    <a:cs typeface="Times New Roman" panose="02020603050405020304" pitchFamily="18" charset="0"/>
                  </a:rPr>
                  <a:t>) происходит рост функции распределения протонов и магнитного поля. Отсюда можно предположить, что ускоренные протоны приводят к развитию </a:t>
                </a:r>
                <a:r>
                  <a:rPr lang="ru-RU" sz="2800" dirty="0" err="1" smtClean="0">
                    <a:latin typeface="Times New Roman" panose="02020603050405020304" pitchFamily="18" charset="0"/>
                    <a:cs typeface="Times New Roman" panose="02020603050405020304" pitchFamily="18" charset="0"/>
                  </a:rPr>
                  <a:t>Белловской</a:t>
                </a:r>
                <a:r>
                  <a:rPr lang="ru-RU" sz="2800" dirty="0" smtClean="0">
                    <a:latin typeface="Times New Roman" panose="02020603050405020304" pitchFamily="18" charset="0"/>
                    <a:cs typeface="Times New Roman" panose="02020603050405020304" pitchFamily="18" charset="0"/>
                  </a:rPr>
                  <a:t> неустойчивости, которая в свою очередь за счет роста перпендикулярной составляющей магнитного поля снижает эффективность ускорения электронов. Этот эффект необходимо учитывать при расчете распределений электронов.</a:t>
                </a:r>
                <a:endParaRPr lang="ru-RU" sz="2800" dirty="0" smtClean="0">
                  <a:latin typeface="Times New Roman" panose="02020603050405020304" pitchFamily="18" charset="0"/>
                  <a:cs typeface="Times New Roman" panose="02020603050405020304" pitchFamily="18" charset="0"/>
                </a:endParaRPr>
              </a:p>
            </p:txBody>
          </p:sp>
        </mc:Choice>
        <mc:Fallback>
          <p:sp>
            <p:nvSpPr>
              <p:cNvPr id="42" name="TextBox 41"/>
              <p:cNvSpPr txBox="1">
                <a:spLocks noRot="1" noChangeAspect="1" noMove="1" noResize="1" noEditPoints="1" noAdjustHandles="1" noChangeArrowheads="1" noChangeShapeType="1" noTextEdit="1"/>
              </p:cNvSpPr>
              <p:nvPr/>
            </p:nvSpPr>
            <p:spPr>
              <a:xfrm>
                <a:off x="26492320" y="9190366"/>
                <a:ext cx="9058966" cy="7417415"/>
              </a:xfrm>
              <a:prstGeom prst="rect">
                <a:avLst/>
              </a:prstGeom>
              <a:blipFill rotWithShape="1">
                <a:blip r:embed="rId5"/>
                <a:stretch>
                  <a:fillRect l="-1413" t="-822" r="-1346" b="-1398"/>
                </a:stretch>
              </a:blipFill>
            </p:spPr>
            <p:txBody>
              <a:bodyPr/>
              <a:lstStyle/>
              <a:p>
                <a:r>
                  <a:rPr lang="ru-RU">
                    <a:noFill/>
                  </a:rPr>
                  <a:t> </a:t>
                </a:r>
              </a:p>
            </p:txBody>
          </p:sp>
        </mc:Fallback>
      </mc:AlternateContent>
      <p:sp>
        <p:nvSpPr>
          <p:cNvPr id="3" name="TextBox 2"/>
          <p:cNvSpPr txBox="1"/>
          <p:nvPr/>
        </p:nvSpPr>
        <p:spPr>
          <a:xfrm>
            <a:off x="30519332" y="160339"/>
            <a:ext cx="2366353" cy="1569660"/>
          </a:xfrm>
          <a:prstGeom prst="rect">
            <a:avLst/>
          </a:prstGeom>
          <a:noFill/>
        </p:spPr>
        <p:txBody>
          <a:bodyPr wrap="none" rtlCol="0">
            <a:spAutoFit/>
          </a:bodyPr>
          <a:lstStyle/>
          <a:p>
            <a:r>
              <a:rPr lang="ru-RU" sz="9600" b="1" dirty="0" smtClean="0"/>
              <a:t>2 - 5</a:t>
            </a:r>
            <a:endParaRPr lang="ru-RU" sz="9600" b="1" dirty="0"/>
          </a:p>
        </p:txBody>
      </p:sp>
      <p:sp>
        <p:nvSpPr>
          <p:cNvPr id="11" name="TextBox 10"/>
          <p:cNvSpPr txBox="1"/>
          <p:nvPr/>
        </p:nvSpPr>
        <p:spPr>
          <a:xfrm>
            <a:off x="12591361" y="3115355"/>
            <a:ext cx="184731" cy="984885"/>
          </a:xfrm>
          <a:prstGeom prst="rect">
            <a:avLst/>
          </a:prstGeom>
          <a:noFill/>
        </p:spPr>
        <p:txBody>
          <a:bodyPr wrap="none" rtlCol="0">
            <a:spAutoFit/>
          </a:bodyPr>
          <a:lstStyle/>
          <a:p>
            <a:endParaRPr lang="ru-RU" dirty="0"/>
          </a:p>
        </p:txBody>
      </p:sp>
      <p:cxnSp>
        <p:nvCxnSpPr>
          <p:cNvPr id="22" name="Прямая со стрелкой 21"/>
          <p:cNvCxnSpPr/>
          <p:nvPr/>
        </p:nvCxnSpPr>
        <p:spPr>
          <a:xfrm flipV="1">
            <a:off x="1122183" y="17348073"/>
            <a:ext cx="0" cy="2456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flipV="1">
            <a:off x="1122183" y="17824659"/>
            <a:ext cx="4131027" cy="1980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1122182" y="19804879"/>
            <a:ext cx="60514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a:xfrm flipV="1">
            <a:off x="3228683" y="18040683"/>
            <a:ext cx="3606924" cy="1764196"/>
          </a:xfrm>
          <a:prstGeom prst="line">
            <a:avLst/>
          </a:prstGeom>
          <a:ln w="349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68264" y="19355118"/>
            <a:ext cx="669006" cy="461665"/>
          </a:xfrm>
          <a:prstGeom prst="rect">
            <a:avLst/>
          </a:prstGeom>
          <a:noFill/>
        </p:spPr>
        <p:txBody>
          <a:bodyPr wrap="square" rtlCol="0">
            <a:spAutoFit/>
          </a:bodyPr>
          <a:lstStyle/>
          <a:p>
            <a:r>
              <a:rPr lang="en-US" sz="2400" dirty="0" smtClean="0"/>
              <a:t>x</a:t>
            </a:r>
            <a:endParaRPr lang="ru-RU" sz="2400" dirty="0"/>
          </a:p>
        </p:txBody>
      </p:sp>
      <p:sp>
        <p:nvSpPr>
          <p:cNvPr id="55" name="TextBox 54"/>
          <p:cNvSpPr txBox="1"/>
          <p:nvPr/>
        </p:nvSpPr>
        <p:spPr>
          <a:xfrm>
            <a:off x="5080811" y="17824660"/>
            <a:ext cx="324128" cy="461665"/>
          </a:xfrm>
          <a:prstGeom prst="rect">
            <a:avLst/>
          </a:prstGeom>
          <a:noFill/>
        </p:spPr>
        <p:txBody>
          <a:bodyPr wrap="none" rtlCol="0">
            <a:spAutoFit/>
          </a:bodyPr>
          <a:lstStyle/>
          <a:p>
            <a:r>
              <a:rPr lang="en-US" sz="2400" dirty="0" smtClean="0"/>
              <a:t>y</a:t>
            </a:r>
            <a:endParaRPr lang="ru-RU" sz="2400" dirty="0"/>
          </a:p>
        </p:txBody>
      </p:sp>
      <p:sp>
        <p:nvSpPr>
          <p:cNvPr id="56" name="TextBox 55"/>
          <p:cNvSpPr txBox="1"/>
          <p:nvPr/>
        </p:nvSpPr>
        <p:spPr>
          <a:xfrm>
            <a:off x="1188963" y="17150195"/>
            <a:ext cx="306494" cy="461665"/>
          </a:xfrm>
          <a:prstGeom prst="rect">
            <a:avLst/>
          </a:prstGeom>
          <a:noFill/>
        </p:spPr>
        <p:txBody>
          <a:bodyPr wrap="none" rtlCol="0">
            <a:spAutoFit/>
          </a:bodyPr>
          <a:lstStyle/>
          <a:p>
            <a:r>
              <a:rPr lang="en-US" sz="2400" dirty="0" smtClean="0"/>
              <a:t>z</a:t>
            </a:r>
            <a:endParaRPr lang="ru-RU" sz="2400" dirty="0"/>
          </a:p>
        </p:txBody>
      </p:sp>
      <p:sp>
        <p:nvSpPr>
          <p:cNvPr id="57" name="TextBox 56"/>
          <p:cNvSpPr txBox="1"/>
          <p:nvPr/>
        </p:nvSpPr>
        <p:spPr>
          <a:xfrm rot="20008260">
            <a:off x="1296889" y="18123970"/>
            <a:ext cx="3753401" cy="461665"/>
          </a:xfrm>
          <a:prstGeom prst="rect">
            <a:avLst/>
          </a:prstGeom>
          <a:noFill/>
        </p:spPr>
        <p:txBody>
          <a:bodyPr wrap="square" rtlCol="0">
            <a:spAutoFit/>
          </a:bodyPr>
          <a:lstStyle/>
          <a:p>
            <a:r>
              <a:rPr lang="ru-RU" sz="2400" dirty="0" smtClean="0"/>
              <a:t>Отражающая стенка</a:t>
            </a:r>
            <a:endParaRPr lang="ru-RU" sz="2400" dirty="0"/>
          </a:p>
        </p:txBody>
      </p:sp>
      <p:sp>
        <p:nvSpPr>
          <p:cNvPr id="58" name="TextBox 57"/>
          <p:cNvSpPr txBox="1"/>
          <p:nvPr/>
        </p:nvSpPr>
        <p:spPr>
          <a:xfrm rot="19979672">
            <a:off x="3055582" y="18438746"/>
            <a:ext cx="3078150" cy="461665"/>
          </a:xfrm>
          <a:prstGeom prst="rect">
            <a:avLst/>
          </a:prstGeom>
          <a:noFill/>
        </p:spPr>
        <p:txBody>
          <a:bodyPr wrap="none" rtlCol="0">
            <a:spAutoFit/>
          </a:bodyPr>
          <a:lstStyle/>
          <a:p>
            <a:r>
              <a:rPr lang="ru-RU" sz="2400" dirty="0" smtClean="0"/>
              <a:t>Фронт ударной волны</a:t>
            </a:r>
            <a:endParaRPr lang="ru-RU" sz="2400" dirty="0"/>
          </a:p>
        </p:txBody>
      </p:sp>
      <p:sp>
        <p:nvSpPr>
          <p:cNvPr id="59" name="TextBox 58"/>
          <p:cNvSpPr txBox="1"/>
          <p:nvPr/>
        </p:nvSpPr>
        <p:spPr>
          <a:xfrm>
            <a:off x="5077064" y="19115238"/>
            <a:ext cx="3578737" cy="461665"/>
          </a:xfrm>
          <a:prstGeom prst="rect">
            <a:avLst/>
          </a:prstGeom>
          <a:noFill/>
        </p:spPr>
        <p:txBody>
          <a:bodyPr wrap="none" rtlCol="0">
            <a:spAutoFit/>
          </a:bodyPr>
          <a:lstStyle/>
          <a:p>
            <a:r>
              <a:rPr lang="ru-RU" sz="2400" dirty="0" smtClean="0"/>
              <a:t>Втекающий поток плазмы</a:t>
            </a:r>
            <a:endParaRPr lang="ru-RU" sz="2400" dirty="0"/>
          </a:p>
        </p:txBody>
      </p:sp>
      <p:cxnSp>
        <p:nvCxnSpPr>
          <p:cNvPr id="63" name="Прямая со стрелкой 62"/>
          <p:cNvCxnSpPr/>
          <p:nvPr/>
        </p:nvCxnSpPr>
        <p:spPr>
          <a:xfrm flipH="1">
            <a:off x="6286224" y="18814769"/>
            <a:ext cx="17747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6980542" y="18884405"/>
                <a:ext cx="429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ru-RU" sz="2400" i="1" smtClean="0">
                              <a:latin typeface="Cambria Math"/>
                            </a:rPr>
                          </m:ctrlPr>
                        </m:accPr>
                        <m:e>
                          <m:r>
                            <a:rPr lang="en-US" sz="2400" b="0" i="1" smtClean="0">
                              <a:latin typeface="Cambria Math"/>
                            </a:rPr>
                            <m:t>𝑣</m:t>
                          </m:r>
                        </m:e>
                      </m:acc>
                    </m:oMath>
                  </m:oMathPara>
                </a14:m>
                <a:endParaRPr lang="ru-RU" sz="2400" dirty="0"/>
              </a:p>
            </p:txBody>
          </p:sp>
        </mc:Choice>
        <mc:Fallback>
          <p:sp>
            <p:nvSpPr>
              <p:cNvPr id="64" name="TextBox 63"/>
              <p:cNvSpPr txBox="1">
                <a:spLocks noRot="1" noChangeAspect="1" noMove="1" noResize="1" noEditPoints="1" noAdjustHandles="1" noChangeArrowheads="1" noChangeShapeType="1" noTextEdit="1"/>
              </p:cNvSpPr>
              <p:nvPr/>
            </p:nvSpPr>
            <p:spPr>
              <a:xfrm>
                <a:off x="6980542" y="18884405"/>
                <a:ext cx="429348" cy="461665"/>
              </a:xfrm>
              <a:prstGeom prst="rect">
                <a:avLst/>
              </a:prstGeom>
              <a:blipFill rotWithShape="1">
                <a:blip r:embed="rId6"/>
                <a:stretch>
                  <a:fillRect t="-19737" r="-33803"/>
                </a:stretch>
              </a:blipFill>
            </p:spPr>
            <p:txBody>
              <a:bodyPr/>
              <a:lstStyle/>
              <a:p>
                <a:r>
                  <a:rPr lang="ru-RU">
                    <a:noFill/>
                  </a:rPr>
                  <a:t> </a:t>
                </a:r>
              </a:p>
            </p:txBody>
          </p:sp>
        </mc:Fallback>
      </mc:AlternateContent>
      <p:cxnSp>
        <p:nvCxnSpPr>
          <p:cNvPr id="66" name="Прямая со стрелкой 65"/>
          <p:cNvCxnSpPr/>
          <p:nvPr/>
        </p:nvCxnSpPr>
        <p:spPr>
          <a:xfrm flipH="1" flipV="1">
            <a:off x="7004596" y="17381027"/>
            <a:ext cx="1056349" cy="1433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7642302" y="17640608"/>
                <a:ext cx="463845" cy="5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ru-RU" sz="2400" i="1" smtClean="0">
                              <a:latin typeface="Cambria Math"/>
                            </a:rPr>
                          </m:ctrlPr>
                        </m:accPr>
                        <m:e>
                          <m:r>
                            <a:rPr lang="en-US" sz="2400" b="0" i="1" smtClean="0">
                              <a:latin typeface="Cambria Math"/>
                            </a:rPr>
                            <m:t>𝐵</m:t>
                          </m:r>
                        </m:e>
                      </m:acc>
                    </m:oMath>
                  </m:oMathPara>
                </a14:m>
                <a:endParaRPr lang="ru-RU" sz="2400" dirty="0"/>
              </a:p>
            </p:txBody>
          </p:sp>
        </mc:Choice>
        <mc:Fallback>
          <p:sp>
            <p:nvSpPr>
              <p:cNvPr id="68" name="TextBox 67"/>
              <p:cNvSpPr txBox="1">
                <a:spLocks noRot="1" noChangeAspect="1" noMove="1" noResize="1" noEditPoints="1" noAdjustHandles="1" noChangeArrowheads="1" noChangeShapeType="1" noTextEdit="1"/>
              </p:cNvSpPr>
              <p:nvPr/>
            </p:nvSpPr>
            <p:spPr>
              <a:xfrm>
                <a:off x="7642302" y="17640608"/>
                <a:ext cx="463845" cy="506421"/>
              </a:xfrm>
              <a:prstGeom prst="rect">
                <a:avLst/>
              </a:prstGeom>
              <a:blipFill rotWithShape="1">
                <a:blip r:embed="rId7"/>
                <a:stretch>
                  <a:fillRect/>
                </a:stretch>
              </a:blipFill>
            </p:spPr>
            <p:txBody>
              <a:bodyPr/>
              <a:lstStyle/>
              <a:p>
                <a:r>
                  <a:rPr lang="ru-RU">
                    <a:noFill/>
                  </a:rPr>
                  <a:t> </a:t>
                </a:r>
              </a:p>
            </p:txBody>
          </p:sp>
        </mc:Fallback>
      </mc:AlternateContent>
      <p:sp>
        <p:nvSpPr>
          <p:cNvPr id="69" name="Дуга 68"/>
          <p:cNvSpPr/>
          <p:nvPr/>
        </p:nvSpPr>
        <p:spPr>
          <a:xfrm rot="14730464">
            <a:off x="7676681" y="18496029"/>
            <a:ext cx="424663" cy="45683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mc:Choice xmlns:a14="http://schemas.microsoft.com/office/drawing/2010/main" Requires="a14">
          <p:sp>
            <p:nvSpPr>
              <p:cNvPr id="70" name="TextBox 69"/>
              <p:cNvSpPr txBox="1"/>
              <p:nvPr/>
            </p:nvSpPr>
            <p:spPr>
              <a:xfrm>
                <a:off x="7208906" y="18316363"/>
                <a:ext cx="4414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400" i="1" smtClean="0">
                          <a:latin typeface="Cambria Math"/>
                          <a:ea typeface="Cambria Math"/>
                        </a:rPr>
                        <m:t>𝜗</m:t>
                      </m:r>
                    </m:oMath>
                  </m:oMathPara>
                </a14:m>
                <a:endParaRPr lang="ru-RU" sz="2400" dirty="0"/>
              </a:p>
            </p:txBody>
          </p:sp>
        </mc:Choice>
        <mc:Fallback>
          <p:sp>
            <p:nvSpPr>
              <p:cNvPr id="70" name="TextBox 69"/>
              <p:cNvSpPr txBox="1">
                <a:spLocks noRot="1" noChangeAspect="1" noMove="1" noResize="1" noEditPoints="1" noAdjustHandles="1" noChangeArrowheads="1" noChangeShapeType="1" noTextEdit="1"/>
              </p:cNvSpPr>
              <p:nvPr/>
            </p:nvSpPr>
            <p:spPr>
              <a:xfrm>
                <a:off x="7208906" y="18316363"/>
                <a:ext cx="441467" cy="461665"/>
              </a:xfrm>
              <a:prstGeom prst="rect">
                <a:avLst/>
              </a:prstGeom>
              <a:blipFill rotWithShape="1">
                <a:blip r:embed="rId8"/>
                <a:stretch>
                  <a:fillRect/>
                </a:stretch>
              </a:blipFill>
            </p:spPr>
            <p:txBody>
              <a:bodyPr/>
              <a:lstStyle/>
              <a:p>
                <a:r>
                  <a:rPr lang="ru-RU">
                    <a:noFill/>
                  </a:rPr>
                  <a:t> </a:t>
                </a:r>
              </a:p>
            </p:txBody>
          </p:sp>
        </mc:Fallback>
      </mc:AlternateContent>
      <p:sp>
        <p:nvSpPr>
          <p:cNvPr id="8" name="TextBox 7"/>
          <p:cNvSpPr txBox="1"/>
          <p:nvPr/>
        </p:nvSpPr>
        <p:spPr>
          <a:xfrm>
            <a:off x="9061237" y="8423760"/>
            <a:ext cx="9436737" cy="6986528"/>
          </a:xfrm>
          <a:prstGeom prst="rect">
            <a:avLst/>
          </a:prstGeom>
          <a:noFill/>
        </p:spPr>
        <p:txBody>
          <a:bodyPr wrap="square" rtlCol="0">
            <a:spAutoFit/>
          </a:bodyPr>
          <a:lstStyle/>
          <a:p>
            <a:pPr algn="ctr"/>
            <a:r>
              <a:rPr lang="ru-RU" sz="2800" b="1" dirty="0" smtClean="0">
                <a:latin typeface="Times New Roman" panose="02020603050405020304" pitchFamily="18" charset="0"/>
                <a:cs typeface="Times New Roman" panose="02020603050405020304" pitchFamily="18" charset="0"/>
              </a:rPr>
              <a:t>Усиление магнитного поля</a:t>
            </a:r>
            <a:endParaRPr lang="en-US" sz="2800" b="1" dirty="0" smtClean="0">
              <a:latin typeface="Times New Roman" panose="02020603050405020304" pitchFamily="18" charset="0"/>
              <a:cs typeface="Times New Roman" panose="02020603050405020304" pitchFamily="18" charset="0"/>
            </a:endParaRPr>
          </a:p>
          <a:p>
            <a:pPr algn="just"/>
            <a:r>
              <a:rPr lang="ru-RU" sz="2800" dirty="0" smtClean="0">
                <a:latin typeface="Times New Roman" panose="02020603050405020304" pitchFamily="18" charset="0"/>
                <a:cs typeface="Times New Roman" panose="02020603050405020304" pitchFamily="18" charset="0"/>
              </a:rPr>
              <a:t>Магнитное поле в ударной волне усиливается за счет двух факторов – во-первых адиабатическое сжатие при пересечении фронта. Но этот механизм увеличивает только нормальную компоненту поля и лишь пропорционально степени сжатия. Во-вторых поле может усиливаться в </a:t>
            </a:r>
            <a:r>
              <a:rPr lang="ru-RU" sz="2800" dirty="0" err="1" smtClean="0">
                <a:latin typeface="Times New Roman" panose="02020603050405020304" pitchFamily="18" charset="0"/>
                <a:cs typeface="Times New Roman" panose="02020603050405020304" pitchFamily="18" charset="0"/>
              </a:rPr>
              <a:t>предфронте</a:t>
            </a:r>
            <a:r>
              <a:rPr lang="ru-RU" sz="2800" dirty="0" smtClean="0">
                <a:latin typeface="Times New Roman" panose="02020603050405020304" pitchFamily="18" charset="0"/>
                <a:cs typeface="Times New Roman" panose="02020603050405020304" pitchFamily="18" charset="0"/>
              </a:rPr>
              <a:t> ударной волны за счет развития </a:t>
            </a:r>
            <a:r>
              <a:rPr lang="ru-RU" sz="2800" dirty="0" err="1" smtClean="0">
                <a:latin typeface="Times New Roman" panose="02020603050405020304" pitchFamily="18" charset="0"/>
                <a:cs typeface="Times New Roman" panose="02020603050405020304" pitchFamily="18" charset="0"/>
              </a:rPr>
              <a:t>магнито</a:t>
            </a:r>
            <a:r>
              <a:rPr lang="ru-RU" sz="2800" dirty="0" smtClean="0">
                <a:latin typeface="Times New Roman" panose="02020603050405020304" pitchFamily="18" charset="0"/>
                <a:cs typeface="Times New Roman" panose="02020603050405020304" pitchFamily="18" charset="0"/>
              </a:rPr>
              <a:t>-гидродинамических неустойчивостей, связанных с неравновесной функцией распределения ускоренных частиц. Можно показать</a:t>
            </a:r>
            <a:r>
              <a:rPr lang="en-US" sz="2800" dirty="0" smtClean="0">
                <a:latin typeface="Times New Roman" panose="02020603050405020304" pitchFamily="18" charset="0"/>
                <a:cs typeface="Times New Roman" panose="02020603050405020304" pitchFamily="18" charset="0"/>
              </a:rPr>
              <a:t>[</a:t>
            </a:r>
            <a:r>
              <a:rPr lang="ru-RU" sz="2800" dirty="0" smtClean="0">
                <a:latin typeface="Times New Roman" panose="02020603050405020304" pitchFamily="18" charset="0"/>
                <a:cs typeface="Times New Roman" panose="02020603050405020304" pitchFamily="18" charset="0"/>
              </a:rPr>
              <a:t>4</a:t>
            </a:r>
            <a:r>
              <a:rPr lang="en-US" sz="2800" dirty="0" smtClean="0">
                <a:latin typeface="Times New Roman" panose="02020603050405020304" pitchFamily="18" charset="0"/>
                <a:cs typeface="Times New Roman" panose="02020603050405020304" pitchFamily="18" charset="0"/>
              </a:rPr>
              <a:t>]</a:t>
            </a:r>
            <a:r>
              <a:rPr lang="ru-RU" sz="2800" dirty="0" smtClean="0">
                <a:latin typeface="Times New Roman" panose="02020603050405020304" pitchFamily="18" charset="0"/>
                <a:cs typeface="Times New Roman" panose="02020603050405020304" pitchFamily="18" charset="0"/>
              </a:rPr>
              <a:t>, что наиболее быстро растущей неустойчивостью во многих случаях являет </a:t>
            </a:r>
            <a:r>
              <a:rPr lang="ru-RU" sz="2800" dirty="0" err="1" smtClean="0">
                <a:latin typeface="Times New Roman" panose="02020603050405020304" pitchFamily="18" charset="0"/>
                <a:cs typeface="Times New Roman" panose="02020603050405020304" pitchFamily="18" charset="0"/>
              </a:rPr>
              <a:t>Белловская</a:t>
            </a:r>
            <a:r>
              <a:rPr lang="ru-RU" sz="2800" dirty="0" smtClean="0">
                <a:latin typeface="Times New Roman" panose="02020603050405020304" pitchFamily="18" charset="0"/>
                <a:cs typeface="Times New Roman" panose="02020603050405020304" pitchFamily="18" charset="0"/>
              </a:rPr>
              <a:t> неустойчивость, связанная с током ускоренных протонов в </a:t>
            </a:r>
            <a:r>
              <a:rPr lang="ru-RU" sz="2800" dirty="0" err="1" smtClean="0">
                <a:latin typeface="Times New Roman" panose="02020603050405020304" pitchFamily="18" charset="0"/>
                <a:cs typeface="Times New Roman" panose="02020603050405020304" pitchFamily="18" charset="0"/>
              </a:rPr>
              <a:t>предфронте</a:t>
            </a:r>
            <a:r>
              <a:rPr lang="ru-RU" sz="2800" dirty="0" smtClean="0">
                <a:latin typeface="Times New Roman" panose="02020603050405020304" pitchFamily="18" charset="0"/>
                <a:cs typeface="Times New Roman" panose="02020603050405020304" pitchFamily="18" charset="0"/>
              </a:rPr>
              <a:t>. В расчетах наблюдается значительное увеличение нормальной компоненты магнитного поля в </a:t>
            </a:r>
            <a:r>
              <a:rPr lang="ru-RU" sz="2800" dirty="0" err="1" smtClean="0">
                <a:latin typeface="Times New Roman" panose="02020603050405020304" pitchFamily="18" charset="0"/>
                <a:cs typeface="Times New Roman" panose="02020603050405020304" pitchFamily="18" charset="0"/>
              </a:rPr>
              <a:t>предфронте</a:t>
            </a:r>
            <a:r>
              <a:rPr lang="ru-RU" sz="2800" dirty="0" smtClean="0">
                <a:latin typeface="Times New Roman" panose="02020603050405020304" pitchFamily="18" charset="0"/>
                <a:cs typeface="Times New Roman" panose="02020603050405020304" pitchFamily="18" charset="0"/>
              </a:rPr>
              <a:t>, что соответствует развитию </a:t>
            </a:r>
            <a:r>
              <a:rPr lang="ru-RU" sz="2800" dirty="0" err="1" smtClean="0">
                <a:latin typeface="Times New Roman" panose="02020603050405020304" pitchFamily="18" charset="0"/>
                <a:cs typeface="Times New Roman" panose="02020603050405020304" pitchFamily="18" charset="0"/>
              </a:rPr>
              <a:t>Белловской</a:t>
            </a:r>
            <a:r>
              <a:rPr lang="ru-RU" sz="2800" dirty="0" smtClean="0">
                <a:latin typeface="Times New Roman" panose="02020603050405020304" pitchFamily="18" charset="0"/>
                <a:cs typeface="Times New Roman" panose="02020603050405020304" pitchFamily="18" charset="0"/>
              </a:rPr>
              <a:t> неустойчивости</a:t>
            </a:r>
            <a:endParaRPr lang="ru-RU" sz="28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8823813" y="20653468"/>
            <a:ext cx="9911582" cy="400110"/>
          </a:xfrm>
          <a:prstGeom prst="rect">
            <a:avLst/>
          </a:prstGeom>
          <a:noFill/>
        </p:spPr>
        <p:txBody>
          <a:bodyPr wrap="square" rtlCol="0">
            <a:spAutoFit/>
          </a:bodyPr>
          <a:lstStyle/>
          <a:p>
            <a:pPr algn="ctr"/>
            <a:r>
              <a:rPr lang="ru-RU" sz="2000" b="1" i="1" dirty="0" smtClean="0">
                <a:latin typeface="Times New Roman" panose="02020603050405020304" pitchFamily="18" charset="0"/>
                <a:cs typeface="Times New Roman" panose="02020603050405020304" pitchFamily="18" charset="0"/>
              </a:rPr>
              <a:t>Рис. </a:t>
            </a:r>
            <a:r>
              <a:rPr lang="ru-RU" sz="2000" b="1" i="1" dirty="0">
                <a:latin typeface="Times New Roman" panose="02020603050405020304" pitchFamily="18" charset="0"/>
                <a:cs typeface="Times New Roman" panose="02020603050405020304" pitchFamily="18" charset="0"/>
              </a:rPr>
              <a:t>2</a:t>
            </a:r>
            <a:r>
              <a:rPr lang="ru-RU" sz="2000" b="1"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Усиление магнитного поля</a:t>
            </a:r>
            <a:endParaRPr lang="ru-RU"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TextBox 11"/>
              <p:cNvSpPr txBox="1"/>
              <p:nvPr/>
            </p:nvSpPr>
            <p:spPr>
              <a:xfrm>
                <a:off x="18566215" y="3444135"/>
                <a:ext cx="8799494" cy="4832092"/>
              </a:xfrm>
              <a:prstGeom prst="rect">
                <a:avLst/>
              </a:prstGeom>
              <a:noFill/>
            </p:spPr>
            <p:txBody>
              <a:bodyPr wrap="square" rtlCol="0">
                <a:spAutoFit/>
              </a:bodyPr>
              <a:lstStyle/>
              <a:p>
                <a:pPr algn="ctr"/>
                <a:r>
                  <a:rPr lang="ru-RU" sz="2800" b="1" dirty="0" smtClean="0">
                    <a:latin typeface="Times New Roman" panose="02020603050405020304" pitchFamily="18" charset="0"/>
                    <a:cs typeface="Times New Roman" panose="02020603050405020304" pitchFamily="18" charset="0"/>
                  </a:rPr>
                  <a:t>Ускорение частиц</a:t>
                </a:r>
              </a:p>
              <a:p>
                <a:pPr algn="just"/>
                <a:r>
                  <a:rPr lang="ru-RU" sz="2800" dirty="0" smtClean="0">
                    <a:latin typeface="Times New Roman" panose="02020603050405020304" pitchFamily="18" charset="0"/>
                    <a:cs typeface="Times New Roman" panose="02020603050405020304" pitchFamily="18" charset="0"/>
                  </a:rPr>
                  <a:t>Для ускорения частиц в релятивистской ударной волне необходимо, чтобы в системе набегающего потока угол наклона магнитного поля был меньше критического, определяемого условием </a:t>
                </a:r>
                <a14:m>
                  <m:oMath xmlns:m="http://schemas.openxmlformats.org/officeDocument/2006/math">
                    <m:func>
                      <m:funcPr>
                        <m:ctrlPr>
                          <a:rPr lang="en-US" sz="2800" b="0" i="1" smtClean="0">
                            <a:latin typeface="Cambria Math"/>
                            <a:cs typeface="Times New Roman" panose="02020603050405020304" pitchFamily="18" charset="0"/>
                          </a:rPr>
                        </m:ctrlPr>
                      </m:funcPr>
                      <m:fName>
                        <m:r>
                          <m:rPr>
                            <m:sty m:val="p"/>
                          </m:rPr>
                          <a:rPr lang="en-US" sz="2800" b="0" i="0" smtClean="0">
                            <a:latin typeface="Cambria Math"/>
                            <a:cs typeface="Times New Roman" panose="02020603050405020304" pitchFamily="18" charset="0"/>
                          </a:rPr>
                          <m:t>cos</m:t>
                        </m:r>
                      </m:fName>
                      <m:e>
                        <m:r>
                          <a:rPr lang="en-US" sz="2800" b="0" i="1" smtClean="0">
                            <a:latin typeface="Cambria Math"/>
                            <a:ea typeface="Cambria Math"/>
                            <a:cs typeface="Times New Roman" panose="02020603050405020304" pitchFamily="18" charset="0"/>
                          </a:rPr>
                          <m:t>𝜗</m:t>
                        </m:r>
                        <m:r>
                          <a:rPr lang="en-US" sz="2800" b="0" i="1" smtClean="0">
                            <a:latin typeface="Cambria Math"/>
                            <a:ea typeface="Cambria Math"/>
                            <a:cs typeface="Times New Roman" panose="02020603050405020304" pitchFamily="18" charset="0"/>
                          </a:rPr>
                          <m:t>&gt;</m:t>
                        </m:r>
                        <m:sSub>
                          <m:sSubPr>
                            <m:ctrlPr>
                              <a:rPr lang="en-US" sz="2800" b="0" i="1" smtClean="0">
                                <a:latin typeface="Cambria Math"/>
                                <a:ea typeface="Cambria Math"/>
                                <a:cs typeface="Times New Roman" panose="02020603050405020304" pitchFamily="18" charset="0"/>
                              </a:rPr>
                            </m:ctrlPr>
                          </m:sSubPr>
                          <m:e>
                            <m:r>
                              <a:rPr lang="en-US" sz="2800" b="0" i="1" smtClean="0">
                                <a:latin typeface="Cambria Math"/>
                                <a:ea typeface="Cambria Math"/>
                                <a:cs typeface="Times New Roman" panose="02020603050405020304" pitchFamily="18" charset="0"/>
                              </a:rPr>
                              <m:t>𝑣</m:t>
                            </m:r>
                          </m:e>
                          <m:sub>
                            <m:r>
                              <a:rPr lang="en-US" sz="2800" b="0" i="1" smtClean="0">
                                <a:latin typeface="Cambria Math"/>
                                <a:ea typeface="Cambria Math"/>
                                <a:cs typeface="Times New Roman" panose="02020603050405020304" pitchFamily="18" charset="0"/>
                              </a:rPr>
                              <m:t>𝑠h</m:t>
                            </m:r>
                          </m:sub>
                        </m:sSub>
                        <m:r>
                          <a:rPr lang="en-US" sz="2800" b="0" i="1" smtClean="0">
                            <a:latin typeface="Cambria Math"/>
                            <a:ea typeface="Cambria Math"/>
                            <a:cs typeface="Times New Roman" panose="02020603050405020304" pitchFamily="18" charset="0"/>
                          </a:rPr>
                          <m:t>/</m:t>
                        </m:r>
                        <m:r>
                          <a:rPr lang="en-US" sz="2800" b="0" i="1" smtClean="0">
                            <a:latin typeface="Cambria Math"/>
                            <a:ea typeface="Cambria Math"/>
                            <a:cs typeface="Times New Roman" panose="02020603050405020304" pitchFamily="18" charset="0"/>
                          </a:rPr>
                          <m:t>𝑐</m:t>
                        </m:r>
                      </m:e>
                    </m:func>
                  </m:oMath>
                </a14:m>
                <a:r>
                  <a:rPr lang="ru-RU" sz="2800" dirty="0" smtClean="0">
                    <a:latin typeface="Times New Roman" panose="02020603050405020304" pitchFamily="18" charset="0"/>
                    <a:cs typeface="Times New Roman" panose="02020603050405020304" pitchFamily="18" charset="0"/>
                  </a:rPr>
                  <a:t> , то есть частицы двигаясь вдоль силовых линий магнитного поля должны успевать уходить от фронта ударной волны, чтобы иметь возможность участвовать в диффузионном ускорении. Поэтому рассматривались углы близкие к критическому значению, когда эффективность ускорения максимальна.</a:t>
                </a:r>
                <a:endParaRPr lang="ru-RU" sz="2800" dirty="0">
                  <a:latin typeface="Times New Roman" panose="02020603050405020304" pitchFamily="18" charset="0"/>
                  <a:cs typeface="Times New Roman" panose="02020603050405020304"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8566215" y="3444135"/>
                <a:ext cx="8799494" cy="4832092"/>
              </a:xfrm>
              <a:prstGeom prst="rect">
                <a:avLst/>
              </a:prstGeom>
              <a:blipFill rotWithShape="1">
                <a:blip r:embed="rId9"/>
                <a:stretch>
                  <a:fillRect l="-1455" t="-1261" r="-1386" b="-2522"/>
                </a:stretch>
              </a:blipFill>
            </p:spPr>
            <p:txBody>
              <a:bodyPr/>
              <a:lstStyle/>
              <a:p>
                <a:r>
                  <a:rPr lang="ru-RU">
                    <a:noFill/>
                  </a:rPr>
                  <a:t> </a:t>
                </a:r>
              </a:p>
            </p:txBody>
          </p:sp>
        </mc:Fallback>
      </mc:AlternateContent>
      <p:sp>
        <p:nvSpPr>
          <p:cNvPr id="13" name="TextBox 12"/>
          <p:cNvSpPr txBox="1"/>
          <p:nvPr/>
        </p:nvSpPr>
        <p:spPr>
          <a:xfrm>
            <a:off x="26492321" y="16607781"/>
            <a:ext cx="9032650" cy="954107"/>
          </a:xfrm>
          <a:prstGeom prst="rect">
            <a:avLst/>
          </a:prstGeom>
          <a:noFill/>
        </p:spPr>
        <p:txBody>
          <a:bodyPr wrap="square" rtlCol="0">
            <a:spAutoFit/>
          </a:bodyPr>
          <a:lstStyle/>
          <a:p>
            <a:r>
              <a:rPr lang="ru-RU" sz="2800" dirty="0" smtClean="0">
                <a:latin typeface="Times New Roman" panose="02020603050405020304" pitchFamily="18" charset="0"/>
                <a:cs typeface="Times New Roman" panose="02020603050405020304" pitchFamily="18" charset="0"/>
              </a:rPr>
              <a:t>     Работа выполнена при поддержке гранта РНФ </a:t>
            </a:r>
            <a:r>
              <a:rPr lang="ru-RU" sz="2800" b="1" dirty="0" smtClean="0">
                <a:latin typeface="Times New Roman" panose="02020603050405020304" pitchFamily="18" charset="0"/>
                <a:cs typeface="Times New Roman" panose="02020603050405020304" pitchFamily="18" charset="0"/>
              </a:rPr>
              <a:t>21-72-20020</a:t>
            </a:r>
            <a:endParaRPr lang="ru-RU" sz="2800" b="1" dirty="0">
              <a:latin typeface="Times New Roman" panose="02020603050405020304" pitchFamily="18" charset="0"/>
              <a:cs typeface="Times New Roman" panose="02020603050405020304" pitchFamily="18" charset="0"/>
            </a:endParaRPr>
          </a:p>
        </p:txBody>
      </p:sp>
      <p:pic>
        <p:nvPicPr>
          <p:cNvPr id="14" name="Рисунок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601561" y="8276227"/>
            <a:ext cx="7356365" cy="5801549"/>
          </a:xfrm>
          <a:prstGeom prst="rect">
            <a:avLst/>
          </a:prstGeom>
        </p:spPr>
      </p:pic>
      <p:pic>
        <p:nvPicPr>
          <p:cNvPr id="15" name="Рисунок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638221" y="14584331"/>
            <a:ext cx="7356365" cy="5801549"/>
          </a:xfrm>
          <a:prstGeom prst="rect">
            <a:avLst/>
          </a:prstGeom>
        </p:spPr>
      </p:pic>
      <p:pic>
        <p:nvPicPr>
          <p:cNvPr id="16" name="Рисунок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94096" y="2574530"/>
            <a:ext cx="7416824" cy="5849230"/>
          </a:xfrm>
          <a:prstGeom prst="rect">
            <a:avLst/>
          </a:prstGeom>
        </p:spPr>
      </p:pic>
      <p:sp>
        <p:nvSpPr>
          <p:cNvPr id="39" name="TextBox 38"/>
          <p:cNvSpPr txBox="1"/>
          <p:nvPr/>
        </p:nvSpPr>
        <p:spPr>
          <a:xfrm>
            <a:off x="17156410" y="14005768"/>
            <a:ext cx="9911582" cy="707886"/>
          </a:xfrm>
          <a:prstGeom prst="rect">
            <a:avLst/>
          </a:prstGeom>
          <a:noFill/>
        </p:spPr>
        <p:txBody>
          <a:bodyPr wrap="square" rtlCol="0">
            <a:spAutoFit/>
          </a:bodyPr>
          <a:lstStyle/>
          <a:p>
            <a:pPr algn="ctr"/>
            <a:r>
              <a:rPr lang="ru-RU" sz="2000" b="1" i="1" dirty="0" smtClean="0">
                <a:latin typeface="Times New Roman" panose="02020603050405020304" pitchFamily="18" charset="0"/>
                <a:cs typeface="Times New Roman" panose="02020603050405020304" pitchFamily="18" charset="0"/>
              </a:rPr>
              <a:t>Рис. </a:t>
            </a:r>
            <a:r>
              <a:rPr lang="ru-RU" sz="2000" b="1" i="1" dirty="0" smtClean="0">
                <a:latin typeface="Times New Roman" panose="02020603050405020304" pitchFamily="18" charset="0"/>
                <a:cs typeface="Times New Roman" panose="02020603050405020304" pitchFamily="18" charset="0"/>
              </a:rPr>
              <a:t>3</a:t>
            </a:r>
            <a:r>
              <a:rPr lang="ru-RU" sz="2000" b="1"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Функция распределения электронов</a:t>
            </a:r>
          </a:p>
          <a:p>
            <a:pPr algn="ctr"/>
            <a:r>
              <a:rPr lang="ru-RU" sz="2000" i="1" dirty="0" smtClean="0">
                <a:latin typeface="Times New Roman" panose="02020603050405020304" pitchFamily="18" charset="0"/>
                <a:cs typeface="Times New Roman" panose="02020603050405020304" pitchFamily="18" charset="0"/>
              </a:rPr>
              <a:t> при угле наклона поля 30 градусов</a:t>
            </a:r>
            <a:endParaRPr lang="ru-RU" sz="2000" i="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17166232" y="20385880"/>
            <a:ext cx="9911582" cy="707886"/>
          </a:xfrm>
          <a:prstGeom prst="rect">
            <a:avLst/>
          </a:prstGeom>
          <a:noFill/>
        </p:spPr>
        <p:txBody>
          <a:bodyPr wrap="square" rtlCol="0">
            <a:spAutoFit/>
          </a:bodyPr>
          <a:lstStyle/>
          <a:p>
            <a:pPr algn="ctr"/>
            <a:r>
              <a:rPr lang="ru-RU" sz="2000" b="1" i="1" dirty="0" smtClean="0">
                <a:latin typeface="Times New Roman" panose="02020603050405020304" pitchFamily="18" charset="0"/>
                <a:cs typeface="Times New Roman" panose="02020603050405020304" pitchFamily="18" charset="0"/>
              </a:rPr>
              <a:t>Рис. </a:t>
            </a:r>
            <a:r>
              <a:rPr lang="ru-RU" sz="2000" b="1" i="1" dirty="0" smtClean="0">
                <a:latin typeface="Times New Roman" panose="02020603050405020304" pitchFamily="18" charset="0"/>
                <a:cs typeface="Times New Roman" panose="02020603050405020304" pitchFamily="18" charset="0"/>
              </a:rPr>
              <a:t>4</a:t>
            </a:r>
            <a:r>
              <a:rPr lang="ru-RU" sz="2000" b="1"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Функция распределения электронов</a:t>
            </a:r>
          </a:p>
          <a:p>
            <a:pPr algn="ctr"/>
            <a:r>
              <a:rPr lang="ru-RU" sz="2000" i="1" dirty="0" smtClean="0">
                <a:latin typeface="Times New Roman" panose="02020603050405020304" pitchFamily="18" charset="0"/>
                <a:cs typeface="Times New Roman" panose="02020603050405020304" pitchFamily="18" charset="0"/>
              </a:rPr>
              <a:t> при угле наклона поля 40 градусов</a:t>
            </a:r>
            <a:endParaRPr lang="ru-RU" sz="2000" i="1"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26937427" y="8423760"/>
            <a:ext cx="9911582" cy="707886"/>
          </a:xfrm>
          <a:prstGeom prst="rect">
            <a:avLst/>
          </a:prstGeom>
          <a:noFill/>
        </p:spPr>
        <p:txBody>
          <a:bodyPr wrap="square" rtlCol="0">
            <a:spAutoFit/>
          </a:bodyPr>
          <a:lstStyle/>
          <a:p>
            <a:pPr algn="ctr"/>
            <a:r>
              <a:rPr lang="ru-RU" sz="2000" b="1" i="1" dirty="0" smtClean="0">
                <a:latin typeface="Times New Roman" panose="02020603050405020304" pitchFamily="18" charset="0"/>
                <a:cs typeface="Times New Roman" panose="02020603050405020304" pitchFamily="18" charset="0"/>
              </a:rPr>
              <a:t>Рис. </a:t>
            </a:r>
            <a:r>
              <a:rPr lang="ru-RU" sz="2000" b="1" i="1" dirty="0">
                <a:latin typeface="Times New Roman" panose="02020603050405020304" pitchFamily="18" charset="0"/>
                <a:cs typeface="Times New Roman" panose="02020603050405020304" pitchFamily="18" charset="0"/>
              </a:rPr>
              <a:t>5</a:t>
            </a:r>
            <a:r>
              <a:rPr lang="ru-RU" sz="2000" b="1" i="1"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Функция распределения протонов</a:t>
            </a:r>
          </a:p>
          <a:p>
            <a:pPr algn="ctr"/>
            <a:r>
              <a:rPr lang="ru-RU" sz="2000" i="1" dirty="0" smtClean="0">
                <a:latin typeface="Times New Roman" panose="02020603050405020304" pitchFamily="18" charset="0"/>
                <a:cs typeface="Times New Roman" panose="02020603050405020304" pitchFamily="18" charset="0"/>
              </a:rPr>
              <a:t> при угле наклона поля 30 градусов</a:t>
            </a:r>
            <a:endParaRPr lang="ru-RU"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342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3201</TotalTime>
  <Words>857</Words>
  <Application>Microsoft Office PowerPoint</Application>
  <PresentationFormat>Произвольный</PresentationFormat>
  <Paragraphs>39</Paragraphs>
  <Slides>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RePack by Diakov</cp:lastModifiedBy>
  <cp:revision>122</cp:revision>
  <dcterms:created xsi:type="dcterms:W3CDTF">2017-10-18T12:35:48Z</dcterms:created>
  <dcterms:modified xsi:type="dcterms:W3CDTF">2021-10-14T16:40:26Z</dcterms:modified>
</cp:coreProperties>
</file>