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68" r:id="rId5"/>
    <p:sldId id="265" r:id="rId6"/>
    <p:sldId id="266" r:id="rId7"/>
    <p:sldId id="273" r:id="rId8"/>
    <p:sldId id="270" r:id="rId9"/>
    <p:sldId id="292" r:id="rId10"/>
    <p:sldId id="280" r:id="rId11"/>
    <p:sldId id="281" r:id="rId12"/>
    <p:sldId id="282" r:id="rId13"/>
    <p:sldId id="284" r:id="rId14"/>
    <p:sldId id="278" r:id="rId15"/>
    <p:sldId id="274" r:id="rId16"/>
    <p:sldId id="277" r:id="rId17"/>
    <p:sldId id="263" r:id="rId18"/>
    <p:sldId id="275" r:id="rId19"/>
    <p:sldId id="286" r:id="rId20"/>
    <p:sldId id="287" r:id="rId21"/>
    <p:sldId id="288" r:id="rId22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836478E-F638-4DC9-8412-D0226224E5E4}">
          <p14:sldIdLst>
            <p14:sldId id="256"/>
            <p14:sldId id="267"/>
            <p14:sldId id="257"/>
            <p14:sldId id="268"/>
            <p14:sldId id="265"/>
            <p14:sldId id="266"/>
            <p14:sldId id="273"/>
            <p14:sldId id="270"/>
          </p14:sldIdLst>
        </p14:section>
        <p14:section name="Раздел без заголовка" id="{4367445F-03C7-4733-A8D2-2CC6236615EB}">
          <p14:sldIdLst>
            <p14:sldId id="292"/>
            <p14:sldId id="280"/>
            <p14:sldId id="281"/>
            <p14:sldId id="282"/>
            <p14:sldId id="284"/>
            <p14:sldId id="278"/>
            <p14:sldId id="274"/>
            <p14:sldId id="277"/>
            <p14:sldId id="263"/>
            <p14:sldId id="275"/>
            <p14:sldId id="286"/>
            <p14:sldId id="287"/>
            <p14:sldId id="28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-762" y="-72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Констатирующее исследование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Обеспечение психолого-педагогического сопровождения</c:v>
                </c:pt>
                <c:pt idx="1">
                  <c:v>Использование на уроках английского языка таких средств активизации учебной мотивации как дидактические игры,инсценировки, квесты</c:v>
                </c:pt>
                <c:pt idx="2">
                  <c:v>Обеспечение межпредметного взаимодействия при реализации учебного предмета "Английский язык"</c:v>
                </c:pt>
                <c:pt idx="3">
                  <c:v>Интеграция содержания программы учебного предмета "Английский язык" и кружка "Занимательный английский"</c:v>
                </c:pt>
                <c:pt idx="4">
                  <c:v>Включение в программу профессионального развития и повышения квалификации педагогов школы темы развития мотивов учебной деятельности младших школьников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4.2</c:v>
                </c:pt>
                <c:pt idx="1">
                  <c:v>6.5</c:v>
                </c:pt>
                <c:pt idx="2">
                  <c:v>2.6</c:v>
                </c:pt>
                <c:pt idx="3">
                  <c:v>2.1</c:v>
                </c:pt>
                <c:pt idx="4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08288"/>
        <c:axId val="22509824"/>
      </c:barChart>
      <c:catAx>
        <c:axId val="225082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2509824"/>
        <c:crosses val="autoZero"/>
        <c:auto val="1"/>
        <c:lblAlgn val="ctr"/>
        <c:lblOffset val="100"/>
        <c:noMultiLvlLbl val="0"/>
      </c:catAx>
      <c:valAx>
        <c:axId val="2250982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2508288"/>
        <c:crosses val="autoZero"/>
        <c:crossBetween val="between"/>
      </c:valAx>
      <c:spPr>
        <a:ln>
          <a:solidFill>
            <a:schemeClr val="accent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4693283515658099E-2"/>
          <c:y val="0.12252138853828901"/>
          <c:w val="0.81749732030822198"/>
          <c:h val="0.7334562250018049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экспериментальная группа</c:v>
                </c:pt>
              </c:strCache>
            </c:strRef>
          </c:tx>
          <c:invertIfNegative val="0"/>
          <c:cat>
            <c:strRef>
              <c:f>Лист1!$A$2:$A$6</c:f>
              <c:strCache>
                <c:ptCount val="5"/>
                <c:pt idx="0">
                  <c:v>Очень высокий уровень мотивации</c:v>
                </c:pt>
                <c:pt idx="1">
                  <c:v>Высокий уровень мотивации</c:v>
                </c:pt>
                <c:pt idx="2">
                  <c:v>Средний уровень мотивации</c:v>
                </c:pt>
                <c:pt idx="3">
                  <c:v>Сниженный уровень </c:v>
                </c:pt>
                <c:pt idx="4">
                  <c:v>Низкий уровень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 контрольная группа</c:v>
                </c:pt>
              </c:strCache>
            </c:strRef>
          </c:tx>
          <c:invertIfNegative val="0"/>
          <c:cat>
            <c:strRef>
              <c:f>Лист1!$A$2:$A$6</c:f>
              <c:strCache>
                <c:ptCount val="5"/>
                <c:pt idx="0">
                  <c:v>Очень высокий уровень мотивации</c:v>
                </c:pt>
                <c:pt idx="1">
                  <c:v>Высокий уровень мотивации</c:v>
                </c:pt>
                <c:pt idx="2">
                  <c:v>Средний уровень мотивации</c:v>
                </c:pt>
                <c:pt idx="3">
                  <c:v>Сниженный уровень </c:v>
                </c:pt>
                <c:pt idx="4">
                  <c:v>Низкий уровень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9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2819968"/>
        <c:axId val="22821504"/>
        <c:axId val="0"/>
      </c:bar3DChart>
      <c:catAx>
        <c:axId val="22819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821504"/>
        <c:crosses val="autoZero"/>
        <c:auto val="1"/>
        <c:lblAlgn val="ctr"/>
        <c:lblOffset val="100"/>
        <c:noMultiLvlLbl val="0"/>
      </c:catAx>
      <c:valAx>
        <c:axId val="22821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819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685634499175904"/>
          <c:y val="2.9628937477323802E-3"/>
          <c:w val="9.1648965390954101E-2"/>
          <c:h val="0.74110736246267805"/>
        </c:manualLayout>
      </c:layout>
      <c:overlay val="0"/>
      <c:txPr>
        <a:bodyPr rot="-5400000" vert="horz"/>
        <a:lstStyle/>
        <a:p>
          <a:pPr algn="just">
            <a:defRPr sz="14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Констатирующее исследование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Обеспечение психолого-педагогического сопровождения</c:v>
                </c:pt>
                <c:pt idx="1">
                  <c:v>Использование на уроках английского языка таких средств активизации учебной мотивации как дидактические игры,инсценировки, квесты</c:v>
                </c:pt>
                <c:pt idx="2">
                  <c:v>Обеспечение межпредметного взаимодействия при реализации учебного предмета "Английский язык"</c:v>
                </c:pt>
                <c:pt idx="3">
                  <c:v>Интеграция содержания программы учебного предмета "Английский язык" и кружка "Занимательный английский"</c:v>
                </c:pt>
                <c:pt idx="4">
                  <c:v>Включение в программу профессионального развития и повышения квалификации педагогов школы темы развития мотивов учебной деятельности младших школьников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4.2</c:v>
                </c:pt>
                <c:pt idx="1">
                  <c:v>6.5</c:v>
                </c:pt>
                <c:pt idx="2">
                  <c:v>2.6</c:v>
                </c:pt>
                <c:pt idx="3">
                  <c:v>2.1</c:v>
                </c:pt>
                <c:pt idx="4">
                  <c:v>3.7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Контрольное исследование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Обеспечение психолого-педагогического сопровождения</c:v>
                </c:pt>
                <c:pt idx="1">
                  <c:v>Использование на уроках английского языка таких средств активизации учебной мотивации как дидактические игры,инсценировки, квесты</c:v>
                </c:pt>
                <c:pt idx="2">
                  <c:v>Обеспечение межпредметного взаимодействия при реализации учебного предмета "Английский язык"</c:v>
                </c:pt>
                <c:pt idx="3">
                  <c:v>Интеграция содержания программы учебного предмета "Английский язык" и кружка "Занимательный английский"</c:v>
                </c:pt>
                <c:pt idx="4">
                  <c:v>Включение в программу профессионального развития и повышения квалификации педагогов школы темы развития мотивов учебной деятельности младших школьников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7.5</c:v>
                </c:pt>
                <c:pt idx="1">
                  <c:v>9.1999999999999993</c:v>
                </c:pt>
                <c:pt idx="2">
                  <c:v>8.6</c:v>
                </c:pt>
                <c:pt idx="3">
                  <c:v>7.7</c:v>
                </c:pt>
                <c:pt idx="4">
                  <c:v>8.1999999999999993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11456"/>
        <c:axId val="22612992"/>
      </c:barChart>
      <c:catAx>
        <c:axId val="226114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2612992"/>
        <c:crosses val="autoZero"/>
        <c:auto val="1"/>
        <c:lblAlgn val="ctr"/>
        <c:lblOffset val="100"/>
        <c:noMultiLvlLbl val="0"/>
      </c:catAx>
      <c:valAx>
        <c:axId val="226129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2611456"/>
        <c:crosses val="autoZero"/>
        <c:crossBetween val="between"/>
      </c:valAx>
      <c:spPr>
        <a:ln>
          <a:solidFill>
            <a:schemeClr val="accent1"/>
          </a:solidFill>
        </a:ln>
      </c:spPr>
    </c:plotArea>
    <c:legend>
      <c:legendPos val="b"/>
      <c:layout>
        <c:manualLayout>
          <c:xMode val="edge"/>
          <c:yMode val="edge"/>
          <c:x val="8.2215296004666094E-2"/>
          <c:y val="0.89696756655418097"/>
          <c:w val="0.75223589238845201"/>
          <c:h val="6.7318147731533606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Констатирующее исследование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Очень высокий уровень</c:v>
                </c:pt>
                <c:pt idx="1">
                  <c:v>Высокий уровень</c:v>
                </c:pt>
                <c:pt idx="2">
                  <c:v>Средний уровень</c:v>
                </c:pt>
                <c:pt idx="3">
                  <c:v>Сниженный уровень</c:v>
                </c:pt>
                <c:pt idx="4">
                  <c:v>Низкий уровень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9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Контрольное исследование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Очень высокий уровень</c:v>
                </c:pt>
                <c:pt idx="1">
                  <c:v>Высокий уровень</c:v>
                </c:pt>
                <c:pt idx="2">
                  <c:v>Средний уровень</c:v>
                </c:pt>
                <c:pt idx="3">
                  <c:v>Сниженный уровень</c:v>
                </c:pt>
                <c:pt idx="4">
                  <c:v>Низкий уровень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9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885120"/>
        <c:axId val="29057408"/>
      </c:barChart>
      <c:catAx>
        <c:axId val="22885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ru-RU"/>
          </a:p>
        </c:txPr>
        <c:crossAx val="29057408"/>
        <c:crosses val="autoZero"/>
        <c:auto val="1"/>
        <c:lblAlgn val="ctr"/>
        <c:lblOffset val="100"/>
        <c:noMultiLvlLbl val="0"/>
      </c:catAx>
      <c:valAx>
        <c:axId val="29057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8851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835267736998203E-2"/>
          <c:y val="6.0476143983051699E-2"/>
          <c:w val="0.71065870280193699"/>
          <c:h val="0.84765457612592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Констатирующее исследование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Очень высокий уровень</c:v>
                </c:pt>
                <c:pt idx="1">
                  <c:v>Высокий уровень</c:v>
                </c:pt>
                <c:pt idx="2">
                  <c:v>Средний уровень</c:v>
                </c:pt>
                <c:pt idx="3">
                  <c:v>Сниженный уровень</c:v>
                </c:pt>
                <c:pt idx="4">
                  <c:v>Низкий уровень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Контрольное исследование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Очень высокий уровень</c:v>
                </c:pt>
                <c:pt idx="1">
                  <c:v>Высокий уровень</c:v>
                </c:pt>
                <c:pt idx="2">
                  <c:v>Средний уровень</c:v>
                </c:pt>
                <c:pt idx="3">
                  <c:v>Сниженный уровень</c:v>
                </c:pt>
                <c:pt idx="4">
                  <c:v>Низкий уровень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10</c:v>
                </c:pt>
                <c:pt idx="1">
                  <c:v>8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622656"/>
        <c:axId val="29624192"/>
      </c:barChart>
      <c:catAx>
        <c:axId val="29622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ru-RU"/>
          </a:p>
        </c:txPr>
        <c:crossAx val="29624192"/>
        <c:crosses val="autoZero"/>
        <c:auto val="1"/>
        <c:lblAlgn val="ctr"/>
        <c:lblOffset val="100"/>
        <c:noMultiLvlLbl val="0"/>
      </c:catAx>
      <c:valAx>
        <c:axId val="29624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22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2313-9091-4C76-A5F9-A9D3259EC5F2}" type="datetimeFigureOut">
              <a:rPr lang="ru-RU" smtClean="0"/>
              <a:pPr/>
              <a:t>15.01.2019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969645" y="2574388"/>
            <a:ext cx="9089390" cy="1881773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ОРГАНИЗАЦИОННО-ПЕДАГОГИЧЕСКИЕ УСЛОВИЯ ПОВЫШЕНИЯ УЧЕБНОЙ МОТИВАЦИИ МЛАДШИХ ШКОЛЬНИКОВ НА УРОКАХ АНГЛИЙСКОГО ЯЗЫКА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8452" y="5186873"/>
            <a:ext cx="8218428" cy="2374390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</a:t>
            </a: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гр.29ПОм160-з/1</a:t>
            </a:r>
          </a:p>
          <a:p>
            <a:pPr algn="r"/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Жерж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Дарья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Османовна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Канд.пед.наук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 Сергей Александрович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8452" y="504444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5489" y="321635"/>
            <a:ext cx="7946780" cy="165402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Динамика </a:t>
            </a:r>
            <a:r>
              <a:rPr lang="ru-RU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среднегрупповых</a:t>
            </a:r>
            <a:r>
              <a:rPr 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показателей наличия и достаточности условий повышения учебной мотивации младших школьников (констатирующее и контрольное исследование) (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=12)</a:t>
            </a:r>
            <a:endParaRPr lang="ru-RU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989628224"/>
              </p:ext>
            </p:extLst>
          </p:nvPr>
        </p:nvGraphicFramePr>
        <p:xfrm>
          <a:off x="1579464" y="2489924"/>
          <a:ext cx="6958662" cy="436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084" y="473947"/>
            <a:ext cx="1137667" cy="68637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9614064" y="499847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35" y="527315"/>
            <a:ext cx="885385" cy="5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3254" y="340007"/>
            <a:ext cx="7640788" cy="1058054"/>
          </a:xfrm>
        </p:spPr>
        <p:txBody>
          <a:bodyPr>
            <a:normAutofit fontScale="77500" lnSpcReduction="20000"/>
          </a:bodyPr>
          <a:lstStyle/>
          <a:p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Динамика показателей учебной мотивации младших школьников контрольной группы ( по результатам констатирующего и контрольного исследований) (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n=22</a:t>
            </a:r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b="1" dirty="0" smtClean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650438059"/>
              </p:ext>
            </p:extLst>
          </p:nvPr>
        </p:nvGraphicFramePr>
        <p:xfrm>
          <a:off x="522931" y="2158538"/>
          <a:ext cx="9498129" cy="498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084" y="473947"/>
            <a:ext cx="1137667" cy="68637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9603392" y="595897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35" y="527315"/>
            <a:ext cx="885385" cy="5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8226" y="309337"/>
            <a:ext cx="7384472" cy="1654026"/>
          </a:xfrm>
        </p:spPr>
        <p:txBody>
          <a:bodyPr/>
          <a:lstStyle/>
          <a:p>
            <a:pPr algn="just"/>
            <a:r>
              <a:rPr lang="ru-RU"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Динамика показателей учебной мотивации младших школьников </a:t>
            </a:r>
            <a:r>
              <a:rPr lang="ru-RU" sz="20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экспериментальной </a:t>
            </a:r>
            <a:r>
              <a:rPr lang="ru-RU"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группы </a:t>
            </a:r>
            <a:r>
              <a:rPr lang="ru-RU" sz="20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(по </a:t>
            </a:r>
            <a:r>
              <a:rPr lang="ru-RU"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результатам констатирующего и контрольного исследований) (</a:t>
            </a:r>
            <a:r>
              <a:rPr lang="en-US"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n=</a:t>
            </a:r>
            <a:r>
              <a:rPr lang="en-US" sz="20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r>
              <a:rPr lang="ru-RU" sz="20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1)</a:t>
            </a:r>
            <a:endParaRPr lang="ru-RU" sz="2000" b="1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870175699"/>
              </p:ext>
            </p:extLst>
          </p:nvPr>
        </p:nvGraphicFramePr>
        <p:xfrm>
          <a:off x="245457" y="2116397"/>
          <a:ext cx="9679555" cy="516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26" y="432539"/>
            <a:ext cx="1137667" cy="68637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9411295" y="510519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55" y="473954"/>
            <a:ext cx="885385" cy="5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904769" y="286886"/>
            <a:ext cx="9223058" cy="65451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Выводы исследования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602" y="1247896"/>
            <a:ext cx="9223058" cy="6313367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>
                <a:latin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- Положительная динамика </a:t>
            </a:r>
            <a:r>
              <a:rPr lang="ru-RU" sz="1600" dirty="0" smtClean="0">
                <a:latin typeface="Times New Roman"/>
                <a:cs typeface="Times New Roman"/>
              </a:rPr>
              <a:t>показателей учебной мотивации младших школьников как </a:t>
            </a:r>
            <a:r>
              <a:rPr lang="ru-RU" sz="1600" dirty="0">
                <a:latin typeface="Times New Roman"/>
                <a:cs typeface="Times New Roman"/>
              </a:rPr>
              <a:t>у контрольной, так и у экспериментальной групп. </a:t>
            </a:r>
            <a:endParaRPr lang="ru-RU" sz="1600" dirty="0" smtClean="0">
              <a:latin typeface="Times New Roman"/>
              <a:cs typeface="Times New Roman"/>
            </a:endParaRPr>
          </a:p>
          <a:p>
            <a:pPr algn="just"/>
            <a:r>
              <a:rPr lang="ru-RU" sz="1600" dirty="0" smtClean="0">
                <a:latin typeface="Times New Roman"/>
                <a:cs typeface="Times New Roman"/>
              </a:rPr>
              <a:t>- Значительный скачок показателей результатов контрольного исследования учебной мотивации в экспериментальной группе по сравнению с констатирующим исследованием</a:t>
            </a:r>
          </a:p>
          <a:p>
            <a:pPr algn="just"/>
            <a:r>
              <a:rPr lang="ru-RU" sz="1600" dirty="0" smtClean="0">
                <a:latin typeface="Times New Roman"/>
                <a:cs typeface="Times New Roman"/>
              </a:rPr>
              <a:t>- Положительная динамика </a:t>
            </a:r>
            <a:r>
              <a:rPr lang="ru-RU" sz="1600" dirty="0" err="1" smtClean="0">
                <a:latin typeface="Times New Roman"/>
                <a:cs typeface="Times New Roman"/>
              </a:rPr>
              <a:t>среднегрупповых</a:t>
            </a:r>
            <a:r>
              <a:rPr lang="ru-RU" sz="1600" dirty="0" smtClean="0">
                <a:latin typeface="Times New Roman"/>
                <a:cs typeface="Times New Roman"/>
              </a:rPr>
              <a:t> показателей наличия и достаточности организационно-педагогических условий повышения учебной мотивации младших школьников</a:t>
            </a:r>
          </a:p>
          <a:p>
            <a:pPr algn="just"/>
            <a:r>
              <a:rPr lang="ru-RU" sz="1600" dirty="0" smtClean="0">
                <a:latin typeface="Times New Roman"/>
                <a:cs typeface="Times New Roman"/>
              </a:rPr>
              <a:t>- Таким образом, выделенные </a:t>
            </a:r>
            <a:r>
              <a:rPr lang="ru-RU" sz="1600" dirty="0">
                <a:latin typeface="Times New Roman"/>
                <a:cs typeface="Times New Roman"/>
              </a:rPr>
              <a:t>организационно-</a:t>
            </a:r>
            <a:r>
              <a:rPr lang="ru-RU" sz="1600" dirty="0" smtClean="0">
                <a:latin typeface="Times New Roman"/>
                <a:cs typeface="Times New Roman"/>
              </a:rPr>
              <a:t>педагогические условия повышают учебную мотивацию младших школьников на уроках английского языка.</a:t>
            </a:r>
            <a:endParaRPr lang="ru-RU" sz="1600" dirty="0">
              <a:latin typeface="Times New Roman"/>
              <a:cs typeface="Times New Roman"/>
            </a:endParaRPr>
          </a:p>
          <a:p>
            <a:pPr marL="457200" indent="-457200">
              <a:buFontTx/>
              <a:buChar char="-"/>
            </a:pPr>
            <a:endParaRPr lang="ru-RU" sz="2800" dirty="0" smtClean="0">
              <a:latin typeface="Times New Roman"/>
              <a:cs typeface="Times New Roman"/>
            </a:endParaRPr>
          </a:p>
          <a:p>
            <a:pPr marL="457200" indent="-457200">
              <a:buFontTx/>
              <a:buChar char="-"/>
            </a:pPr>
            <a:endParaRPr lang="ru-RU" sz="2800" dirty="0" smtClean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3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1701" y="88993"/>
            <a:ext cx="9089390" cy="634885"/>
          </a:xfrm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Фрагмент тематического плана</a:t>
            </a:r>
            <a:br>
              <a:rPr lang="ru-RU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(к учебным пособиям  «Английский в фокусе» авторы Н. И. Быкова, Д. Дули, М. Д. Поспелова, В. Эванс)</a:t>
            </a:r>
            <a:endParaRPr lang="ru-RU" sz="1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348342" y="1683657"/>
            <a:ext cx="9637487" cy="551542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646" y="669470"/>
            <a:ext cx="885385" cy="5726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404" y="723878"/>
            <a:ext cx="30483" cy="5182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13" y="641288"/>
            <a:ext cx="1137667" cy="686375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12334"/>
              </p:ext>
            </p:extLst>
          </p:nvPr>
        </p:nvGraphicFramePr>
        <p:xfrm>
          <a:off x="0" y="711197"/>
          <a:ext cx="10693401" cy="8188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43"/>
                <a:gridCol w="3800063"/>
                <a:gridCol w="6036995"/>
              </a:tblGrid>
              <a:tr h="48936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темы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темы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Элемент занятия, способствующий повышению учебной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мотивации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44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School again!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(Снова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 школу)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Введение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“Hello song” 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“Goodbye song”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36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School subjects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(Школьные предметы)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Презентация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на тему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School Subjects</a:t>
                      </a:r>
                    </a:p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Введение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Classroom language 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855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Schools in the UK. Primary school in Russia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(Школы в Великобритании. Начальная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школа в России)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Презентация на тему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Schools in the UK</a:t>
                      </a:r>
                    </a:p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Интегрированный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урок английский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язык+окружающий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мир на тему «Англоязычные страны и народы»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36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Family. A new member!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(Новый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член семьи!)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Адаптированный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мультфильм «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Gogo’s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adventures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серия «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 family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36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 love my family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(Я люблю свою семью)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Творческий проект-фотовыставка «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Family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tree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(семейное древо)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36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Families in Russia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(Семьи в России)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Адаптированное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аудирование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источника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“Learnathome.com” 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тему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“I love my family”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11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Food. In my lunch box!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(Еда. В моей коробке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для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ланча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!)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Адаптированный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мультфильм «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Gogo’s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adventures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серия «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 love food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Сюжетно-ролевая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игра  на тему  «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the market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36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Toys. Toys for little Betsy!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(Игрушки. Игрушки для маленькой </a:t>
                      </a:r>
                      <a:r>
                        <a:rPr lang="ru-RU" sz="12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Бетси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Творческий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проект на тему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“My favorite toys”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Выставка детских рисунков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7630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my room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(В моей комнате)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Творческий проект-газета на тему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“My room”</a:t>
                      </a:r>
                    </a:p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Адаптированный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мультфильм на тему «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Gogo’s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adventures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серия «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 home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362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 house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(Мой дом)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Презентация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на тему «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 house. My playroom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11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Domestic animals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(Домашние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животные)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Интегрированный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урок английский язык + окружающий мир на тему «Домашние животные»</a:t>
                      </a:r>
                    </a:p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Творческий проект на тему «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 pet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11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Wild animals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(Дикие животные)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Сюжетно-ролевая игра на тему 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«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Little Red Riding Hood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» («Красная Шапочка»)  , «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Goldilocks and Three Bears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(аналог русской сказки «Три медведя»)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36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the zoo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(В зоопарке)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Адаптированный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мультфильм «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Gogo’s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adventures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серия «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the zoo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11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Parts of body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(Части тела)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Интегрированный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урок окружающий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мир+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английский язык на тему «Части тела человека и животных»</a:t>
                      </a:r>
                      <a:endParaRPr lang="ru-RU" sz="12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7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84" y="336488"/>
            <a:ext cx="1137667" cy="6863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1041862" y="2349305"/>
            <a:ext cx="8357612" cy="451572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400" b="1" dirty="0">
              <a:solidFill>
                <a:prstClr val="black"/>
              </a:solidFill>
              <a:latin typeface="Fira Sans Bold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029963" y="93364"/>
            <a:ext cx="7746488" cy="516399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Этапы исследования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82544"/>
              </p:ext>
            </p:extLst>
          </p:nvPr>
        </p:nvGraphicFramePr>
        <p:xfrm>
          <a:off x="180622" y="940420"/>
          <a:ext cx="10408355" cy="656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451"/>
                <a:gridCol w="1734726"/>
                <a:gridCol w="1734726"/>
                <a:gridCol w="3469452"/>
              </a:tblGrid>
              <a:tr h="139259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этапа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Содержание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Сроки выполнения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40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 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этап.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оисково-аналитический.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Изучение теоретической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базы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Декабрь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2016- Апрель 2018 гг.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91621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этап. 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Опытно-экспериментальный.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Констатирующий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Фиксация исходных данных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Сентябрь-декабрь 2018 г.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2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Формирующий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Реализация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организационно-педагогических условий повышения учебной мотивации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52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Контрольный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Определение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уровня знаний по результатам внедрения модели организационных условий в ОУ 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159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III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этап. </a:t>
                      </a:r>
                      <a:r>
                        <a:rPr lang="ru-RU" sz="14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бобщающий.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Обобщение, систематизация данных. Формирование текста магистерской диссертации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Декабрь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2018 г.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329" y="149412"/>
            <a:ext cx="9223058" cy="6141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Сведения об апробации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7586" y="1096687"/>
            <a:ext cx="9223058" cy="6064368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20000"/>
              </a:lnSpc>
            </a:pPr>
            <a:r>
              <a:rPr lang="ru-RU" sz="6400" b="1" dirty="0" smtClean="0">
                <a:latin typeface="Times New Roman" pitchFamily="18" charset="0"/>
                <a:cs typeface="Times New Roman" pitchFamily="18" charset="0"/>
              </a:rPr>
              <a:t>Результаты исследований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были </a:t>
            </a:r>
            <a:r>
              <a:rPr lang="ru-RU" sz="6400" b="1" dirty="0" smtClean="0">
                <a:latin typeface="Times New Roman" pitchFamily="18" charset="0"/>
                <a:cs typeface="Times New Roman" pitchFamily="18" charset="0"/>
              </a:rPr>
              <a:t>отражены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450000" algn="just">
              <a:lnSpc>
                <a:spcPct val="120000"/>
              </a:lnSpc>
              <a:buAutoNum type="arabicPeriod"/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Доклад на 68 студенческой научной конференции </a:t>
            </a:r>
            <a:r>
              <a:rPr lang="ru-RU" sz="6400" dirty="0" err="1" smtClean="0">
                <a:latin typeface="Times New Roman" pitchFamily="18" charset="0"/>
                <a:cs typeface="Times New Roman" pitchFamily="18" charset="0"/>
              </a:rPr>
              <a:t>ТюмГу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с материалом на тему «Мотивация к изучению английского языка у младших школьников (на примере 4 класса МАОУ СОУ №7 г. Тюмени)». Апрель 2017г.</a:t>
            </a:r>
          </a:p>
          <a:p>
            <a:pPr marL="514350" indent="450000" algn="just">
              <a:lnSpc>
                <a:spcPct val="120000"/>
              </a:lnSpc>
              <a:buAutoNum type="arabicPeriod"/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Доклад на научно-практической конференции «Шаг в будущее-2017. Экология природы - экология души.» Апрель 2017г.</a:t>
            </a:r>
          </a:p>
          <a:p>
            <a:pPr marL="514350" indent="450000" algn="just">
              <a:lnSpc>
                <a:spcPct val="120000"/>
              </a:lnSpc>
              <a:buAutoNum type="arabicPeriod"/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Доклад на методическом совете МБОУ СОШ №6 </a:t>
            </a:r>
            <a:r>
              <a:rPr lang="ru-RU" sz="6400" dirty="0" err="1" smtClean="0">
                <a:latin typeface="Times New Roman" pitchFamily="18" charset="0"/>
                <a:cs typeface="Times New Roman" pitchFamily="18" charset="0"/>
              </a:rPr>
              <a:t>пгт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. Высокий, ХМАО-Югры на тему «Исследование учебной мотивации младших школьников МБОУ СОШ №6» Октябрь 2018г.</a:t>
            </a:r>
          </a:p>
          <a:p>
            <a:pPr marL="514350" indent="450000">
              <a:lnSpc>
                <a:spcPct val="120000"/>
              </a:lnSpc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По результатам исследований были </a:t>
            </a:r>
            <a:r>
              <a:rPr lang="ru-RU" sz="6400" b="1" dirty="0" smtClean="0">
                <a:latin typeface="Times New Roman" pitchFamily="18" charset="0"/>
                <a:cs typeface="Times New Roman" pitchFamily="18" charset="0"/>
              </a:rPr>
              <a:t>опубликованы статьи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450000" algn="just">
              <a:lnSpc>
                <a:spcPct val="120000"/>
              </a:lnSpc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   1. Жерж, Д.О. Мотивация к изучению английского языка у младших школьников (на примере 4 класса МАОУ СОУ №7 г. Тюмени)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Сборник научных работ студентов института психологии и педагогики </a:t>
            </a:r>
            <a:r>
              <a:rPr lang="ru-RU" sz="6400" dirty="0" err="1" smtClean="0">
                <a:latin typeface="Times New Roman" pitchFamily="18" charset="0"/>
                <a:cs typeface="Times New Roman" pitchFamily="18" charset="0"/>
              </a:rPr>
              <a:t>ТюмГУ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[Электронный ресурс] / Под ред. Т.В. Семеновских. Тюмень: Изд-во </a:t>
            </a:r>
            <a:r>
              <a:rPr lang="ru-RU" sz="6400" dirty="0" err="1" smtClean="0">
                <a:latin typeface="Times New Roman" pitchFamily="18" charset="0"/>
                <a:cs typeface="Times New Roman" pitchFamily="18" charset="0"/>
              </a:rPr>
              <a:t>ТюмГУ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.— 2017. — С.257 – 262</a:t>
            </a:r>
          </a:p>
          <a:p>
            <a:pPr marL="514350" indent="450000" algn="just">
              <a:lnSpc>
                <a:spcPct val="120000"/>
              </a:lnSpc>
            </a:pPr>
            <a:r>
              <a:rPr lang="ru-RU" sz="6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2.Жерж, Д.О., Быков, С.А. Организационные условия повышения учебной мотивации младших школьников на уроках английского языка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Сборник статей по материалам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VIII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международной научно-практической конференции «Актуальные вопросы в науке и практике»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(15 мая 2018г., г. Самара). В 3 ч. Ч.3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ru-RU" sz="6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Уфа: Изд. </a:t>
            </a:r>
            <a:r>
              <a:rPr lang="ru-RU" sz="6400" dirty="0" err="1" smtClean="0">
                <a:latin typeface="Times New Roman" pitchFamily="18" charset="0"/>
                <a:cs typeface="Times New Roman" pitchFamily="18" charset="0"/>
              </a:rPr>
              <a:t>Дендра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, 2018.</a:t>
            </a:r>
            <a:r>
              <a:rPr lang="ru-RU" sz="6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185 с.</a:t>
            </a:r>
          </a:p>
          <a:p>
            <a:pPr marL="514350" indent="450000" algn="just">
              <a:lnSpc>
                <a:spcPct val="120000"/>
              </a:lnSpc>
            </a:pPr>
            <a:r>
              <a:rPr lang="ru-RU" sz="6400" dirty="0" smtClean="0">
                <a:latin typeface="Times New Roman" pitchFamily="18" charset="0"/>
                <a:cs typeface="Times New Roman" pitchFamily="18" charset="0"/>
              </a:rPr>
              <a:t>    3. </a:t>
            </a:r>
            <a:r>
              <a:rPr lang="ru-RU" sz="6400" dirty="0" smtClean="0">
                <a:latin typeface="Times New Roman"/>
                <a:cs typeface="Times New Roman"/>
              </a:rPr>
              <a:t>Жерж</a:t>
            </a:r>
            <a:r>
              <a:rPr lang="ru-RU" sz="6400" dirty="0">
                <a:latin typeface="Times New Roman"/>
                <a:cs typeface="Times New Roman"/>
              </a:rPr>
              <a:t>, Д.О. Организационные условия повышения учебной мотивации младших школьников на уроках английского языка </a:t>
            </a:r>
            <a:r>
              <a:rPr lang="en-US" sz="6400" dirty="0">
                <a:latin typeface="Times New Roman"/>
                <a:cs typeface="Times New Roman"/>
              </a:rPr>
              <a:t>// </a:t>
            </a:r>
            <a:r>
              <a:rPr lang="en-US" sz="6400" dirty="0" err="1">
                <a:latin typeface="Times New Roman"/>
                <a:cs typeface="Times New Roman"/>
              </a:rPr>
              <a:t>Новые</a:t>
            </a:r>
            <a:r>
              <a:rPr lang="en-US" sz="6400" dirty="0">
                <a:latin typeface="Times New Roman"/>
                <a:cs typeface="Times New Roman"/>
              </a:rPr>
              <a:t> </a:t>
            </a:r>
            <a:r>
              <a:rPr lang="en-US" sz="6400" dirty="0" err="1">
                <a:latin typeface="Times New Roman"/>
                <a:cs typeface="Times New Roman"/>
              </a:rPr>
              <a:t>идеи</a:t>
            </a:r>
            <a:r>
              <a:rPr lang="en-US" sz="6400" dirty="0">
                <a:latin typeface="Times New Roman"/>
                <a:cs typeface="Times New Roman"/>
              </a:rPr>
              <a:t> − </a:t>
            </a:r>
            <a:r>
              <a:rPr lang="en-US" sz="6400" dirty="0" err="1">
                <a:latin typeface="Times New Roman"/>
                <a:cs typeface="Times New Roman"/>
              </a:rPr>
              <a:t>новыи</a:t>
            </a:r>
            <a:r>
              <a:rPr lang="en-US" sz="6400" dirty="0">
                <a:latin typeface="Times New Roman"/>
                <a:cs typeface="Times New Roman"/>
              </a:rPr>
              <a:t>̆ </a:t>
            </a:r>
            <a:r>
              <a:rPr lang="en-US" sz="6400" dirty="0" err="1">
                <a:latin typeface="Times New Roman"/>
                <a:cs typeface="Times New Roman"/>
              </a:rPr>
              <a:t>мир</a:t>
            </a:r>
            <a:r>
              <a:rPr lang="en-US" sz="6400" dirty="0">
                <a:latin typeface="Times New Roman"/>
                <a:cs typeface="Times New Roman"/>
              </a:rPr>
              <a:t> [</a:t>
            </a:r>
            <a:r>
              <a:rPr lang="en-US" sz="6400" dirty="0" err="1">
                <a:latin typeface="Times New Roman"/>
                <a:cs typeface="Times New Roman"/>
              </a:rPr>
              <a:t>Электронныи</a:t>
            </a:r>
            <a:r>
              <a:rPr lang="en-US" sz="6400" dirty="0">
                <a:latin typeface="Times New Roman"/>
                <a:cs typeface="Times New Roman"/>
              </a:rPr>
              <a:t>̆ </a:t>
            </a:r>
            <a:r>
              <a:rPr lang="en-US" sz="6400" dirty="0" err="1">
                <a:latin typeface="Times New Roman"/>
                <a:cs typeface="Times New Roman"/>
              </a:rPr>
              <a:t>ресурс</a:t>
            </a:r>
            <a:r>
              <a:rPr lang="en-US" sz="6400" dirty="0">
                <a:latin typeface="Times New Roman"/>
                <a:cs typeface="Times New Roman"/>
              </a:rPr>
              <a:t>] / </a:t>
            </a:r>
            <a:r>
              <a:rPr lang="en-US" sz="6400" dirty="0" err="1">
                <a:latin typeface="Times New Roman"/>
                <a:cs typeface="Times New Roman"/>
              </a:rPr>
              <a:t>Под</a:t>
            </a:r>
            <a:r>
              <a:rPr lang="en-US" sz="6400" dirty="0">
                <a:latin typeface="Times New Roman"/>
                <a:cs typeface="Times New Roman"/>
              </a:rPr>
              <a:t> </a:t>
            </a:r>
            <a:r>
              <a:rPr lang="en-US" sz="6400" dirty="0" err="1">
                <a:latin typeface="Times New Roman"/>
                <a:cs typeface="Times New Roman"/>
              </a:rPr>
              <a:t>ред</a:t>
            </a:r>
            <a:r>
              <a:rPr lang="en-US" sz="6400" dirty="0">
                <a:latin typeface="Times New Roman"/>
                <a:cs typeface="Times New Roman"/>
              </a:rPr>
              <a:t>. С.А. </a:t>
            </a:r>
            <a:r>
              <a:rPr lang="en-US" sz="6400" dirty="0" err="1">
                <a:latin typeface="Times New Roman"/>
                <a:cs typeface="Times New Roman"/>
              </a:rPr>
              <a:t>Быкова</a:t>
            </a:r>
            <a:r>
              <a:rPr lang="en-US" sz="6400" dirty="0">
                <a:latin typeface="Times New Roman"/>
                <a:cs typeface="Times New Roman"/>
              </a:rPr>
              <a:t>, Л.В. </a:t>
            </a:r>
            <a:r>
              <a:rPr lang="en-US" sz="6400" dirty="0" err="1">
                <a:latin typeface="Times New Roman"/>
                <a:cs typeface="Times New Roman"/>
              </a:rPr>
              <a:t>Фединои</a:t>
            </a:r>
            <a:r>
              <a:rPr lang="en-US" sz="6400" dirty="0">
                <a:latin typeface="Times New Roman"/>
                <a:cs typeface="Times New Roman"/>
              </a:rPr>
              <a:t>̆, </a:t>
            </a:r>
            <a:r>
              <a:rPr lang="en-US" sz="6400" dirty="0" err="1">
                <a:latin typeface="Times New Roman"/>
                <a:cs typeface="Times New Roman"/>
              </a:rPr>
              <a:t>А</a:t>
            </a:r>
            <a:r>
              <a:rPr lang="en-US" sz="6400" dirty="0">
                <a:latin typeface="Times New Roman"/>
                <a:cs typeface="Times New Roman"/>
              </a:rPr>
              <a:t>. </a:t>
            </a:r>
            <a:r>
              <a:rPr lang="en-US" sz="6400" dirty="0" err="1">
                <a:latin typeface="Times New Roman"/>
                <a:cs typeface="Times New Roman"/>
              </a:rPr>
              <a:t>В</a:t>
            </a:r>
            <a:r>
              <a:rPr lang="en-US" sz="6400" dirty="0">
                <a:latin typeface="Times New Roman"/>
                <a:cs typeface="Times New Roman"/>
              </a:rPr>
              <a:t>. </a:t>
            </a:r>
            <a:r>
              <a:rPr lang="en-US" sz="6400" dirty="0" err="1">
                <a:latin typeface="Times New Roman"/>
                <a:cs typeface="Times New Roman"/>
              </a:rPr>
              <a:t>Никаноровои</a:t>
            </a:r>
            <a:r>
              <a:rPr lang="en-US" sz="6400" dirty="0">
                <a:latin typeface="Times New Roman"/>
                <a:cs typeface="Times New Roman"/>
              </a:rPr>
              <a:t>̆, </a:t>
            </a:r>
            <a:r>
              <a:rPr lang="en-US" sz="6400" dirty="0" err="1">
                <a:latin typeface="Times New Roman"/>
                <a:cs typeface="Times New Roman"/>
              </a:rPr>
              <a:t>К</a:t>
            </a:r>
            <a:r>
              <a:rPr lang="en-US" sz="6400" dirty="0">
                <a:latin typeface="Times New Roman"/>
                <a:cs typeface="Times New Roman"/>
              </a:rPr>
              <a:t>. </a:t>
            </a:r>
            <a:r>
              <a:rPr lang="en-US" sz="6400" dirty="0" err="1">
                <a:latin typeface="Times New Roman"/>
                <a:cs typeface="Times New Roman"/>
              </a:rPr>
              <a:t>А</a:t>
            </a:r>
            <a:r>
              <a:rPr lang="en-US" sz="6400" dirty="0">
                <a:latin typeface="Times New Roman"/>
                <a:cs typeface="Times New Roman"/>
              </a:rPr>
              <a:t>. </a:t>
            </a:r>
            <a:r>
              <a:rPr lang="en-US" sz="6400" dirty="0" err="1">
                <a:latin typeface="Times New Roman"/>
                <a:cs typeface="Times New Roman"/>
              </a:rPr>
              <a:t>Слепневои</a:t>
            </a:r>
            <a:r>
              <a:rPr lang="en-US" sz="6400" dirty="0">
                <a:latin typeface="Times New Roman"/>
                <a:cs typeface="Times New Roman"/>
              </a:rPr>
              <a:t>̆. − </a:t>
            </a:r>
            <a:r>
              <a:rPr lang="en-US" sz="6400" dirty="0" err="1">
                <a:latin typeface="Times New Roman"/>
                <a:cs typeface="Times New Roman"/>
              </a:rPr>
              <a:t>Тюмень</a:t>
            </a:r>
            <a:r>
              <a:rPr lang="en-US" sz="6400" dirty="0">
                <a:latin typeface="Times New Roman"/>
                <a:cs typeface="Times New Roman"/>
              </a:rPr>
              <a:t>: </a:t>
            </a:r>
            <a:r>
              <a:rPr lang="en-US" sz="6400" dirty="0" err="1">
                <a:latin typeface="Times New Roman"/>
                <a:cs typeface="Times New Roman"/>
              </a:rPr>
              <a:t>Изд-во</a:t>
            </a:r>
            <a:r>
              <a:rPr lang="en-US" sz="6400" dirty="0">
                <a:latin typeface="Times New Roman"/>
                <a:cs typeface="Times New Roman"/>
              </a:rPr>
              <a:t> </a:t>
            </a:r>
            <a:r>
              <a:rPr lang="en-US" sz="6400" dirty="0" err="1">
                <a:latin typeface="Times New Roman"/>
                <a:cs typeface="Times New Roman"/>
              </a:rPr>
              <a:t>ТюмГу</a:t>
            </a:r>
            <a:r>
              <a:rPr lang="en-US" sz="6400" dirty="0">
                <a:latin typeface="Times New Roman"/>
                <a:cs typeface="Times New Roman"/>
              </a:rPr>
              <a:t>. − 2018. − С.300 </a:t>
            </a:r>
            <a:r>
              <a:rPr lang="ru-RU" sz="6400" dirty="0">
                <a:latin typeface="Times New Roman"/>
                <a:cs typeface="Times New Roman"/>
              </a:rPr>
              <a:t>–303.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84" y="336488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52885" y="3015140"/>
            <a:ext cx="9223058" cy="1461495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969645" y="2574388"/>
            <a:ext cx="9089390" cy="1881773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ОРГАНИЗАЦИОННО-ПЕДАГОГИЧЕСКИЕ УСЛОВИЯ ПОВЫШЕНИЯ УЧЕБНОЙ МОТИВАЦИИ МЛАДШИХ ШКОЛЬНИКОВ НА УРОКАХ АНГЛИЙСКОГО ЯЗЫКА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8452" y="5186873"/>
            <a:ext cx="8218428" cy="2374390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</a:t>
            </a: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гр.29ПОм160-з/1</a:t>
            </a:r>
          </a:p>
          <a:p>
            <a:pPr algn="r"/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Жерж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Дарья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Османовна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Канд.пед.наук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 Сергей Александрович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8452" y="504444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01305" y="86480"/>
            <a:ext cx="9223058" cy="146149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Методика исследования учебной мотивации М.Р. Гинзбурга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2" t="23658" r="18034" b="17037"/>
          <a:stretch/>
        </p:blipFill>
        <p:spPr bwMode="auto">
          <a:xfrm>
            <a:off x="575298" y="1294313"/>
            <a:ext cx="6830213" cy="571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0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946152" y="1808962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400" b="1" dirty="0">
              <a:latin typeface="Fira Sans Bold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946152" y="3263081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88685" y="231734"/>
            <a:ext cx="7808685" cy="549872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Противоречия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688918" y="2066531"/>
            <a:ext cx="4379768" cy="1783344"/>
          </a:xfrm>
          <a:prstGeom prst="rightArrow">
            <a:avLst>
              <a:gd name="adj1" fmla="val 50000"/>
              <a:gd name="adj2" fmla="val 50012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5325416" y="2116685"/>
            <a:ext cx="4176713" cy="1584325"/>
          </a:xfrm>
          <a:prstGeom prst="leftArrow">
            <a:avLst>
              <a:gd name="adj1" fmla="val 50000"/>
              <a:gd name="adj2" fmla="val 50004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endParaRPr lang="ru-RU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38002" y="3124464"/>
            <a:ext cx="4584759" cy="2151598"/>
          </a:xfrm>
          <a:prstGeom prst="rightArrow">
            <a:avLst>
              <a:gd name="adj1" fmla="val 50000"/>
              <a:gd name="adj2" fmla="val 50012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endParaRPr lang="ru-RU" altLang="ru-RU" sz="1600" b="1" dirty="0">
              <a:latin typeface="Calibri" panose="020F0502020204030204" pitchFamily="34" charset="0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5303520" y="3023698"/>
            <a:ext cx="4377690" cy="2252364"/>
          </a:xfrm>
          <a:prstGeom prst="leftArrow">
            <a:avLst>
              <a:gd name="adj1" fmla="val 50000"/>
              <a:gd name="adj2" fmla="val 5000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endParaRPr lang="ru-RU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586380" y="5414679"/>
            <a:ext cx="8964612" cy="1557337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altLang="ru-RU" sz="18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роблема </a:t>
            </a:r>
            <a:r>
              <a:rPr lang="ru-RU" altLang="ru-RU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исследования: </a:t>
            </a:r>
            <a:r>
              <a:rPr lang="ru-RU" altLang="ru-R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каковы </a:t>
            </a:r>
            <a:r>
              <a:rPr lang="ru-RU" altLang="ru-RU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организационные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повышения учебной мотивации младших школьников на уроках английского языка?</a:t>
            </a:r>
            <a:endParaRPr lang="ru-RU" alt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711318" y="857250"/>
            <a:ext cx="4592202" cy="1895085"/>
          </a:xfrm>
          <a:prstGeom prst="rightArrow">
            <a:avLst>
              <a:gd name="adj1" fmla="val 50000"/>
              <a:gd name="adj2" fmla="val 50012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SzPct val="100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384279" y="963146"/>
            <a:ext cx="4296931" cy="1627926"/>
          </a:xfrm>
          <a:prstGeom prst="leftArrow">
            <a:avLst>
              <a:gd name="adj1" fmla="val 50000"/>
              <a:gd name="adj2" fmla="val 50004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endParaRPr lang="ru-RU" altLang="ru-R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9253" y="1238500"/>
            <a:ext cx="4621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/>
                <a:cs typeface="Times New Roman"/>
              </a:rPr>
              <a:t>Требования </a:t>
            </a:r>
            <a:r>
              <a:rPr lang="ru-RU" sz="1600" dirty="0">
                <a:latin typeface="Times New Roman"/>
                <a:cs typeface="Times New Roman"/>
              </a:rPr>
              <a:t>ФГОС НОО к результатам освоения образовательной программы  относительно  развития  мотивов учебной деятельности и формирования личностного смысла учения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80709" y="1506739"/>
            <a:ext cx="4161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/>
                <a:cs typeface="Times New Roman"/>
              </a:rPr>
              <a:t>Низкая учебная мотивация </a:t>
            </a:r>
            <a:r>
              <a:rPr lang="ru-RU" sz="1600" dirty="0">
                <a:latin typeface="Times New Roman"/>
                <a:cs typeface="Times New Roman"/>
              </a:rPr>
              <a:t>у части выпускников начальной школы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9253" y="2616459"/>
            <a:ext cx="4399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/>
                <a:cs typeface="Times New Roman"/>
              </a:rPr>
              <a:t>Признание </a:t>
            </a:r>
            <a:r>
              <a:rPr lang="ru-RU" sz="1600" dirty="0">
                <a:latin typeface="Times New Roman"/>
                <a:cs typeface="Times New Roman"/>
              </a:rPr>
              <a:t>необходимости формирования учебной мотивации у младших школьников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93033" y="2542704"/>
            <a:ext cx="4249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/>
                <a:cs typeface="Times New Roman"/>
              </a:rPr>
              <a:t>Ориентация </a:t>
            </a:r>
            <a:r>
              <a:rPr lang="ru-RU" sz="1600" dirty="0">
                <a:latin typeface="Times New Roman"/>
                <a:cs typeface="Times New Roman"/>
              </a:rPr>
              <a:t>большей части педагогов на освоение содержательной составляющей учебных предметов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8002" y="3796112"/>
            <a:ext cx="4705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/>
                <a:cs typeface="Times New Roman"/>
              </a:rPr>
              <a:t>Имеющийся потенциал </a:t>
            </a:r>
            <a:r>
              <a:rPr lang="ru-RU" sz="1600" dirty="0">
                <a:latin typeface="Times New Roman"/>
                <a:cs typeface="Times New Roman"/>
              </a:rPr>
              <a:t>учебного предмета «английский язык» для развития учебной мотивации младших школьников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602829" y="3838789"/>
            <a:ext cx="40783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/>
                <a:cs typeface="Times New Roman"/>
              </a:rPr>
              <a:t>Недостаточное использование </a:t>
            </a:r>
            <a:r>
              <a:rPr lang="ru-RU" sz="1600" dirty="0">
                <a:latin typeface="Times New Roman"/>
                <a:cs typeface="Times New Roman"/>
              </a:rPr>
              <a:t>этого потенциала в образовательном процессе </a:t>
            </a:r>
          </a:p>
        </p:txBody>
      </p:sp>
    </p:spTree>
    <p:extLst>
      <p:ext uri="{BB962C8B-B14F-4D97-AF65-F5344CB8AC3E}">
        <p14:creationId xmlns:p14="http://schemas.microsoft.com/office/powerpoint/2010/main" val="40437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35171" y="-254218"/>
            <a:ext cx="9223058" cy="146149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Обработка результатов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57193"/>
              </p:ext>
            </p:extLst>
          </p:nvPr>
        </p:nvGraphicFramePr>
        <p:xfrm>
          <a:off x="735013" y="1443734"/>
          <a:ext cx="9223375" cy="274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675"/>
                <a:gridCol w="1844675"/>
                <a:gridCol w="1844675"/>
                <a:gridCol w="1844675"/>
                <a:gridCol w="184467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Варианты ответов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 баллов 1 ответ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 баллов 2 ответ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 баллов 3 ответ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 баллов 4 ответ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57584" y="4572554"/>
            <a:ext cx="9261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Баллы суммируются и по оценочной таблице выявляется итоговый уровень мотивации </a:t>
            </a:r>
          </a:p>
        </p:txBody>
      </p:sp>
    </p:spTree>
    <p:extLst>
      <p:ext uri="{BB962C8B-B14F-4D97-AF65-F5344CB8AC3E}">
        <p14:creationId xmlns:p14="http://schemas.microsoft.com/office/powerpoint/2010/main" val="22764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Обработка результатов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38205"/>
              </p:ext>
            </p:extLst>
          </p:nvPr>
        </p:nvGraphicFramePr>
        <p:xfrm>
          <a:off x="739251" y="2020711"/>
          <a:ext cx="9223374" cy="289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29"/>
                <a:gridCol w="1537229"/>
                <a:gridCol w="1537229"/>
                <a:gridCol w="1537229"/>
                <a:gridCol w="1537229"/>
                <a:gridCol w="1537229"/>
              </a:tblGrid>
              <a:tr h="5827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Уровни мотивации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 баллов №1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 баллов №2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 баллов №3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Кол-во баллов №4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Сумма баллов итогового уровня мотивации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17-20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13-16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9-12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5-8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0-1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0-1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0-1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0-1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333333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0-4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66357" y="5045569"/>
            <a:ext cx="91962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– очень высокий уровень мотивации с выраженным личностным смыслом, преобладанием познавательных и внутренних мотивов, стремлением к успеху;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II – высокий уровень учебной мотивации;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III – средний уровень мотивации;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IV – сниженный уровень учебной мотивации;</a:t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– низкий уровень мотивации с выраженным отсутствием у ученика личностного смысла.</a:t>
            </a:r>
          </a:p>
        </p:txBody>
      </p:sp>
    </p:spTree>
    <p:extLst>
      <p:ext uri="{BB962C8B-B14F-4D97-AF65-F5344CB8AC3E}">
        <p14:creationId xmlns:p14="http://schemas.microsoft.com/office/powerpoint/2010/main" val="332444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946152" y="1808962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400" b="1" dirty="0">
              <a:latin typeface="Fira Sans Bold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174752" y="4795277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246743" y="713105"/>
            <a:ext cx="8263445" cy="112013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Актуальность исследования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3539743" y="1853807"/>
            <a:ext cx="5976937" cy="12969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развития учебной мотивации младших школьников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809385" y="3237788"/>
            <a:ext cx="5976937" cy="12969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организационно-педагогические условия повышения учебной мотивации младших школьников на уроках английского языка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3250869" y="4583214"/>
            <a:ext cx="6590361" cy="12969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исследования-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 обосновать и эмпирически доказать действенность организационно-педагогических условий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повышения учебной мотивации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младших школьников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уроках английского языка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937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946152" y="1808962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400" b="1" dirty="0">
              <a:latin typeface="Fira Sans Bold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174752" y="4795277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319234" y="379277"/>
            <a:ext cx="6986268" cy="112013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4400" b="1" dirty="0"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287486" y="1138977"/>
            <a:ext cx="9413081" cy="105901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268951" y="4329402"/>
            <a:ext cx="5976937" cy="87581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535666" y="318232"/>
            <a:ext cx="6986268" cy="112013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Гипотеза исследования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177453" y="2344302"/>
            <a:ext cx="5976937" cy="87593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r>
              <a:rPr lang="ru-RU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ru-RU" alt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87486" y="5441916"/>
            <a:ext cx="5976937" cy="7816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32985" y="3379324"/>
            <a:ext cx="5976937" cy="7298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2931" y="2386768"/>
            <a:ext cx="59206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включить в программу профессионального развития и повышения квалификации педагогов школы темы развития мотивов учебной деятельности младших </a:t>
            </a:r>
            <a:r>
              <a:rPr lang="ru-RU" sz="1600" dirty="0" smtClean="0">
                <a:latin typeface="Times New Roman"/>
                <a:cs typeface="Times New Roman"/>
              </a:rPr>
              <a:t>школьников</a:t>
            </a:r>
            <a:r>
              <a:rPr lang="en-US" sz="1600" dirty="0" smtClean="0">
                <a:latin typeface="Times New Roman"/>
                <a:cs typeface="Times New Roman"/>
              </a:rPr>
              <a:t>;</a:t>
            </a:r>
            <a:r>
              <a:rPr lang="ru-RU" sz="1600" dirty="0" smtClean="0">
                <a:latin typeface="Times New Roman"/>
                <a:cs typeface="Times New Roman"/>
              </a:rPr>
              <a:t> </a:t>
            </a:r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6894" y="3368261"/>
            <a:ext cx="53467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интегрировать содержание программы учебного предмета «Английский язык» и кружка «Занимательный английский»</a:t>
            </a:r>
            <a:r>
              <a:rPr lang="en-US" sz="1600" dirty="0">
                <a:latin typeface="Times New Roman"/>
                <a:cs typeface="Times New Roman"/>
              </a:rPr>
              <a:t>;</a:t>
            </a:r>
            <a:r>
              <a:rPr lang="ru-RU" sz="16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0955" y="4572279"/>
            <a:ext cx="53467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обеспечить </a:t>
            </a:r>
            <a:r>
              <a:rPr lang="ru-RU" sz="1600" dirty="0" err="1">
                <a:latin typeface="Times New Roman"/>
                <a:cs typeface="Times New Roman"/>
              </a:rPr>
              <a:t>межпредметное</a:t>
            </a:r>
            <a:r>
              <a:rPr lang="ru-RU" sz="1600" dirty="0">
                <a:latin typeface="Times New Roman"/>
                <a:cs typeface="Times New Roman"/>
              </a:rPr>
              <a:t> взаимодействие при реализации учебного предмета «Английский язык»</a:t>
            </a:r>
            <a:r>
              <a:rPr lang="en-US" sz="1600" dirty="0">
                <a:latin typeface="Times New Roman"/>
                <a:cs typeface="Times New Roman"/>
              </a:rPr>
              <a:t>;</a:t>
            </a:r>
            <a:r>
              <a:rPr lang="ru-RU" sz="16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5666" y="5417256"/>
            <a:ext cx="53467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 smtClean="0">
                <a:latin typeface="Times New Roman"/>
                <a:cs typeface="Times New Roman"/>
              </a:rPr>
              <a:t>использовать </a:t>
            </a:r>
            <a:r>
              <a:rPr lang="ru-RU" sz="1600" dirty="0">
                <a:latin typeface="Times New Roman"/>
                <a:cs typeface="Times New Roman"/>
              </a:rPr>
              <a:t>на уроках английского языка такие средства </a:t>
            </a:r>
            <a:r>
              <a:rPr lang="ru-RU" sz="1600" dirty="0" smtClean="0">
                <a:latin typeface="Times New Roman"/>
                <a:cs typeface="Times New Roman"/>
              </a:rPr>
              <a:t> активизации </a:t>
            </a:r>
            <a:r>
              <a:rPr lang="ru-RU" sz="1600" dirty="0">
                <a:latin typeface="Times New Roman"/>
                <a:cs typeface="Times New Roman"/>
              </a:rPr>
              <a:t>учебной мотивации, как дидактические игры, инсценировки, </a:t>
            </a:r>
            <a:r>
              <a:rPr lang="ru-RU" sz="1600" dirty="0" err="1">
                <a:latin typeface="Times New Roman"/>
                <a:cs typeface="Times New Roman"/>
              </a:rPr>
              <a:t>квесты</a:t>
            </a:r>
            <a:r>
              <a:rPr lang="ru-RU" sz="1600" dirty="0">
                <a:latin typeface="Times New Roman"/>
                <a:cs typeface="Times New Roman"/>
              </a:rPr>
              <a:t>; </a:t>
            </a:r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340845" y="6463227"/>
            <a:ext cx="5976937" cy="87593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r>
              <a:rPr lang="ru-RU" alt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ru-RU" alt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3643" y="6548137"/>
            <a:ext cx="53467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обеспечить психолого-педагогическое сопровождение процесса </a:t>
            </a:r>
            <a:r>
              <a:rPr lang="ru-RU" sz="1600" dirty="0" smtClean="0">
                <a:latin typeface="Times New Roman"/>
                <a:cs typeface="Times New Roman"/>
              </a:rPr>
              <a:t>обучения</a:t>
            </a:r>
            <a:r>
              <a:rPr lang="ru-RU" sz="16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4689" y="1348880"/>
            <a:ext cx="814277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учебная мотивация младших школьников на уроках английского языка будет развиваться более интенсивно, </a:t>
            </a:r>
            <a:r>
              <a:rPr lang="ru-RU" sz="1600" dirty="0" smtClean="0">
                <a:latin typeface="Times New Roman"/>
                <a:cs typeface="Times New Roman"/>
              </a:rPr>
              <a:t>если:</a:t>
            </a:r>
            <a:endParaRPr lang="ru-RU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02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946152" y="1808962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400" b="1" dirty="0">
              <a:solidFill>
                <a:prstClr val="black"/>
              </a:solidFill>
              <a:latin typeface="Fira Sans Bold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011839" y="1291681"/>
            <a:ext cx="8619879" cy="6269582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Теоретико-методологическая </a:t>
            </a:r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база исследования:</a:t>
            </a:r>
            <a:endParaRPr lang="ru-RU" sz="2800" dirty="0">
              <a:latin typeface="Times New Roman"/>
              <a:cs typeface="Times New Roman"/>
            </a:endParaRPr>
          </a:p>
          <a:p>
            <a:pPr algn="just"/>
            <a:r>
              <a:rPr lang="ru-RU" sz="1600" dirty="0" smtClean="0">
                <a:latin typeface="Times New Roman"/>
                <a:cs typeface="Times New Roman"/>
              </a:rPr>
              <a:t>− теория </a:t>
            </a:r>
            <a:r>
              <a:rPr lang="ru-RU" sz="1600" dirty="0">
                <a:latin typeface="Times New Roman"/>
                <a:cs typeface="Times New Roman"/>
              </a:rPr>
              <a:t>о психологических механизмах мотивации (К.А. </a:t>
            </a:r>
            <a:r>
              <a:rPr lang="ru-RU" sz="1600" dirty="0" err="1">
                <a:latin typeface="Times New Roman"/>
                <a:cs typeface="Times New Roman"/>
              </a:rPr>
              <a:t>Абульханова-Славская</a:t>
            </a:r>
            <a:r>
              <a:rPr lang="ru-RU" sz="1600" dirty="0">
                <a:latin typeface="Times New Roman"/>
                <a:cs typeface="Times New Roman"/>
              </a:rPr>
              <a:t>, Л.И. </a:t>
            </a:r>
            <a:r>
              <a:rPr lang="ru-RU" sz="1600" dirty="0" err="1">
                <a:latin typeface="Times New Roman"/>
                <a:cs typeface="Times New Roman"/>
              </a:rPr>
              <a:t>Божович</a:t>
            </a:r>
            <a:r>
              <a:rPr lang="ru-RU" sz="1600" dirty="0">
                <a:latin typeface="Times New Roman"/>
                <a:cs typeface="Times New Roman"/>
              </a:rPr>
              <a:t>)</a:t>
            </a:r>
            <a:r>
              <a:rPr lang="en-US" sz="1600" dirty="0">
                <a:latin typeface="Times New Roman"/>
                <a:cs typeface="Times New Roman"/>
              </a:rPr>
              <a:t>;</a:t>
            </a:r>
            <a:endParaRPr lang="ru-RU" sz="1600" dirty="0">
              <a:latin typeface="Times New Roman"/>
              <a:cs typeface="Times New Roman"/>
            </a:endParaRPr>
          </a:p>
          <a:p>
            <a:pPr algn="just"/>
            <a:r>
              <a:rPr lang="ru-RU" sz="1600" dirty="0">
                <a:latin typeface="Times New Roman"/>
                <a:cs typeface="Times New Roman"/>
              </a:rPr>
              <a:t>− </a:t>
            </a:r>
            <a:r>
              <a:rPr lang="ru-RU" sz="1600" dirty="0" smtClean="0">
                <a:latin typeface="Times New Roman"/>
                <a:cs typeface="Times New Roman"/>
              </a:rPr>
              <a:t> классификация </a:t>
            </a:r>
            <a:r>
              <a:rPr lang="ru-RU" sz="1600" dirty="0">
                <a:latin typeface="Times New Roman"/>
                <a:cs typeface="Times New Roman"/>
              </a:rPr>
              <a:t>мотивации (М.Р. Гинзбург);</a:t>
            </a:r>
          </a:p>
          <a:p>
            <a:pPr algn="just"/>
            <a:r>
              <a:rPr lang="ru-RU" sz="1600" dirty="0" smtClean="0">
                <a:latin typeface="Times New Roman"/>
                <a:cs typeface="Times New Roman"/>
              </a:rPr>
              <a:t>− исследование проблем формирования и развития мотивации в различных видах деятельности (Е.П. Ильин, А.К. Маркова);</a:t>
            </a:r>
          </a:p>
          <a:p>
            <a:pPr algn="just"/>
            <a:r>
              <a:rPr lang="ru-RU" sz="1600" dirty="0" smtClean="0">
                <a:latin typeface="Times New Roman"/>
                <a:cs typeface="Times New Roman"/>
              </a:rPr>
              <a:t>− особенности учебной мотивации младших школьников (М.В. Матюхина).</a:t>
            </a:r>
          </a:p>
          <a:p>
            <a:pPr algn="just"/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Экспериментальная база </a:t>
            </a:r>
            <a:r>
              <a:rPr lang="ru-RU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исследования</a:t>
            </a:r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Муниципальное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бюджетное общеобразовательное учреждение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«Средняя общеобразовательная школа» №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пгт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Высокий, ХМАО-Югры.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/>
              <a:cs typeface="Times New Roman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ru-RU" sz="2000" dirty="0"/>
          </a:p>
          <a:p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206835" y="1134262"/>
            <a:ext cx="6986268" cy="112013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4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946152" y="1808962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400" b="1" dirty="0">
              <a:solidFill>
                <a:prstClr val="black"/>
              </a:solidFill>
              <a:latin typeface="Fira Sans Bold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637369" y="965625"/>
            <a:ext cx="6678118" cy="165486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исследовании уровня учебной мотивации в контрольной группе приняли участие 22 учащихся школы в возрасте 9-10 лет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экспериментальной группе 21 человек.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экспертной оценке приняли участие 12 учителей английского языка и начальных классов. </a:t>
            </a:r>
          </a:p>
          <a:p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746443" y="358882"/>
            <a:ext cx="6986268" cy="112013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База исследования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1700894" y="2675468"/>
            <a:ext cx="6986268" cy="655135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Исследовательские методики </a:t>
            </a:r>
            <a:r>
              <a:rPr lang="ru-RU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 критерии исследования</a:t>
            </a:r>
            <a:endParaRPr lang="ru-RU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23223"/>
              </p:ext>
            </p:extLst>
          </p:nvPr>
        </p:nvGraphicFramePr>
        <p:xfrm>
          <a:off x="273001" y="3455952"/>
          <a:ext cx="10130113" cy="3845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0464"/>
                <a:gridCol w="6039649"/>
              </a:tblGrid>
              <a:tr h="739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Методика 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6429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учебной мотивации 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1) Методика  исследования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учебной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мотивации младших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школьников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Гинзбурга М.Р. </a:t>
                      </a: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408495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и достаточность организационно-педагогических условий, способствующих повышению учебной мотивации младших школьников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Экспертная карта (разработана нами под задачи исследования)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2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742" y="475141"/>
            <a:ext cx="6547867" cy="177134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Результаты констатирующего исследования условий повышения учебной мотивации младших школьников (</a:t>
            </a:r>
            <a:r>
              <a:rPr lang="ru-RU" sz="2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среднегрупповые</a:t>
            </a:r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показатели) (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=12)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27" y="290287"/>
            <a:ext cx="1605639" cy="9434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9" y="0"/>
            <a:ext cx="1219200" cy="11176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9187543" y="201022"/>
            <a:ext cx="2203" cy="114880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668540555"/>
              </p:ext>
            </p:extLst>
          </p:nvPr>
        </p:nvGraphicFramePr>
        <p:xfrm>
          <a:off x="284646" y="2101719"/>
          <a:ext cx="9546604" cy="5013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5491" y="341941"/>
            <a:ext cx="6582408" cy="12273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Результаты констатирующего исследования уровня учебной мотивации контрольной и экспериментальной групп 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1034286" y="2033672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400" b="1" dirty="0">
              <a:solidFill>
                <a:prstClr val="black"/>
              </a:solidFill>
              <a:latin typeface="Fira Sans Bold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946152" y="1764034"/>
            <a:ext cx="6986268" cy="112013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400" b="1" dirty="0"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001563207"/>
              </p:ext>
            </p:extLst>
          </p:nvPr>
        </p:nvGraphicFramePr>
        <p:xfrm>
          <a:off x="848096" y="1904683"/>
          <a:ext cx="8737600" cy="487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49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946151" y="1498601"/>
            <a:ext cx="8112965" cy="5621866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7491" y="229916"/>
            <a:ext cx="7192796" cy="931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мероприятий по повышению учебной мотивации младших школьников на уроках английского языка</a:t>
            </a: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-470761" y="1237173"/>
            <a:ext cx="2496457" cy="1248122"/>
          </a:xfrm>
          <a:prstGeom prst="ellipse">
            <a:avLst/>
          </a:prstGeom>
          <a:solidFill>
            <a:srgbClr val="FFF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Использование на уроках английского языка таких средств активизации учебной мотивации, как дидактические игры, инсценировки, </a:t>
            </a:r>
            <a:r>
              <a:rPr lang="ru-RU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квесты</a:t>
            </a:r>
            <a:endParaRPr lang="ru-RU" sz="1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708706" y="1248120"/>
            <a:ext cx="2975428" cy="1324761"/>
          </a:xfrm>
          <a:prstGeom prst="ellipse">
            <a:avLst/>
          </a:prstGeom>
          <a:solidFill>
            <a:srgbClr val="FFF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Включение в программу профессионального развития темы развития мотивов учебной </a:t>
            </a:r>
            <a:r>
              <a:rPr lang="ru-RU" sz="1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деятельности младших школьников</a:t>
            </a:r>
          </a:p>
        </p:txBody>
      </p:sp>
      <p:sp>
        <p:nvSpPr>
          <p:cNvPr id="16" name="Овал 15"/>
          <p:cNvSpPr/>
          <p:nvPr/>
        </p:nvSpPr>
        <p:spPr>
          <a:xfrm>
            <a:off x="4195538" y="1138636"/>
            <a:ext cx="2548393" cy="1467090"/>
          </a:xfrm>
          <a:prstGeom prst="ellipse">
            <a:avLst/>
          </a:prstGeom>
          <a:solidFill>
            <a:srgbClr val="FFF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Обеспечение </a:t>
            </a:r>
            <a:r>
              <a:rPr lang="ru-RU" sz="12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межпредметного</a:t>
            </a:r>
            <a:r>
              <a:rPr lang="ru-RU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 взаимодействия при реализации учебного предмета «Английский язык»</a:t>
            </a:r>
          </a:p>
        </p:txBody>
      </p:sp>
      <p:sp>
        <p:nvSpPr>
          <p:cNvPr id="17" name="Овал 16"/>
          <p:cNvSpPr/>
          <p:nvPr/>
        </p:nvSpPr>
        <p:spPr>
          <a:xfrm>
            <a:off x="6346723" y="1226225"/>
            <a:ext cx="2729120" cy="1368553"/>
          </a:xfrm>
          <a:prstGeom prst="ellipse">
            <a:avLst/>
          </a:prstGeom>
          <a:solidFill>
            <a:srgbClr val="FFF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1200" b="1" dirty="0">
                <a:solidFill>
                  <a:srgbClr val="000000"/>
                </a:solidFill>
                <a:latin typeface="Times New Roman"/>
                <a:cs typeface="Times New Roman"/>
              </a:rPr>
              <a:t>Интеграция содержания программы учебного предмета «Английский язык» и кружка «Занимательный английский»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-103341" y="2815771"/>
            <a:ext cx="2191657" cy="4745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266700">
              <a:spcBef>
                <a:spcPct val="0"/>
              </a:spcBef>
              <a:spcAft>
                <a:spcPct val="35000"/>
              </a:spcAft>
            </a:pPr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Игры:</a:t>
            </a:r>
          </a:p>
          <a:p>
            <a:pPr lvl="0" algn="just" defTabSz="266700">
              <a:spcBef>
                <a:spcPct val="0"/>
              </a:spcBef>
              <a:spcAft>
                <a:spcPct val="35000"/>
              </a:spcAft>
            </a:pPr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Snowball (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«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Снежный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). </a:t>
            </a:r>
            <a:endParaRPr lang="ru-RU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just" defTabSz="266700">
              <a:spcBef>
                <a:spcPct val="0"/>
              </a:spcBef>
              <a:spcAft>
                <a:spcPct val="3500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Wordboard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«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Назови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слово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). </a:t>
            </a:r>
            <a:endParaRPr lang="ru-RU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just" defTabSz="266700">
              <a:spcBef>
                <a:spcPct val="0"/>
              </a:spcBef>
              <a:spcAft>
                <a:spcPct val="3500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What’s missing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? («Чего не хватает?»). </a:t>
            </a:r>
          </a:p>
          <a:p>
            <a:pPr lvl="0" algn="just" defTabSz="266700">
              <a:spcBef>
                <a:spcPct val="0"/>
              </a:spcBef>
              <a:spcAft>
                <a:spcPct val="35000"/>
              </a:spcAft>
            </a:pPr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Инсценировки:</a:t>
            </a:r>
          </a:p>
          <a:p>
            <a:pPr lvl="0" algn="just" defTabSz="266700">
              <a:spcBef>
                <a:spcPct val="0"/>
              </a:spcBef>
              <a:spcAft>
                <a:spcPct val="35000"/>
              </a:spcAft>
            </a:pPr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“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In the shop” (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«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магазине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), “In the zoo” (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«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В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зоопарке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lvl="0" algn="just" defTabSz="266700">
              <a:spcBef>
                <a:spcPct val="0"/>
              </a:spcBef>
              <a:spcAft>
                <a:spcPct val="3500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Квест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 на тему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“Pets and animals”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 («Домашние и дикие животные»)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101836" y="2830286"/>
            <a:ext cx="2167862" cy="473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 Серия 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лекций школьного психолога по профилактике снижения учебной мотивации для педагогов.</a:t>
            </a:r>
          </a:p>
          <a:p>
            <a:pPr lvl="0" algn="just"/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 Серия 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лекций школьного психолога по профилактике снижения учебной мотивации для </a:t>
            </a:r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родителей.</a:t>
            </a:r>
            <a:endParaRPr lang="ru-RU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just"/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 Дистанционный 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семинар-практикум для педагогов «Повышение учебной мотивации учащихся» а онлайн-платформе ООО «</a:t>
            </a:r>
            <a:r>
              <a:rPr lang="ru-RU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Инфоурок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».</a:t>
            </a:r>
          </a:p>
          <a:p>
            <a:pPr lvl="0" algn="just"/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ru-RU" sz="1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Вебинар</a:t>
            </a:r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«Проблема учебной мотивации младших школьников в ходе урока» на онлайн-платформе «Школа цифрового века»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288183" y="2801257"/>
            <a:ext cx="1897404" cy="47600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Разработка и проведение двух интегрированных уроков английского языка и окружающего мира на темы «Дикие и домашние животные» и «Цветы и растения».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226624" y="2830285"/>
            <a:ext cx="2365829" cy="47309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Создание в ОУ кружка «Занимательный английский», в рамках которого реализуется:</a:t>
            </a:r>
          </a:p>
          <a:p>
            <a:pPr lvl="0"/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 Знакомство 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с английским фольклором (кумулятивная сказка «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A giant turnip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» - аналог русской сказки «Репка»)</a:t>
            </a:r>
          </a:p>
          <a:p>
            <a:pPr lvl="0"/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 Подготовка 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презентаций с рассказом на тему «Англоязычная страна, которую я хочу посетить» в рамках изучения культур и традиций англоязычных стран.</a:t>
            </a:r>
          </a:p>
          <a:p>
            <a:pPr lvl="0"/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 Проектная 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деятельность: выпуск стенгазеты на тему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“ Why do we study English?” (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«Зачем и почему мы учим английский язык?»)</a:t>
            </a:r>
          </a:p>
          <a:p>
            <a:pPr lvl="0"/>
            <a:r>
              <a:rPr lang="ru-RU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 Проектная 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деятельность: подготовка выставки рисунков на темы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“An Englishman is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…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” (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«Каким я вижу современного англичанина»),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“My pets”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 («Мои питомцы»),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“My favorite food” (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«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Моя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любимая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/>
                <a:cs typeface="Times New Roman"/>
              </a:rPr>
              <a:t>еда</a:t>
            </a:r>
            <a:r>
              <a:rPr lang="ru-RU" sz="1200" dirty="0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).</a:t>
            </a:r>
            <a:endParaRPr lang="ru-RU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488925" y="2446033"/>
            <a:ext cx="818461" cy="56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2973811" y="2369269"/>
            <a:ext cx="818461" cy="587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5060135" y="2379966"/>
            <a:ext cx="818461" cy="54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7627669" y="2365201"/>
            <a:ext cx="818461" cy="544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632244" y="2815771"/>
            <a:ext cx="2191657" cy="4745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1200" dirty="0">
                <a:solidFill>
                  <a:schemeClr val="tx1"/>
                </a:solidFill>
                <a:latin typeface="Times New Roman"/>
                <a:cs typeface="Times New Roman"/>
              </a:rPr>
              <a:t>-Выступление школьного психолога на ежемесячных родительских собраниях на тему «Причины и профилактика снижения учебной мотивации младших школьников».</a:t>
            </a:r>
          </a:p>
          <a:p>
            <a:pPr lvl="0" algn="just"/>
            <a:r>
              <a:rPr lang="ru-RU" sz="1200" dirty="0">
                <a:solidFill>
                  <a:schemeClr val="tx1"/>
                </a:solidFill>
                <a:latin typeface="Times New Roman"/>
                <a:cs typeface="Times New Roman"/>
              </a:rPr>
              <a:t>-Организация работы школьного психолога с детьми с низкой</a:t>
            </a: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/</a:t>
            </a:r>
            <a:r>
              <a:rPr lang="ru-RU" sz="1200" dirty="0">
                <a:solidFill>
                  <a:schemeClr val="tx1"/>
                </a:solidFill>
                <a:latin typeface="Times New Roman"/>
                <a:cs typeface="Times New Roman"/>
              </a:rPr>
              <a:t>сниженной учебной мотивацией в форме беседы, релаксационных упражнений.</a:t>
            </a:r>
          </a:p>
          <a:p>
            <a:pPr lvl="0" algn="just"/>
            <a:r>
              <a:rPr lang="ru-RU" sz="1200" dirty="0">
                <a:solidFill>
                  <a:schemeClr val="tx1"/>
                </a:solidFill>
                <a:latin typeface="Times New Roman"/>
                <a:cs typeface="Times New Roman"/>
              </a:rPr>
              <a:t>-Организация работы школьного психолога с педагогами в форме беседы, советов, рекомендаций.</a:t>
            </a:r>
          </a:p>
        </p:txBody>
      </p:sp>
      <p:sp>
        <p:nvSpPr>
          <p:cNvPr id="60" name="Овал 59"/>
          <p:cNvSpPr/>
          <p:nvPr/>
        </p:nvSpPr>
        <p:spPr>
          <a:xfrm>
            <a:off x="8677762" y="1280089"/>
            <a:ext cx="2729120" cy="1368553"/>
          </a:xfrm>
          <a:prstGeom prst="ellipse">
            <a:avLst/>
          </a:prstGeom>
          <a:solidFill>
            <a:srgbClr val="FFF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Обеспечение психолого-педагогического сопровождения процесса обучения  </a:t>
            </a:r>
          </a:p>
        </p:txBody>
      </p:sp>
      <p:sp>
        <p:nvSpPr>
          <p:cNvPr id="61" name="Стрелка вниз 60"/>
          <p:cNvSpPr/>
          <p:nvPr/>
        </p:nvSpPr>
        <p:spPr>
          <a:xfrm>
            <a:off x="9498896" y="2419065"/>
            <a:ext cx="818461" cy="544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</TotalTime>
  <Words>1895</Words>
  <Application>Microsoft Office PowerPoint</Application>
  <PresentationFormat>Произвольный</PresentationFormat>
  <Paragraphs>258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ОРГАНИЗАЦИОННО-ПЕДАГОГИЧЕСКИЕ УСЛОВИЯ ПОВЫШЕНИЯ УЧЕБНОЙ МОТИВАЦИИ МЛАДШИХ ШКОЛЬНИКОВ НА УРОКАХ АНГЛИЙСКОГО ЯЗЫКА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констатирующего исследования условий повышения учебной мотивации младших школьников (среднегрупповые показатели) (n=12)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исследования</vt:lpstr>
      <vt:lpstr>Фрагмент тематического плана (к учебным пособиям  «Английский в фокусе» авторы Н. И. Быкова, Д. Дули, М. Д. Поспелова, В. Эванс)</vt:lpstr>
      <vt:lpstr>Этапы исследования</vt:lpstr>
      <vt:lpstr>Сведения об апробации</vt:lpstr>
      <vt:lpstr>Спасибо за внимание!</vt:lpstr>
      <vt:lpstr>ОРГАНИЗАЦИОННО-ПЕДАГОГИЧЕСКИЕ УСЛОВИЯ ПОВЫШЕНИЯ УЧЕБНОЙ МОТИВАЦИИ МЛАДШИХ ШКОЛЬНИКОВ НА УРОКАХ АНГЛИЙСКОГО ЯЗЫКА</vt:lpstr>
      <vt:lpstr>Методика исследования учебной мотивации М.Р. Гинзбурга</vt:lpstr>
      <vt:lpstr>Обработка результатов</vt:lpstr>
      <vt:lpstr>Обработка результатов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Студент ТюмГУ</cp:lastModifiedBy>
  <cp:revision>177</cp:revision>
  <cp:lastPrinted>2019-01-12T17:31:16Z</cp:lastPrinted>
  <dcterms:created xsi:type="dcterms:W3CDTF">2017-12-26T09:56:39Z</dcterms:created>
  <dcterms:modified xsi:type="dcterms:W3CDTF">2019-01-15T09:18:35Z</dcterms:modified>
</cp:coreProperties>
</file>