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5"/>
  </p:notesMasterIdLst>
  <p:sldIdLst>
    <p:sldId id="256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8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>
        <c:manualLayout>
          <c:layoutTarget val="inner"/>
          <c:xMode val="edge"/>
          <c:yMode val="edge"/>
          <c:x val="0.27090540997740853"/>
          <c:y val="0.1051800030320526"/>
          <c:w val="0.37462751971954433"/>
          <c:h val="0.7950656167979"/>
        </c:manualLayout>
      </c:layout>
      <c:radarChart>
        <c:radarStyle val="marker"/>
        <c:ser>
          <c:idx val="0"/>
          <c:order val="0"/>
          <c:tx>
            <c:strRef>
              <c:f>label 0</c:f>
              <c:strCache>
                <c:ptCount val="1"/>
                <c:pt idx="0">
                  <c:v>Констатирующий этап</c:v>
                </c:pt>
              </c:strCache>
            </c:strRef>
          </c:tx>
          <c:spPr>
            <a:ln w="38160">
              <a:solidFill>
                <a:srgbClr val="4A7EBB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4"/>
                <c:pt idx="0">
                  <c:v>6.25</c:v>
                </c:pt>
                <c:pt idx="1">
                  <c:v>7.75</c:v>
                </c:pt>
                <c:pt idx="2">
                  <c:v>4.5</c:v>
                </c:pt>
                <c:pt idx="3">
                  <c:v>8.5</c:v>
                </c:pt>
                <c:pt idx="4">
                  <c:v>7.75</c:v>
                </c:pt>
                <c:pt idx="5">
                  <c:v>9.25</c:v>
                </c:pt>
                <c:pt idx="6">
                  <c:v>3.75</c:v>
                </c:pt>
                <c:pt idx="7">
                  <c:v>4.25</c:v>
                </c:pt>
                <c:pt idx="8">
                  <c:v>7</c:v>
                </c:pt>
                <c:pt idx="9">
                  <c:v>7.25</c:v>
                </c:pt>
                <c:pt idx="10">
                  <c:v>3.75</c:v>
                </c:pt>
                <c:pt idx="11">
                  <c:v>6.75</c:v>
                </c:pt>
                <c:pt idx="12">
                  <c:v>9.5</c:v>
                </c:pt>
                <c:pt idx="13">
                  <c:v>9.25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Контрольный этап</c:v>
                </c:pt>
              </c:strCache>
            </c:strRef>
          </c:tx>
          <c:spPr>
            <a:ln w="28440">
              <a:solidFill>
                <a:srgbClr val="BE4B48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4"/>
                <c:pt idx="0">
                  <c:v>6.45</c:v>
                </c:pt>
                <c:pt idx="1">
                  <c:v>8</c:v>
                </c:pt>
                <c:pt idx="2">
                  <c:v>6.5</c:v>
                </c:pt>
                <c:pt idx="3">
                  <c:v>8.7000000000000011</c:v>
                </c:pt>
                <c:pt idx="4">
                  <c:v>7.5</c:v>
                </c:pt>
                <c:pt idx="5">
                  <c:v>9.1</c:v>
                </c:pt>
                <c:pt idx="6">
                  <c:v>6.5</c:v>
                </c:pt>
                <c:pt idx="7">
                  <c:v>5.7</c:v>
                </c:pt>
                <c:pt idx="8">
                  <c:v>6.8</c:v>
                </c:pt>
                <c:pt idx="9">
                  <c:v>8</c:v>
                </c:pt>
                <c:pt idx="10">
                  <c:v>7.4</c:v>
                </c:pt>
                <c:pt idx="11">
                  <c:v>7</c:v>
                </c:pt>
                <c:pt idx="12">
                  <c:v>9</c:v>
                </c:pt>
                <c:pt idx="13">
                  <c:v>9.5</c:v>
                </c:pt>
              </c:numCache>
            </c:numRef>
          </c:val>
        </c:ser>
        <c:axId val="78649216"/>
        <c:axId val="109117440"/>
      </c:radarChart>
      <c:catAx>
        <c:axId val="78649216"/>
        <c:scaling>
          <c:orientation val="maxMin"/>
        </c:scaling>
        <c:axPos val="b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1"/>
        <c:tickLblPos val="nextTo"/>
        <c:spPr>
          <a:ln w="9360">
            <a:noFill/>
          </a:ln>
        </c:spPr>
        <c:txPr>
          <a:bodyPr/>
          <a:lstStyle/>
          <a:p>
            <a:pPr>
              <a:def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defRPr>
            </a:pPr>
            <a:endParaRPr lang="ru-RU"/>
          </a:p>
        </c:txPr>
        <c:crossAx val="109117440"/>
        <c:crosses val="autoZero"/>
        <c:auto val="1"/>
        <c:lblAlgn val="ctr"/>
        <c:lblOffset val="100"/>
      </c:catAx>
      <c:valAx>
        <c:axId val="109117440"/>
        <c:scaling>
          <c:orientation val="minMax"/>
        </c:scaling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cross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defRPr>
            </a:pPr>
            <a:endParaRPr lang="ru-RU"/>
          </a:p>
        </c:txPr>
        <c:crossAx val="78649216"/>
        <c:crosses val="autoZero"/>
        <c:crossBetween val="between"/>
      </c:valAx>
      <c:spPr>
        <a:solidFill>
          <a:srgbClr val="FFFFFF"/>
        </a:solidFill>
        <a:ln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lang="en-US" sz="12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</c:legendEntry>
      <c:legendEntry>
        <c:idx val="1"/>
        <c:txPr>
          <a:bodyPr/>
          <a:lstStyle/>
          <a:p>
            <a:pPr>
              <a:defRPr lang="en-US" sz="12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</c:legendEntry>
      <c:layout>
        <c:manualLayout>
          <c:xMode val="edge"/>
          <c:yMode val="edge"/>
          <c:x val="0.70258007298968761"/>
          <c:y val="0.39343233108324055"/>
          <c:w val="0.22012651957060314"/>
          <c:h val="0.28553747886411068"/>
        </c:manualLayout>
      </c:layout>
      <c:spPr>
        <a:noFill/>
        <a:ln>
          <a:noFill/>
        </a:ln>
      </c:spPr>
      <c:txPr>
        <a:bodyPr/>
        <a:lstStyle/>
        <a:p>
          <a:pPr>
            <a:defRPr lang="en-US" sz="1200"/>
          </a:pPr>
          <a:endParaRPr lang="ru-RU"/>
        </a:p>
      </c:txPr>
    </c:legend>
    <c:plotVisOnly val="1"/>
    <c:dispBlanksAs val="gap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>
        <c:manualLayout>
          <c:layoutTarget val="inner"/>
          <c:xMode val="edge"/>
          <c:yMode val="edge"/>
          <c:x val="0.48164559711542615"/>
          <c:y val="9.7625555175948175E-2"/>
          <c:w val="0.50028237542899268"/>
          <c:h val="0.67133583874274005"/>
        </c:manualLayout>
      </c:layout>
      <c:barChart>
        <c:barDir val="bar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Констатирующий этап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dLbls>
            <c:txPr>
              <a:bodyPr/>
              <a:lstStyle/>
              <a:p>
                <a:pPr>
                  <a:defRPr lang="en-US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dLblPos val="outEnd"/>
            <c:showVal val="1"/>
          </c:dLbls>
          <c:cat>
            <c:strRef>
              <c:f>categories</c:f>
              <c:strCache>
                <c:ptCount val="6"/>
                <c:pt idx="0">
                  <c:v>Самообразование</c:v>
                </c:pt>
                <c:pt idx="1">
                  <c:v>Индивидуальные консультации</c:v>
                </c:pt>
                <c:pt idx="2">
                  <c:v>Семинары на базе образовательных учреждений</c:v>
                </c:pt>
                <c:pt idx="3">
                  <c:v>Курсы повышения квалификации</c:v>
                </c:pt>
                <c:pt idx="4">
                  <c:v>Предметное методическое объединение</c:v>
                </c:pt>
                <c:pt idx="5">
                  <c:v>Система методической работы гимназии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4.9400000000000004</c:v>
                </c:pt>
                <c:pt idx="1">
                  <c:v>4.24</c:v>
                </c:pt>
                <c:pt idx="2">
                  <c:v>4.76</c:v>
                </c:pt>
                <c:pt idx="3">
                  <c:v>4.59</c:v>
                </c:pt>
                <c:pt idx="4">
                  <c:v>4.8199999999999985</c:v>
                </c:pt>
                <c:pt idx="5">
                  <c:v>4.9400000000000004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Контрольный этап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dLbls>
            <c:txPr>
              <a:bodyPr/>
              <a:lstStyle/>
              <a:p>
                <a:pPr>
                  <a:defRPr lang="en-US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dLblPos val="outEnd"/>
            <c:showVal val="1"/>
          </c:dLbls>
          <c:cat>
            <c:strRef>
              <c:f>categories</c:f>
              <c:strCache>
                <c:ptCount val="6"/>
                <c:pt idx="0">
                  <c:v>Самообразование</c:v>
                </c:pt>
                <c:pt idx="1">
                  <c:v>Индивидуальные консультации</c:v>
                </c:pt>
                <c:pt idx="2">
                  <c:v>Семинары на базе образовательных учреждений</c:v>
                </c:pt>
                <c:pt idx="3">
                  <c:v>Курсы повышения квалификации</c:v>
                </c:pt>
                <c:pt idx="4">
                  <c:v>Предметное методическое объединение</c:v>
                </c:pt>
                <c:pt idx="5">
                  <c:v>Система методической работы гимназии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6"/>
                <c:pt idx="0">
                  <c:v>4.74</c:v>
                </c:pt>
                <c:pt idx="1">
                  <c:v>4</c:v>
                </c:pt>
                <c:pt idx="2">
                  <c:v>4.54</c:v>
                </c:pt>
                <c:pt idx="3">
                  <c:v>4.71</c:v>
                </c:pt>
                <c:pt idx="4">
                  <c:v>4.9400000000000004</c:v>
                </c:pt>
                <c:pt idx="5">
                  <c:v>4.8199999999999985</c:v>
                </c:pt>
              </c:numCache>
            </c:numRef>
          </c:val>
        </c:ser>
        <c:gapWidth val="75"/>
        <c:axId val="112040576"/>
        <c:axId val="112099712"/>
      </c:barChart>
      <c:catAx>
        <c:axId val="112040576"/>
        <c:scaling>
          <c:orientation val="minMax"/>
        </c:scaling>
        <c:axPos val="l"/>
        <c:numFmt formatCode="dd/mm/yyyy" sourceLinked="1"/>
        <c:maj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defRPr>
            </a:pPr>
            <a:endParaRPr lang="ru-RU"/>
          </a:p>
        </c:txPr>
        <c:crossAx val="112099712"/>
        <c:crosses val="autoZero"/>
        <c:auto val="1"/>
        <c:lblAlgn val="ctr"/>
        <c:lblOffset val="100"/>
      </c:catAx>
      <c:valAx>
        <c:axId val="112099712"/>
        <c:scaling>
          <c:orientation val="minMax"/>
        </c:scaling>
        <c:axPos val="b"/>
        <c:title>
          <c:tx>
            <c:rich>
              <a:bodyPr rot="0"/>
              <a:lstStyle/>
              <a:p>
                <a:pPr>
                  <a:defRPr lang="en-US" sz="11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imes New Roman"/>
                  </a:defRPr>
                </a:pPr>
                <a:r>
                  <a:rPr sz="11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imes New Roman"/>
                  </a:rPr>
                  <a:t>Баллы</a:t>
                </a:r>
              </a:p>
            </c:rich>
          </c:tx>
          <c:layout/>
        </c:title>
        <c:numFmt formatCode="General" sourceLinked="0"/>
        <c:maj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defRPr>
            </a:pPr>
            <a:endParaRPr lang="ru-RU"/>
          </a:p>
        </c:txPr>
        <c:crossAx val="112040576"/>
        <c:crosses val="autoZero"/>
        <c:crossBetween val="between"/>
      </c:valAx>
      <c:spPr>
        <a:solidFill>
          <a:srgbClr val="FFFFFF"/>
        </a:solidFill>
        <a:ln>
          <a:noFill/>
        </a:ln>
      </c:spPr>
    </c:plotArea>
    <c:legend>
      <c:legendPos val="b"/>
      <c:legendEntry>
        <c:idx val="0"/>
        <c:txPr>
          <a:bodyPr/>
          <a:lstStyle/>
          <a:p>
            <a:pPr>
              <a:defRPr lang="en-US" sz="12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</c:legendEntry>
      <c:legendEntry>
        <c:idx val="1"/>
        <c:txPr>
          <a:bodyPr/>
          <a:lstStyle/>
          <a:p>
            <a:pPr>
              <a:defRPr lang="en-US" sz="12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</c:legendEntry>
      <c:layout>
        <c:manualLayout>
          <c:xMode val="edge"/>
          <c:yMode val="edge"/>
          <c:x val="0.26671312789025026"/>
          <c:y val="0.89810654594117456"/>
          <c:w val="0.38366302700302185"/>
          <c:h val="5.1418192344561194E-2"/>
        </c:manualLayout>
      </c:layout>
      <c:spPr>
        <a:noFill/>
        <a:ln>
          <a:noFill/>
        </a:ln>
      </c:spPr>
      <c:txPr>
        <a:bodyPr/>
        <a:lstStyle/>
        <a:p>
          <a:pPr>
            <a:defRPr lang="en-US"/>
          </a:pPr>
          <a:endParaRPr lang="ru-RU"/>
        </a:p>
      </c:txPr>
    </c:legend>
    <c:plotVisOnly val="1"/>
    <c:dispBlanksAs val="gap"/>
  </c:chart>
  <c:spPr>
    <a:noFill/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0.4933739812107264"/>
          <c:y val="2.0890599230346286E-2"/>
          <c:w val="0.39818328874510017"/>
          <c:h val="0.67940260216236004"/>
        </c:manualLayout>
      </c:layout>
      <c:barChart>
        <c:barDir val="bar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Констатирующий этап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cat>
            <c:strRef>
              <c:f>categories</c:f>
              <c:strCache>
                <c:ptCount val="5"/>
                <c:pt idx="0">
                  <c:v>Организация труда</c:v>
                </c:pt>
                <c:pt idx="1">
                  <c:v>Возможность реализации профессиональных и личностных качеств педагога </c:v>
                </c:pt>
                <c:pt idx="2">
                  <c:v>Отношения с учителями и администрацией учебного заведения </c:v>
                </c:pt>
                <c:pt idx="3">
                  <c:v>Отношения с учащимися и их родителями </c:v>
                </c:pt>
                <c:pt idx="4">
                  <c:v>Обеспечение деятельности педагога 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3.88</c:v>
                </c:pt>
                <c:pt idx="1">
                  <c:v>3.68</c:v>
                </c:pt>
                <c:pt idx="2">
                  <c:v>3.68</c:v>
                </c:pt>
                <c:pt idx="3">
                  <c:v>3.68</c:v>
                </c:pt>
                <c:pt idx="4">
                  <c:v>3.63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Контрольный этап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cat>
            <c:strRef>
              <c:f>categories</c:f>
              <c:strCache>
                <c:ptCount val="5"/>
                <c:pt idx="0">
                  <c:v>Организация труда</c:v>
                </c:pt>
                <c:pt idx="1">
                  <c:v>Возможность реализации профессиональных и личностных качеств педагога </c:v>
                </c:pt>
                <c:pt idx="2">
                  <c:v>Отношения с учителями и администрацией учебного заведения </c:v>
                </c:pt>
                <c:pt idx="3">
                  <c:v>Отношения с учащимися и их родителями </c:v>
                </c:pt>
                <c:pt idx="4">
                  <c:v>Обеспечение деятельности педагога 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3.9299999999999997</c:v>
                </c:pt>
                <c:pt idx="1">
                  <c:v>3.9099999999999997</c:v>
                </c:pt>
                <c:pt idx="2">
                  <c:v>3.75</c:v>
                </c:pt>
                <c:pt idx="3">
                  <c:v>3.73</c:v>
                </c:pt>
                <c:pt idx="4">
                  <c:v>3.72</c:v>
                </c:pt>
              </c:numCache>
            </c:numRef>
          </c:val>
        </c:ser>
        <c:axId val="111930752"/>
        <c:axId val="112075904"/>
      </c:barChart>
      <c:catAx>
        <c:axId val="111930752"/>
        <c:scaling>
          <c:orientation val="minMax"/>
        </c:scaling>
        <c:axPos val="l"/>
        <c:numFmt formatCode="dd/mm/yyyy" sourceLinked="1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defRPr>
            </a:pPr>
            <a:endParaRPr lang="ru-RU"/>
          </a:p>
        </c:txPr>
        <c:crossAx val="112075904"/>
        <c:crosses val="autoZero"/>
        <c:auto val="1"/>
        <c:lblAlgn val="ctr"/>
        <c:lblOffset val="100"/>
      </c:catAx>
      <c:valAx>
        <c:axId val="112075904"/>
        <c:scaling>
          <c:orientation val="minMax"/>
        </c:scaling>
        <c:axPos val="b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lang="en-US" sz="12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imes New Roman"/>
                  </a:defRPr>
                </a:pPr>
                <a:r>
                  <a:rPr sz="12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imes New Roman"/>
                  </a:rPr>
                  <a:t>Баллы</a:t>
                </a:r>
              </a:p>
            </c:rich>
          </c:tx>
          <c:layout/>
        </c:title>
        <c:numFmt formatCode="General" sourceLinked="0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defRPr>
            </a:pPr>
            <a:endParaRPr lang="ru-RU"/>
          </a:p>
        </c:txPr>
        <c:crossAx val="111930752"/>
        <c:crosses val="autoZero"/>
        <c:crossBetween val="between"/>
      </c:valAx>
      <c:spPr>
        <a:solidFill>
          <a:srgbClr val="FFFFFF"/>
        </a:solidFill>
        <a:ln>
          <a:noFill/>
        </a:ln>
      </c:spPr>
    </c:plotArea>
    <c:legend>
      <c:legendPos val="b"/>
      <c:legendEntry>
        <c:idx val="0"/>
        <c:txPr>
          <a:bodyPr/>
          <a:lstStyle/>
          <a:p>
            <a:pPr>
              <a:defRPr lang="en-US" sz="11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</c:legendEntry>
      <c:legendEntry>
        <c:idx val="1"/>
        <c:txPr>
          <a:bodyPr/>
          <a:lstStyle/>
          <a:p>
            <a:pPr>
              <a:defRPr lang="en-US" sz="11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</c:legendEntry>
      <c:layout>
        <c:manualLayout>
          <c:xMode val="edge"/>
          <c:yMode val="edge"/>
          <c:x val="4.4431417834021457E-4"/>
          <c:y val="0.87280922554586648"/>
        </c:manualLayout>
      </c:layout>
      <c:spPr>
        <a:noFill/>
        <a:ln>
          <a:noFill/>
        </a:ln>
      </c:spPr>
      <c:txPr>
        <a:bodyPr/>
        <a:lstStyle/>
        <a:p>
          <a:pPr>
            <a:defRPr lang="en-US"/>
          </a:pPr>
          <a:endParaRPr lang="ru-RU"/>
        </a:p>
      </c:txPr>
    </c:legend>
    <c:plotVisOnly val="1"/>
    <c:dispBlanksAs val="gap"/>
  </c:chart>
  <c:spPr>
    <a:noFill/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>
        <c:manualLayout>
          <c:layoutTarget val="inner"/>
          <c:xMode val="edge"/>
          <c:yMode val="edge"/>
          <c:x val="8.2468329866732096E-2"/>
          <c:y val="0.14863510104032093"/>
          <c:w val="0.66251552834241567"/>
          <c:h val="0.54501305763649355"/>
        </c:manualLayout>
      </c:layout>
      <c:radarChart>
        <c:radarStyle val="marker"/>
        <c:ser>
          <c:idx val="0"/>
          <c:order val="0"/>
          <c:tx>
            <c:strRef>
              <c:f>label 0</c:f>
              <c:strCache>
                <c:ptCount val="1"/>
                <c:pt idx="0">
                  <c:v>Констатирующий этап</c:v>
                </c:pt>
              </c:strCache>
            </c:strRef>
          </c:tx>
          <c:spPr>
            <a:ln w="28440">
              <a:solidFill>
                <a:srgbClr val="4A7EBB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1"/>
                <c:pt idx="0">
                  <c:v>4.5999999999999996</c:v>
                </c:pt>
                <c:pt idx="1">
                  <c:v>4.4000000000000004</c:v>
                </c:pt>
                <c:pt idx="2">
                  <c:v>3.6</c:v>
                </c:pt>
                <c:pt idx="3">
                  <c:v>4</c:v>
                </c:pt>
                <c:pt idx="4">
                  <c:v>4.7</c:v>
                </c:pt>
                <c:pt idx="5">
                  <c:v>4.8</c:v>
                </c:pt>
                <c:pt idx="6">
                  <c:v>3.8</c:v>
                </c:pt>
                <c:pt idx="7">
                  <c:v>2.9</c:v>
                </c:pt>
                <c:pt idx="8">
                  <c:v>3.5</c:v>
                </c:pt>
                <c:pt idx="9">
                  <c:v>4.5</c:v>
                </c:pt>
                <c:pt idx="10">
                  <c:v>3.9</c:v>
                </c:pt>
                <c:pt idx="11">
                  <c:v>3.6</c:v>
                </c:pt>
                <c:pt idx="12">
                  <c:v>3</c:v>
                </c:pt>
                <c:pt idx="13">
                  <c:v>3.2</c:v>
                </c:pt>
                <c:pt idx="14">
                  <c:v>4.2</c:v>
                </c:pt>
                <c:pt idx="15">
                  <c:v>4.5999999999999996</c:v>
                </c:pt>
                <c:pt idx="16">
                  <c:v>4.4000000000000004</c:v>
                </c:pt>
                <c:pt idx="17">
                  <c:v>3.7</c:v>
                </c:pt>
                <c:pt idx="18">
                  <c:v>4.3</c:v>
                </c:pt>
                <c:pt idx="19">
                  <c:v>3.4</c:v>
                </c:pt>
                <c:pt idx="20">
                  <c:v>4.8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Контрольный этап</c:v>
                </c:pt>
              </c:strCache>
            </c:strRef>
          </c:tx>
          <c:spPr>
            <a:ln w="28440">
              <a:solidFill>
                <a:srgbClr val="BE4B48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1"/>
                <c:pt idx="0">
                  <c:v>4.7</c:v>
                </c:pt>
                <c:pt idx="1">
                  <c:v>4.3</c:v>
                </c:pt>
                <c:pt idx="2">
                  <c:v>3.9</c:v>
                </c:pt>
                <c:pt idx="3">
                  <c:v>4</c:v>
                </c:pt>
                <c:pt idx="4">
                  <c:v>4.8</c:v>
                </c:pt>
                <c:pt idx="5">
                  <c:v>4.8</c:v>
                </c:pt>
                <c:pt idx="6">
                  <c:v>4</c:v>
                </c:pt>
                <c:pt idx="7">
                  <c:v>3.2</c:v>
                </c:pt>
                <c:pt idx="8">
                  <c:v>3.8</c:v>
                </c:pt>
                <c:pt idx="9">
                  <c:v>4.5</c:v>
                </c:pt>
                <c:pt idx="10">
                  <c:v>3.9</c:v>
                </c:pt>
                <c:pt idx="11">
                  <c:v>3.6</c:v>
                </c:pt>
                <c:pt idx="12">
                  <c:v>3.3</c:v>
                </c:pt>
                <c:pt idx="13">
                  <c:v>3.5</c:v>
                </c:pt>
                <c:pt idx="14">
                  <c:v>4.5</c:v>
                </c:pt>
                <c:pt idx="15">
                  <c:v>4.5999999999999996</c:v>
                </c:pt>
                <c:pt idx="16">
                  <c:v>4.8</c:v>
                </c:pt>
                <c:pt idx="17">
                  <c:v>4.0999999999999996</c:v>
                </c:pt>
                <c:pt idx="18">
                  <c:v>4.5</c:v>
                </c:pt>
                <c:pt idx="19">
                  <c:v>4</c:v>
                </c:pt>
                <c:pt idx="20">
                  <c:v>4.8</c:v>
                </c:pt>
              </c:numCache>
            </c:numRef>
          </c:val>
        </c:ser>
        <c:axId val="112177536"/>
        <c:axId val="112179072"/>
      </c:radarChart>
      <c:catAx>
        <c:axId val="112177536"/>
        <c:scaling>
          <c:orientation val="maxMin"/>
        </c:scaling>
        <c:axPos val="b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1"/>
        <c:tickLblPos val="nextTo"/>
        <c:spPr>
          <a:ln w="9360">
            <a:noFill/>
          </a:ln>
        </c:spPr>
        <c:txPr>
          <a:bodyPr/>
          <a:lstStyle/>
          <a:p>
            <a:pPr>
              <a:def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defRPr>
            </a:pPr>
            <a:endParaRPr lang="ru-RU"/>
          </a:p>
        </c:txPr>
        <c:crossAx val="112179072"/>
        <c:crosses val="autoZero"/>
        <c:auto val="1"/>
        <c:lblAlgn val="ctr"/>
        <c:lblOffset val="100"/>
      </c:catAx>
      <c:valAx>
        <c:axId val="112179072"/>
        <c:scaling>
          <c:orientation val="minMax"/>
        </c:scaling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cross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defRPr>
            </a:pPr>
            <a:endParaRPr lang="ru-RU"/>
          </a:p>
        </c:txPr>
        <c:crossAx val="112177536"/>
        <c:crosses val="autoZero"/>
        <c:crossBetween val="between"/>
      </c:valAx>
      <c:spPr>
        <a:solidFill>
          <a:srgbClr val="FFFFFF"/>
        </a:solidFill>
        <a:ln>
          <a:noFill/>
        </a:ln>
      </c:spPr>
    </c:plotArea>
    <c:legend>
      <c:legendPos val="r"/>
      <c:layout>
        <c:manualLayout>
          <c:xMode val="edge"/>
          <c:yMode val="edge"/>
          <c:x val="0.61161053407616861"/>
          <c:y val="0.71032368397403733"/>
          <c:w val="0.37609605532069784"/>
          <c:h val="0.20993780293016709"/>
        </c:manualLayout>
      </c:layout>
      <c:spPr>
        <a:noFill/>
        <a:ln>
          <a:noFill/>
        </a:ln>
      </c:spPr>
      <c:txPr>
        <a:bodyPr/>
        <a:lstStyle/>
        <a:p>
          <a:pPr>
            <a:defRPr lang="en-US"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  <c:dispBlanksAs val="gap"/>
  </c:chart>
  <c:spPr>
    <a:noFill/>
    <a:ln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barChart>
        <c:barDir val="bar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Констатирующий этап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cat>
            <c:strRef>
              <c:f>categories</c:f>
              <c:strCache>
                <c:ptCount val="4"/>
                <c:pt idx="0">
                  <c:v>Мотивационно-творческая направленность личности</c:v>
                </c:pt>
                <c:pt idx="1">
                  <c:v>Креативность педагога</c:v>
                </c:pt>
                <c:pt idx="2">
                  <c:v>Профессиональные способности педагога к осуществлению инновационной деятельности</c:v>
                </c:pt>
                <c:pt idx="3">
                  <c:v>Индивидуальные особенности личности педагога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4.3499999999999996</c:v>
                </c:pt>
                <c:pt idx="1">
                  <c:v>3.68</c:v>
                </c:pt>
                <c:pt idx="2">
                  <c:v>3.8299999999999987</c:v>
                </c:pt>
                <c:pt idx="3">
                  <c:v>4.2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Контрольный этап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cat>
            <c:strRef>
              <c:f>categories</c:f>
              <c:strCache>
                <c:ptCount val="4"/>
                <c:pt idx="0">
                  <c:v>Мотивационно-творческая направленность личности</c:v>
                </c:pt>
                <c:pt idx="1">
                  <c:v>Креативность педагога</c:v>
                </c:pt>
                <c:pt idx="2">
                  <c:v>Профессиональные способности педагога к осуществлению инновационной деятельности</c:v>
                </c:pt>
                <c:pt idx="3">
                  <c:v>Индивидуальные особенности личности педагога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4.42</c:v>
                </c:pt>
                <c:pt idx="1">
                  <c:v>3.88</c:v>
                </c:pt>
                <c:pt idx="2">
                  <c:v>4</c:v>
                </c:pt>
                <c:pt idx="3">
                  <c:v>4.4000000000000004</c:v>
                </c:pt>
              </c:numCache>
            </c:numRef>
          </c:val>
        </c:ser>
        <c:axId val="112343296"/>
        <c:axId val="112349184"/>
      </c:barChart>
      <c:catAx>
        <c:axId val="112343296"/>
        <c:scaling>
          <c:orientation val="minMax"/>
        </c:scaling>
        <c:axPos val="l"/>
        <c:numFmt formatCode="dd/mm/yyyy" sourceLinked="1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defRPr>
            </a:pPr>
            <a:endParaRPr lang="ru-RU"/>
          </a:p>
        </c:txPr>
        <c:crossAx val="112349184"/>
        <c:crosses val="autoZero"/>
        <c:auto val="1"/>
        <c:lblAlgn val="ctr"/>
        <c:lblOffset val="100"/>
      </c:catAx>
      <c:valAx>
        <c:axId val="112349184"/>
        <c:scaling>
          <c:orientation val="minMax"/>
        </c:scaling>
        <c:axPos val="b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lang="en-US" sz="1100" b="1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imes New Roman"/>
                  </a:defRPr>
                </a:pPr>
                <a:r>
                  <a:rPr sz="1100" b="1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imes New Roman"/>
                  </a:rPr>
                  <a:t>Баллы</a:t>
                </a:r>
              </a:p>
            </c:rich>
          </c:tx>
          <c:layout/>
        </c:title>
        <c:numFmt formatCode="General" sourceLinked="0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defRPr>
            </a:pPr>
            <a:endParaRPr lang="ru-RU"/>
          </a:p>
        </c:txPr>
        <c:crossAx val="112343296"/>
        <c:crosses val="autoZero"/>
        <c:crossBetween val="between"/>
      </c:valAx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>
        <c:manualLayout>
          <c:layoutTarget val="inner"/>
          <c:xMode val="edge"/>
          <c:yMode val="edge"/>
          <c:x val="0.24958442694663172"/>
          <c:y val="6.1355701993492086E-2"/>
          <c:w val="0.60024081161411524"/>
          <c:h val="0.62327058013527403"/>
        </c:manualLayout>
      </c:layout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Познавательные УУД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cat>
            <c:strRef>
              <c:f>categories</c:f>
              <c:strCache>
                <c:ptCount val="2"/>
                <c:pt idx="0">
                  <c:v>Констатирующий этап</c:v>
                </c:pt>
                <c:pt idx="1">
                  <c:v>Контрольный этап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94.1</c:v>
                </c:pt>
                <c:pt idx="1">
                  <c:v>93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Коммуникативне УУД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cat>
            <c:strRef>
              <c:f>categories</c:f>
              <c:strCache>
                <c:ptCount val="2"/>
                <c:pt idx="0">
                  <c:v>Констатирующий этап</c:v>
                </c:pt>
                <c:pt idx="1">
                  <c:v>Контрольный этап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87.1</c:v>
                </c:pt>
                <c:pt idx="1">
                  <c:v>87.25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Регулятивные УУД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dLbls>
            <c:txPr>
              <a:bodyPr/>
              <a:lstStyle/>
              <a:p>
                <a:pPr>
                  <a:defRPr lang="en-US" sz="1200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dLblPos val="inEnd"/>
            <c:showVal val="1"/>
          </c:dLbls>
          <c:cat>
            <c:strRef>
              <c:f>categories</c:f>
              <c:strCache>
                <c:ptCount val="2"/>
                <c:pt idx="0">
                  <c:v>Констатирующий этап</c:v>
                </c:pt>
                <c:pt idx="1">
                  <c:v>Контрольный этап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"/>
                <c:pt idx="0">
                  <c:v>58.9</c:v>
                </c:pt>
                <c:pt idx="1">
                  <c:v>66.75</c:v>
                </c:pt>
              </c:numCache>
            </c:numRef>
          </c:val>
        </c:ser>
        <c:gapWidth val="75"/>
        <c:overlap val="40"/>
        <c:axId val="112313088"/>
        <c:axId val="112314624"/>
      </c:barChart>
      <c:catAx>
        <c:axId val="112313088"/>
        <c:scaling>
          <c:orientation val="minMax"/>
        </c:scaling>
        <c:axPos val="b"/>
        <c:numFmt formatCode="dd/mm/yyyy" sourceLinked="1"/>
        <c:maj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defRPr>
            </a:pPr>
            <a:endParaRPr lang="ru-RU"/>
          </a:p>
        </c:txPr>
        <c:crossAx val="112314624"/>
        <c:crosses val="autoZero"/>
        <c:auto val="1"/>
        <c:lblAlgn val="ctr"/>
        <c:lblOffset val="100"/>
      </c:catAx>
      <c:valAx>
        <c:axId val="112314624"/>
        <c:scaling>
          <c:orientation val="minMax"/>
        </c:scaling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defRPr>
            </a:pPr>
            <a:endParaRPr lang="ru-RU"/>
          </a:p>
        </c:txPr>
        <c:crossAx val="112313088"/>
        <c:crosses val="autoZero"/>
        <c:crossBetween val="between"/>
      </c:valAx>
      <c:spPr>
        <a:solidFill>
          <a:srgbClr val="FFFFFF"/>
        </a:solidFill>
        <a:ln>
          <a:noFill/>
        </a:ln>
      </c:spPr>
    </c:plotArea>
    <c:legend>
      <c:legendPos val="r"/>
      <c:layout>
        <c:manualLayout>
          <c:xMode val="edge"/>
          <c:yMode val="edge"/>
          <c:x val="0.38342678729393886"/>
          <c:y val="0.78242135371464272"/>
          <c:w val="0.34087047040049423"/>
          <c:h val="0.20332526106553936"/>
        </c:manualLayout>
      </c:layout>
      <c:spPr>
        <a:noFill/>
        <a:ln>
          <a:noFill/>
        </a:ln>
      </c:spPr>
      <c:txPr>
        <a:bodyPr/>
        <a:lstStyle/>
        <a:p>
          <a:pPr>
            <a:defRPr lang="en-US" sz="1100"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  <c:dispBlanksAs val="gap"/>
  </c:chart>
  <c:spPr>
    <a:noFill/>
    <a:ln>
      <a:noFill/>
    </a:ln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>
        <c:manualLayout>
          <c:layoutTarget val="inner"/>
          <c:xMode val="edge"/>
          <c:yMode val="edge"/>
          <c:x val="0.22502890225618238"/>
          <c:y val="4.3762405526268235E-2"/>
          <c:w val="0.64526748134901279"/>
          <c:h val="0.60050720762486498"/>
        </c:manualLayout>
      </c:layout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Контрольный этап</c:v>
                </c:pt>
              </c:strCache>
            </c:strRef>
          </c:tx>
          <c:spPr>
            <a:ln w="28440">
              <a:solidFill>
                <a:srgbClr val="4A7EBB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20"/>
                <c:pt idx="0">
                  <c:v>1K1</c:v>
                </c:pt>
                <c:pt idx="1">
                  <c:v>1K2</c:v>
                </c:pt>
                <c:pt idx="2">
                  <c:v>2</c:v>
                </c:pt>
                <c:pt idx="3">
                  <c:v>3(1)</c:v>
                </c:pt>
                <c:pt idx="4">
                  <c:v>3(2)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12(1)</c:v>
                </c:pt>
                <c:pt idx="14">
                  <c:v>12(2)</c:v>
                </c:pt>
                <c:pt idx="15">
                  <c:v>13(1)</c:v>
                </c:pt>
                <c:pt idx="16">
                  <c:v>13(2)</c:v>
                </c:pt>
                <c:pt idx="17">
                  <c:v>14</c:v>
                </c:pt>
                <c:pt idx="18">
                  <c:v>15(1)</c:v>
                </c:pt>
                <c:pt idx="19">
                  <c:v>15(2)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0"/>
                <c:pt idx="0">
                  <c:v>79</c:v>
                </c:pt>
                <c:pt idx="1">
                  <c:v>94</c:v>
                </c:pt>
                <c:pt idx="2">
                  <c:v>87</c:v>
                </c:pt>
                <c:pt idx="3">
                  <c:v>95</c:v>
                </c:pt>
                <c:pt idx="4">
                  <c:v>92</c:v>
                </c:pt>
                <c:pt idx="5">
                  <c:v>89</c:v>
                </c:pt>
                <c:pt idx="6">
                  <c:v>85</c:v>
                </c:pt>
                <c:pt idx="7">
                  <c:v>74</c:v>
                </c:pt>
                <c:pt idx="8">
                  <c:v>74</c:v>
                </c:pt>
                <c:pt idx="9">
                  <c:v>82</c:v>
                </c:pt>
                <c:pt idx="10">
                  <c:v>92</c:v>
                </c:pt>
                <c:pt idx="11">
                  <c:v>79</c:v>
                </c:pt>
                <c:pt idx="12">
                  <c:v>86</c:v>
                </c:pt>
                <c:pt idx="13">
                  <c:v>89</c:v>
                </c:pt>
                <c:pt idx="14">
                  <c:v>79</c:v>
                </c:pt>
                <c:pt idx="15">
                  <c:v>84</c:v>
                </c:pt>
                <c:pt idx="16">
                  <c:v>75</c:v>
                </c:pt>
                <c:pt idx="17">
                  <c:v>91</c:v>
                </c:pt>
                <c:pt idx="18">
                  <c:v>66</c:v>
                </c:pt>
                <c:pt idx="19">
                  <c:v>68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Констатирующий этап</c:v>
                </c:pt>
              </c:strCache>
            </c:strRef>
          </c:tx>
          <c:spPr>
            <a:ln w="28440">
              <a:solidFill>
                <a:srgbClr val="BE4B48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20"/>
                <c:pt idx="0">
                  <c:v>1K1</c:v>
                </c:pt>
                <c:pt idx="1">
                  <c:v>1K2</c:v>
                </c:pt>
                <c:pt idx="2">
                  <c:v>2</c:v>
                </c:pt>
                <c:pt idx="3">
                  <c:v>3(1)</c:v>
                </c:pt>
                <c:pt idx="4">
                  <c:v>3(2)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12(1)</c:v>
                </c:pt>
                <c:pt idx="14">
                  <c:v>12(2)</c:v>
                </c:pt>
                <c:pt idx="15">
                  <c:v>13(1)</c:v>
                </c:pt>
                <c:pt idx="16">
                  <c:v>13(2)</c:v>
                </c:pt>
                <c:pt idx="17">
                  <c:v>14</c:v>
                </c:pt>
                <c:pt idx="18">
                  <c:v>15(1)</c:v>
                </c:pt>
                <c:pt idx="19">
                  <c:v>15(2)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0"/>
                <c:pt idx="0">
                  <c:v>69</c:v>
                </c:pt>
                <c:pt idx="1">
                  <c:v>86</c:v>
                </c:pt>
                <c:pt idx="2">
                  <c:v>50</c:v>
                </c:pt>
                <c:pt idx="3">
                  <c:v>87</c:v>
                </c:pt>
                <c:pt idx="4">
                  <c:v>80</c:v>
                </c:pt>
                <c:pt idx="5">
                  <c:v>66</c:v>
                </c:pt>
                <c:pt idx="6">
                  <c:v>82</c:v>
                </c:pt>
                <c:pt idx="7">
                  <c:v>82</c:v>
                </c:pt>
                <c:pt idx="8">
                  <c:v>74</c:v>
                </c:pt>
                <c:pt idx="9">
                  <c:v>68</c:v>
                </c:pt>
                <c:pt idx="10">
                  <c:v>76</c:v>
                </c:pt>
                <c:pt idx="11">
                  <c:v>78</c:v>
                </c:pt>
                <c:pt idx="12">
                  <c:v>80</c:v>
                </c:pt>
                <c:pt idx="13">
                  <c:v>80</c:v>
                </c:pt>
                <c:pt idx="14">
                  <c:v>68</c:v>
                </c:pt>
                <c:pt idx="15">
                  <c:v>78</c:v>
                </c:pt>
                <c:pt idx="16">
                  <c:v>69</c:v>
                </c:pt>
                <c:pt idx="17">
                  <c:v>75</c:v>
                </c:pt>
                <c:pt idx="18">
                  <c:v>56</c:v>
                </c:pt>
                <c:pt idx="19">
                  <c:v>59</c:v>
                </c:pt>
              </c:numCache>
            </c:numRef>
          </c:val>
        </c:ser>
        <c:hiLowLines>
          <c:spPr>
            <a:ln>
              <a:noFill/>
            </a:ln>
          </c:spPr>
        </c:hiLowLines>
        <c:marker val="1"/>
        <c:axId val="112459776"/>
        <c:axId val="112461312"/>
      </c:lineChart>
      <c:catAx>
        <c:axId val="112459776"/>
        <c:scaling>
          <c:orientation val="minMax"/>
        </c:scaling>
        <c:axPos val="b"/>
        <c:numFmt formatCode="dd/mm/yyyy" sourceLinked="1"/>
        <c:maj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defRPr>
            </a:pPr>
            <a:endParaRPr lang="ru-RU"/>
          </a:p>
        </c:txPr>
        <c:crossAx val="112461312"/>
        <c:crosses val="autoZero"/>
        <c:auto val="1"/>
        <c:lblAlgn val="ctr"/>
        <c:lblOffset val="100"/>
      </c:catAx>
      <c:valAx>
        <c:axId val="112461312"/>
        <c:scaling>
          <c:orientation val="minMax"/>
        </c:scaling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lang="en-US" sz="1100" b="1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imes New Roman"/>
                  </a:defRPr>
                </a:pPr>
                <a:r>
                  <a:rPr sz="1100" b="1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imes New Roman"/>
                  </a:rPr>
                  <a:t>% выполнения</a:t>
                </a:r>
              </a:p>
            </c:rich>
          </c:tx>
          <c:layout/>
        </c:title>
        <c:numFmt formatCode="General" sourceLinked="0"/>
        <c:maj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defRPr>
            </a:pPr>
            <a:endParaRPr lang="ru-RU"/>
          </a:p>
        </c:txPr>
        <c:crossAx val="112459776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legend>
      <c:legendPos val="r"/>
      <c:layout>
        <c:manualLayout>
          <c:xMode val="edge"/>
          <c:yMode val="edge"/>
          <c:x val="0.35698779782871815"/>
          <c:y val="0.79770724501653911"/>
          <c:w val="0.33617410899763384"/>
          <c:h val="0.19480991221023231"/>
        </c:manualLayout>
      </c:layout>
      <c:spPr>
        <a:noFill/>
        <a:ln>
          <a:noFill/>
        </a:ln>
      </c:spPr>
      <c:txPr>
        <a:bodyPr/>
        <a:lstStyle/>
        <a:p>
          <a:pPr>
            <a:defRPr lang="en-US" sz="1100"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&lt;верхний колонтитул&gt;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731D22A-1019-49DF-8466-41387155E25A}" type="slidenum"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заголовка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58FA1FB-ACEC-470E-BA27-712F27BAE0B1}" type="datetime1">
              <a:rPr lang="ru-RU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>
                <a:lnSpc>
                  <a:spcPct val="100000"/>
                </a:lnSpc>
              </a:pPr>
              <a:t>20.12.2019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7504C0-BFC4-49E4-BF78-F9986B263C31}" type="slidenum">
              <a:rPr lang="ru-RU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CFB269E-8C24-4939-831D-01C9D3947EED}" type="datetime1">
              <a:rPr lang="ru-RU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>
                <a:lnSpc>
                  <a:spcPct val="100000"/>
                </a:lnSpc>
              </a:pPr>
              <a:t>20.12.2019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2F5A69E-878C-43FE-A948-FA9DBD1B3F87}" type="slidenum">
              <a:rPr lang="ru-RU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текста заголовка щёлкните мышью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заголовка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текста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8AB8F77-8469-475F-AC99-EA6F732A8852}" type="datetime1">
              <a:rPr lang="ru-RU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>
                <a:lnSpc>
                  <a:spcPct val="100000"/>
                </a:lnSpc>
              </a:pPr>
              <a:t>20.12.2019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3C2480D-6B45-450F-8BF4-7D5F3AB635DB}" type="slidenum">
              <a:rPr lang="ru-RU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2214720"/>
            <a:ext cx="8929440" cy="13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УПРАВЛЕНИЕ КАЧЕСТВОМ НАЧАЛЬНОГО ОБЩЕГО ОБРАЗОВАНИЯ ЧЕРЕЗ ОРГАНИЗАЦИЮ РАБОТЫ МЕТОДИЧЕСКОГО ОБЪЕДИНЕНИЯ УЧИТЕЛЕЙ НАЧАЛЬНЫХ КЛАССОВ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643280" y="3929040"/>
            <a:ext cx="450036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Автор работы: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студент гр. 29ПОм160-з/1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Иванова Наталья Александровна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Научный руководитель: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канд.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пед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наук, доцент кафедры общей и социальной педагогики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С. А. Быков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725280" y="6309360"/>
            <a:ext cx="1706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г. Тюмень, 2019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Рисунок 11"/>
          <p:cNvPicPr/>
          <p:nvPr/>
        </p:nvPicPr>
        <p:blipFill>
          <a:blip r:embed="rId2" cstate="print"/>
          <a:stretch/>
        </p:blipFill>
        <p:spPr>
          <a:xfrm>
            <a:off x="368640" y="404640"/>
            <a:ext cx="2376000" cy="1433160"/>
          </a:xfrm>
          <a:prstGeom prst="rect">
            <a:avLst/>
          </a:prstGeom>
          <a:ln>
            <a:noFill/>
          </a:ln>
        </p:spPr>
      </p:pic>
      <p:pic>
        <p:nvPicPr>
          <p:cNvPr id="132" name="Рисунок 9"/>
          <p:cNvPicPr/>
          <p:nvPr/>
        </p:nvPicPr>
        <p:blipFill>
          <a:blip r:embed="rId3" cstate="print"/>
          <a:stretch/>
        </p:blipFill>
        <p:spPr>
          <a:xfrm>
            <a:off x="5586120" y="404640"/>
            <a:ext cx="3336840" cy="631800"/>
          </a:xfrm>
          <a:prstGeom prst="rect">
            <a:avLst/>
          </a:prstGeom>
          <a:ln>
            <a:noFill/>
          </a:ln>
        </p:spPr>
      </p:pic>
      <p:sp>
        <p:nvSpPr>
          <p:cNvPr id="133" name="Line 4"/>
          <p:cNvSpPr/>
          <p:nvPr/>
        </p:nvSpPr>
        <p:spPr>
          <a:xfrm>
            <a:off x="1043280" y="3789000"/>
            <a:ext cx="5589720" cy="360"/>
          </a:xfrm>
          <a:prstGeom prst="line">
            <a:avLst/>
          </a:prstGeom>
          <a:ln w="28440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714320" y="0"/>
            <a:ext cx="6045480" cy="3952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Схема формирующего эксперимента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286000" y="714240"/>
            <a:ext cx="2933640" cy="577080"/>
          </a:xfrm>
          <a:prstGeom prst="rect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Требования ФГОС НОО к качеству образования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5357880" y="642960"/>
            <a:ext cx="3363120" cy="729720"/>
          </a:xfrm>
          <a:prstGeom prst="rect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Теория С.Г. Толкачевой о роли методического совета как инструмента управления качеством образования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1928880" y="1500120"/>
            <a:ext cx="6853680" cy="57708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Цель: создать организационно-педагогические условия функционирования МО учителей начальных классов, обеспечивающие качество НОО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1928880" y="2143080"/>
            <a:ext cx="6857640" cy="1369080"/>
          </a:xfrm>
          <a:prstGeom prst="rect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учет наличия и достаточности кадровых, материально-технических и методических условий реализации программы начального общего образования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включение деятельности МО в систему внутришкольной методической работы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использование проектных технологии в организации методической работы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коллективное проектирование учебно-методических и внутренних нормативных документов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1928880" y="3643200"/>
            <a:ext cx="6857640" cy="820440"/>
          </a:xfrm>
          <a:prstGeom prst="rect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Апробирование «Дорожной карты по развитию потенциала методического объединения учителей начальных классов как инструмента управления качеством начального образования»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2000160" y="5715000"/>
            <a:ext cx="6786360" cy="790200"/>
          </a:xfrm>
          <a:prstGeom prst="rect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Ожидаемые результаты: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Повышение качества основных условий, качества реализации образовательного процесса  и качества образовательных результатов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8"/>
          <p:cNvSpPr/>
          <p:nvPr/>
        </p:nvSpPr>
        <p:spPr>
          <a:xfrm>
            <a:off x="0" y="714240"/>
            <a:ext cx="1571400" cy="51660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Теоретический блок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9"/>
          <p:cNvSpPr/>
          <p:nvPr/>
        </p:nvSpPr>
        <p:spPr>
          <a:xfrm>
            <a:off x="0" y="2571840"/>
            <a:ext cx="1571400" cy="51660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Содержательный блок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0"/>
          <p:cNvSpPr/>
          <p:nvPr/>
        </p:nvSpPr>
        <p:spPr>
          <a:xfrm>
            <a:off x="0" y="1643040"/>
            <a:ext cx="1499760" cy="30348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Целевой блок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1"/>
          <p:cNvSpPr/>
          <p:nvPr/>
        </p:nvSpPr>
        <p:spPr>
          <a:xfrm>
            <a:off x="0" y="4714920"/>
            <a:ext cx="1642680" cy="51660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Критериальный блок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2"/>
          <p:cNvSpPr/>
          <p:nvPr/>
        </p:nvSpPr>
        <p:spPr>
          <a:xfrm>
            <a:off x="6357960" y="4572000"/>
            <a:ext cx="2214360" cy="1011960"/>
          </a:xfrm>
          <a:prstGeom prst="roundRect">
            <a:avLst>
              <a:gd name="adj" fmla="val 16667"/>
            </a:avLst>
          </a:prstGeom>
          <a:ln>
            <a:solidFill>
              <a:srgbClr val="7D5F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Качество образовательных результатов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3"/>
          <p:cNvSpPr/>
          <p:nvPr/>
        </p:nvSpPr>
        <p:spPr>
          <a:xfrm>
            <a:off x="4071960" y="4572000"/>
            <a:ext cx="2060280" cy="1011960"/>
          </a:xfrm>
          <a:prstGeom prst="roundRect">
            <a:avLst>
              <a:gd name="adj" fmla="val 16667"/>
            </a:avLst>
          </a:prstGeom>
          <a:ln>
            <a:solidFill>
              <a:srgbClr val="7D5F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Качество реализации процесса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4"/>
          <p:cNvSpPr/>
          <p:nvPr/>
        </p:nvSpPr>
        <p:spPr>
          <a:xfrm>
            <a:off x="2000160" y="4572000"/>
            <a:ext cx="1785600" cy="1011960"/>
          </a:xfrm>
          <a:prstGeom prst="roundRect">
            <a:avLst>
              <a:gd name="adj" fmla="val 16667"/>
            </a:avLst>
          </a:prstGeom>
          <a:ln>
            <a:solidFill>
              <a:srgbClr val="7D5F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Качество основных условий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5"/>
          <p:cNvSpPr/>
          <p:nvPr/>
        </p:nvSpPr>
        <p:spPr>
          <a:xfrm>
            <a:off x="0" y="3714840"/>
            <a:ext cx="1571400" cy="51660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Деятельностный блок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6"/>
          <p:cNvSpPr/>
          <p:nvPr/>
        </p:nvSpPr>
        <p:spPr>
          <a:xfrm>
            <a:off x="0" y="5786280"/>
            <a:ext cx="1642680" cy="51660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Результативный блок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Константин\Desktop\ЗАЩИТА, КАРТИНКИ\1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214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Рисунок 8"/>
          <p:cNvPicPr/>
          <p:nvPr/>
        </p:nvPicPr>
        <p:blipFill>
          <a:blip r:embed="rId2" cstate="print"/>
          <a:stretch/>
        </p:blipFill>
        <p:spPr>
          <a:xfrm>
            <a:off x="2160" y="360"/>
            <a:ext cx="9357840" cy="6857640"/>
          </a:xfrm>
          <a:prstGeom prst="rect">
            <a:avLst/>
          </a:prstGeom>
          <a:ln>
            <a:noFill/>
          </a:ln>
        </p:spPr>
      </p:pic>
      <p:sp>
        <p:nvSpPr>
          <p:cNvPr id="207" name="CustomShape 1"/>
          <p:cNvSpPr/>
          <p:nvPr/>
        </p:nvSpPr>
        <p:spPr>
          <a:xfrm>
            <a:off x="1428728" y="357166"/>
            <a:ext cx="4286280" cy="428628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Результаты исследования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9" name="Диаграмма 10"/>
          <p:cNvGraphicFramePr/>
          <p:nvPr/>
        </p:nvGraphicFramePr>
        <p:xfrm>
          <a:off x="428596" y="2000240"/>
          <a:ext cx="8429684" cy="3786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0" name="CustomShape 3"/>
          <p:cNvSpPr/>
          <p:nvPr/>
        </p:nvSpPr>
        <p:spPr>
          <a:xfrm>
            <a:off x="571680" y="6215082"/>
            <a:ext cx="8572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Среднее значение степени выполнения задач выросло на 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0,8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баллов (6,8-7,6 баллов)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4"/>
          <p:cNvSpPr txBox="1"/>
          <p:nvPr/>
        </p:nvSpPr>
        <p:spPr>
          <a:xfrm>
            <a:off x="1357290" y="1357298"/>
            <a:ext cx="6357982" cy="686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Динамика степени выполнения задач, стоящих перед методическим объединением, (n=17)</a:t>
            </a:r>
            <a:endParaRPr lang="ru-RU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Рисунок 10"/>
          <p:cNvPicPr/>
          <p:nvPr/>
        </p:nvPicPr>
        <p:blipFill>
          <a:blip r:embed="rId2" cstate="print"/>
          <a:stretch/>
        </p:blipFill>
        <p:spPr>
          <a:xfrm>
            <a:off x="-214200" y="0"/>
            <a:ext cx="9357840" cy="6857640"/>
          </a:xfrm>
          <a:prstGeom prst="rect">
            <a:avLst/>
          </a:prstGeom>
          <a:ln>
            <a:noFill/>
          </a:ln>
        </p:spPr>
      </p:pic>
      <p:graphicFrame>
        <p:nvGraphicFramePr>
          <p:cNvPr id="213" name="Диаграмма 6"/>
          <p:cNvGraphicFramePr/>
          <p:nvPr/>
        </p:nvGraphicFramePr>
        <p:xfrm>
          <a:off x="357158" y="2428868"/>
          <a:ext cx="8286480" cy="4214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4" name="CustomShape 1"/>
          <p:cNvSpPr/>
          <p:nvPr/>
        </p:nvSpPr>
        <p:spPr>
          <a:xfrm>
            <a:off x="571472" y="1428736"/>
            <a:ext cx="7929618" cy="10001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Динамика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показателя роли внутришкольной методической работы в числе других форм повышения квалификации педагогических кадров по мнению учителей начальных классов, (n=17)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1428728" y="357166"/>
            <a:ext cx="4286280" cy="428628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Результаты исследования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Рисунок 5"/>
          <p:cNvPicPr/>
          <p:nvPr/>
        </p:nvPicPr>
        <p:blipFill>
          <a:blip r:embed="rId2" cstate="print"/>
          <a:stretch/>
        </p:blipFill>
        <p:spPr>
          <a:xfrm>
            <a:off x="-23040" y="0"/>
            <a:ext cx="9166680" cy="6857640"/>
          </a:xfrm>
          <a:prstGeom prst="rect">
            <a:avLst/>
          </a:prstGeom>
          <a:ln>
            <a:noFill/>
          </a:ln>
        </p:spPr>
      </p:pic>
      <p:graphicFrame>
        <p:nvGraphicFramePr>
          <p:cNvPr id="217" name="Диаграмма 2"/>
          <p:cNvGraphicFramePr/>
          <p:nvPr/>
        </p:nvGraphicFramePr>
        <p:xfrm>
          <a:off x="3714744" y="2786058"/>
          <a:ext cx="5785920" cy="3928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8" name="CustomShape 1"/>
          <p:cNvSpPr/>
          <p:nvPr/>
        </p:nvSpPr>
        <p:spPr>
          <a:xfrm>
            <a:off x="4714876" y="1357298"/>
            <a:ext cx="3786214" cy="10715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Динамика </a:t>
            </a:r>
            <a:r>
              <a:rPr lang="ru-RU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средних значений оценки удовлетворенности педагогов по анализируемым аспектам, (n=17)</a:t>
            </a:r>
            <a:endParaRPr lang="ru-R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142844" y="1357298"/>
            <a:ext cx="3714776" cy="10715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Сводные </a:t>
            </a:r>
            <a:r>
              <a:rPr lang="ru-RU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показатели динамики удовлетворенности педагогов начальных классов жизнедеятельностью гимназии, (n=17)</a:t>
            </a:r>
            <a:endParaRPr lang="ru-R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Picture 2"/>
          <p:cNvPicPr/>
          <p:nvPr/>
        </p:nvPicPr>
        <p:blipFill>
          <a:blip r:embed="rId4" cstate="print"/>
          <a:stretch/>
        </p:blipFill>
        <p:spPr>
          <a:xfrm>
            <a:off x="0" y="2714620"/>
            <a:ext cx="3875040" cy="350028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1428728" y="357166"/>
            <a:ext cx="4286280" cy="428628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Результаты исследования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Рисунок 2"/>
          <p:cNvPicPr/>
          <p:nvPr/>
        </p:nvPicPr>
        <p:blipFill>
          <a:blip r:embed="rId2" cstate="print"/>
          <a:stretch/>
        </p:blipFill>
        <p:spPr>
          <a:xfrm>
            <a:off x="0" y="0"/>
            <a:ext cx="9166680" cy="6857640"/>
          </a:xfrm>
          <a:prstGeom prst="rect">
            <a:avLst/>
          </a:prstGeom>
          <a:ln>
            <a:noFill/>
          </a:ln>
        </p:spPr>
      </p:pic>
      <p:graphicFrame>
        <p:nvGraphicFramePr>
          <p:cNvPr id="223" name="Диаграмма 3"/>
          <p:cNvGraphicFramePr/>
          <p:nvPr/>
        </p:nvGraphicFramePr>
        <p:xfrm>
          <a:off x="500034" y="2285992"/>
          <a:ext cx="4286280" cy="442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5" name="CustomShape 2"/>
          <p:cNvSpPr/>
          <p:nvPr/>
        </p:nvSpPr>
        <p:spPr>
          <a:xfrm>
            <a:off x="571472" y="1285860"/>
            <a:ext cx="3429024" cy="1065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Сводные </a:t>
            </a:r>
            <a:r>
              <a:rPr lang="ru-RU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показатели динамики готовности педагогов к инновационной деятельности, (n=17)</a:t>
            </a:r>
            <a:endParaRPr lang="ru-RU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6" name="Диаграмма 7"/>
          <p:cNvGraphicFramePr/>
          <p:nvPr/>
        </p:nvGraphicFramePr>
        <p:xfrm>
          <a:off x="4143372" y="2786058"/>
          <a:ext cx="4566960" cy="2999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7" name="CustomShape 3"/>
          <p:cNvSpPr/>
          <p:nvPr/>
        </p:nvSpPr>
        <p:spPr>
          <a:xfrm>
            <a:off x="4500562" y="1285860"/>
            <a:ext cx="4000528" cy="10715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Динамика </a:t>
            </a:r>
            <a:r>
              <a:rPr lang="ru-RU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средних значений оценки готовности педагогов к инновационной деятельности по группам, (n=17)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1428728" y="357166"/>
            <a:ext cx="4286280" cy="428628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Результаты исследования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Рисунок 2"/>
          <p:cNvPicPr/>
          <p:nvPr/>
        </p:nvPicPr>
        <p:blipFill>
          <a:blip r:embed="rId2" cstate="print"/>
          <a:stretch/>
        </p:blipFill>
        <p:spPr>
          <a:xfrm>
            <a:off x="-23040" y="0"/>
            <a:ext cx="9166680" cy="6857640"/>
          </a:xfrm>
          <a:prstGeom prst="rect">
            <a:avLst/>
          </a:prstGeom>
          <a:ln>
            <a:noFill/>
          </a:ln>
        </p:spPr>
      </p:pic>
      <p:graphicFrame>
        <p:nvGraphicFramePr>
          <p:cNvPr id="230" name="Диаграмма 4"/>
          <p:cNvGraphicFramePr/>
          <p:nvPr/>
        </p:nvGraphicFramePr>
        <p:xfrm>
          <a:off x="0" y="2285992"/>
          <a:ext cx="4714876" cy="428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1" name="CustomShape 2"/>
          <p:cNvSpPr/>
          <p:nvPr/>
        </p:nvSpPr>
        <p:spPr>
          <a:xfrm>
            <a:off x="285720" y="1214422"/>
            <a:ext cx="4142880" cy="8222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Динамика </a:t>
            </a:r>
            <a:r>
              <a:rPr lang="ru-RU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сформированности групп метапредметных УУД  в параллели 4-х классов, (n=110)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2" name="Диаграмма 6"/>
          <p:cNvGraphicFramePr/>
          <p:nvPr/>
        </p:nvGraphicFramePr>
        <p:xfrm>
          <a:off x="4429124" y="2285992"/>
          <a:ext cx="4428720" cy="421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3" name="CustomShape 3"/>
          <p:cNvSpPr/>
          <p:nvPr/>
        </p:nvSpPr>
        <p:spPr>
          <a:xfrm>
            <a:off x="4643640" y="1214422"/>
            <a:ext cx="4357516" cy="8222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Динамика </a:t>
            </a:r>
            <a:r>
              <a:rPr lang="ru-RU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результатов выполнения контрольной работы по русскому языку учениками 4-х классов по заданиям, (n=110)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1428728" y="357166"/>
            <a:ext cx="4286280" cy="428628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Результаты исследования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2"/>
          <p:cNvPicPr/>
          <p:nvPr/>
        </p:nvPicPr>
        <p:blipFill>
          <a:blip r:embed="rId2" cstate="print"/>
          <a:stretch/>
        </p:blipFill>
        <p:spPr>
          <a:xfrm>
            <a:off x="0" y="0"/>
            <a:ext cx="9166680" cy="6857640"/>
          </a:xfrm>
          <a:prstGeom prst="rect">
            <a:avLst/>
          </a:prstGeom>
          <a:ln>
            <a:noFill/>
          </a:ln>
        </p:spPr>
      </p:pic>
      <p:sp>
        <p:nvSpPr>
          <p:cNvPr id="235" name="CustomShape 1"/>
          <p:cNvSpPr/>
          <p:nvPr/>
        </p:nvSpPr>
        <p:spPr>
          <a:xfrm>
            <a:off x="2000232" y="357166"/>
            <a:ext cx="2857320" cy="4561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АПРОБАЦИЯ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0" y="5429160"/>
            <a:ext cx="871488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 algn="ctr"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По результатам исследований было опубликовано 6 статей, 2 из которых в журнале, входящем в перечень ВАК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214200" y="1428840"/>
            <a:ext cx="8429400" cy="374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Результаты исследований были </a:t>
            </a:r>
            <a:r>
              <a:rPr lang="ru-RU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представлены: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в виде доклада на педагогическом фестивале-акции среди студентов и педагогов Тюменской области «Я – первый учитель», 2018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в виде доклада на 69-й практической конференции в рамках секции «Методика и методология социального воспитания», 19 апреля 2018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в виде статьи на XVII международной научно-практической конференции  «Академическая наука - проблемы и достижения», 15-16 октября 2018 г.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2214720"/>
            <a:ext cx="8929440" cy="13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УПРАВЛЕНИЕ КАЧЕСТВОМ НАЧАЛЬНОГО ОБЩЕГО ОБРАЗОВАНИЯ ЧЕРЕЗ ОРГАНИЗАЦИЮ РАБОТЫ МЕТОДИЧЕСКОГО ОБЪЕДИНЕНИЯ УЧИТЕЛЕЙ НАЧАЛЬНЫХ КЛАССОВ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643280" y="3929040"/>
            <a:ext cx="450036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Автор работы: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студент гр. 29ПОм160-з/1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Иванова Наталья Александровна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Научный руководитель: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канд. пед. наук, доцент кафедры общей и социальной педагогики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С. А. Быков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725280" y="6309360"/>
            <a:ext cx="1706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г. Тюмень, 2019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Рисунок 11"/>
          <p:cNvPicPr/>
          <p:nvPr/>
        </p:nvPicPr>
        <p:blipFill>
          <a:blip r:embed="rId2" cstate="print"/>
          <a:stretch/>
        </p:blipFill>
        <p:spPr>
          <a:xfrm>
            <a:off x="368640" y="404640"/>
            <a:ext cx="2376000" cy="1433160"/>
          </a:xfrm>
          <a:prstGeom prst="rect">
            <a:avLst/>
          </a:prstGeom>
          <a:ln>
            <a:noFill/>
          </a:ln>
        </p:spPr>
      </p:pic>
      <p:pic>
        <p:nvPicPr>
          <p:cNvPr id="132" name="Рисунок 9"/>
          <p:cNvPicPr/>
          <p:nvPr/>
        </p:nvPicPr>
        <p:blipFill>
          <a:blip r:embed="rId3" cstate="print"/>
          <a:stretch/>
        </p:blipFill>
        <p:spPr>
          <a:xfrm>
            <a:off x="5586120" y="404640"/>
            <a:ext cx="3336840" cy="631800"/>
          </a:xfrm>
          <a:prstGeom prst="rect">
            <a:avLst/>
          </a:prstGeom>
          <a:ln>
            <a:noFill/>
          </a:ln>
        </p:spPr>
      </p:pic>
      <p:sp>
        <p:nvSpPr>
          <p:cNvPr id="133" name="Line 4"/>
          <p:cNvSpPr/>
          <p:nvPr/>
        </p:nvSpPr>
        <p:spPr>
          <a:xfrm>
            <a:off x="1043280" y="3789000"/>
            <a:ext cx="5589720" cy="360"/>
          </a:xfrm>
          <a:prstGeom prst="line">
            <a:avLst/>
          </a:prstGeom>
          <a:ln w="28440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" name="Table 1"/>
          <p:cNvGraphicFramePr/>
          <p:nvPr/>
        </p:nvGraphicFramePr>
        <p:xfrm>
          <a:off x="428760" y="0"/>
          <a:ext cx="8429400" cy="7036686"/>
        </p:xfrm>
        <a:graphic>
          <a:graphicData uri="http://schemas.openxmlformats.org/drawingml/2006/table">
            <a:tbl>
              <a:tblPr/>
              <a:tblGrid>
                <a:gridCol w="444240"/>
                <a:gridCol w="5602320"/>
                <a:gridCol w="1191240"/>
                <a:gridCol w="1191600"/>
              </a:tblGrid>
              <a:tr h="6944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№ п/п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Задача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констатир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контрольн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62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1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Отбор содержания и составление учебных программ по предмету с учетом вариативности и разноуровневости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6,25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6,45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62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2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Разработка системы промежуточной и итоговой аттестации обучающихся(тематическая, семестровая, зачетная и т. д.)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7,75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62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3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Коллективное проектирование учебно-методических и внутренних нормативных документов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4,5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6,5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62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4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Взаимопосещение уроков по определенной тематике с последующим анализом и самоанализом достигнутых результатов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8,5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8,7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62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Организация открытых уроков по определенной теме с целью ознакомления с методическими разработками сложных разделов программ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7,75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7,5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5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6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Изучение актуального педагогического опыта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9,25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9,1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62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7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Организация исследовательской деятельности обучающихся по смежным образовательным дисциплинам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3,75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6,5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62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8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Применение одинаковых критериев оценки урочных и внеурочных проектов и творческих работ, форм оценочных листов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4,25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5,7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62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9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Ознакомление с методическими разработками по предмету, анализ методики преподавания предмета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7,0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6,8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62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10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Отчеты повышении квалификации в результате самообразования, в вузах и ссузах,  отчеты о командировках и стажировках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7,25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5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11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Использование проектных технологий в организации методической работы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3,75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7,4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5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12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Организация и проведение предметных недель (декад и т. д.) в ОУ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6,75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7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944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13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Укрепление материальной базы и приведение средств обучения, в т. ч. учебно-наглядных пособий по предмету, в соответствие с современными требованиями к образованию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9,5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6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14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Утверждение индивидуальных планов работы по предмету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9,25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58320" marR="58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9,5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Константин\Desktop\ЗАЩИТА, КАРТИНКИ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3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Table 1"/>
          <p:cNvGraphicFramePr/>
          <p:nvPr/>
        </p:nvGraphicFramePr>
        <p:xfrm>
          <a:off x="0" y="0"/>
          <a:ext cx="8643600" cy="8331207"/>
        </p:xfrm>
        <a:graphic>
          <a:graphicData uri="http://schemas.openxmlformats.org/drawingml/2006/table">
            <a:tbl>
              <a:tblPr/>
              <a:tblGrid>
                <a:gridCol w="840240"/>
                <a:gridCol w="5795640"/>
                <a:gridCol w="1003680"/>
                <a:gridCol w="1004040"/>
              </a:tblGrid>
              <a:tr h="398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№ п/п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Утверждение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конст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контр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4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1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Я удовлетворен(а) своей учебной нагрузкой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4,00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4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2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Меня устраивает расписание уроков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3,94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3,9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8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3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Мое рабочее время благодаря собственным усилиям и действиям администрации тратится рационально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3,59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3,8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9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4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Меня устраивает работа кафедры (методического объединения) и мое участие в ней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4,00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8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У меня существует реальная возможность повышать свое профессиональное мастерство, проявлять творчество и способности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3,94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9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6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Я испытываю потребность в профессиональном и личностном росте и стараюсь ее реализовать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3,71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9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7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Мои достижения и успехи замечаются администрацией и педагогами гимназии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3,35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3,65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4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8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Мне нравится, что в гимназии идет научно-методический поиск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3,71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4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9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У меня сложились с коллегами неконфликтные отношения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3,94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3,94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4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10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Я ощущаю в работе поддержку своих коллег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3,94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3,94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9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11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Мне кажется, что администрация гимназии справедливо оценивает результаты моей работы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3,29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3,39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9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12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Я ощущаю доброжелательное отношение к себе со стороны руководства гимназии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3,53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3,73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4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13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Я комфортно чувствую себя в среде учащихся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3,94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3,94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4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14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Я удовлетворен(а) отношением учащихся ко мне и моему предмету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3,88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3,88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8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15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В большинстве случаев я испытываю чувство взаимопонимания в контактах с родителями учащихся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3,59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3,59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9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16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Мне кажется, что родители разделяют и поддерживают мои педагогические требования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3,29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3,49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4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17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Мне нравится мой кабинет, оборудование и условия работы в нем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3,76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3,82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9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18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Меня устраивает сложившийся нравственно-психологический климат в гимназии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3,71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3,71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9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19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На мой взгляд, созданная в гимназии система научно-методического обеспечения способствует повышению моего профессионального мастерства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3,88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3,88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4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20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Я доволен размером заработной платы и своевременностью ее выплаты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3,18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3,48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872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УДОВЛЕТВОРЕННОСТЬ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3,71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3,8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9320" marR="49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Table 1"/>
          <p:cNvGraphicFramePr/>
          <p:nvPr/>
        </p:nvGraphicFramePr>
        <p:xfrm>
          <a:off x="214200" y="0"/>
          <a:ext cx="8929440" cy="7434720"/>
        </p:xfrm>
        <a:graphic>
          <a:graphicData uri="http://schemas.openxmlformats.org/drawingml/2006/table">
            <a:tbl>
              <a:tblPr/>
              <a:tblGrid>
                <a:gridCol w="5784840"/>
                <a:gridCol w="1604520"/>
                <a:gridCol w="1540080"/>
              </a:tblGrid>
              <a:tr h="46296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Констатирующий этап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Контрольный этап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Заинтересованность в творческой деятельности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4,6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4,7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Стремление к творческим достижениям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4,4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4,3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Стремление к лидерству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3,6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3,9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Стремление к получению высокой оценки творческой деятельности со стороны администрации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Личная значимость творческой деятельности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4,7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4,8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Стремление к самосовершенствованию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4,8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4,8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Способность отказаться от стереотипов в педагогической деятельности, преодолеть инерцию мышления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3,8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Стремление к риску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2,9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3,2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Критичность мышления, способность к оценочным суждениям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3,8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B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Способность к самоанализу, рефлексии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4,5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4,5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Владение методами педагогического исследования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3,9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3,9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Способность к планированию экспериментальной работы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3,6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3,6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Способность к созданию авторской концепции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3,3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Способность к организации педагогического эксперимента в ОУ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3,2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Способность к коррекции своей деятельности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4,2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4,5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Способность использовать опыт творческой деятельности других педагогов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4,6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4,6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Способность к сотрудничеству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4,4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4,8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70C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Способность творчески разрешать конфликты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3,7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4,1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Работоспособность личности в творческой деятельности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4,3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4,5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Решительность, уверенность в себе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3,4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Ответственность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4,8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4,8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2932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3,995238095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4,171428571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Константин\Desktop\ЗАЩИТА, КАРТИНКИ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553" y="1"/>
            <a:ext cx="9149554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Константин\Desktop\ЗАЩИТА, КАРТИНКИ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560"/>
            <a:ext cx="9144000" cy="6872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Константин\Desktop\ЗАЩИТА, КАРТИНКИ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99758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Константин\Desktop\ЗАЩИТА, КАРТИНКИ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2196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C:\Users\Константин\Desktop\ЗАЩИТА, КАРТИНКИ\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1714"/>
            <a:ext cx="9143999" cy="68162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C:\Users\Константин\Desktop\ЗАЩИТА, КАРТИНКИ\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226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 descr="C:\Users\Константин\Desktop\ЗАЩИТА, КАРТИНКИ\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1547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3247</TotalTime>
  <Words>1089</Words>
  <Application>Microsoft Office PowerPoint</Application>
  <PresentationFormat>Экран (4:3)</PresentationFormat>
  <Paragraphs>276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Office Theme</vt:lpstr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Иванова НА</dc:creator>
  <cp:lastModifiedBy>Сергей</cp:lastModifiedBy>
  <cp:revision>283</cp:revision>
  <dcterms:created xsi:type="dcterms:W3CDTF">2017-02-08T18:48:37Z</dcterms:created>
  <dcterms:modified xsi:type="dcterms:W3CDTF">2019-12-19T23:55:29Z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