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70" r:id="rId9"/>
    <p:sldId id="272" r:id="rId10"/>
    <p:sldId id="273" r:id="rId11"/>
    <p:sldId id="268" r:id="rId12"/>
    <p:sldId id="269" r:id="rId13"/>
    <p:sldId id="263" r:id="rId14"/>
    <p:sldId id="266" r:id="rId15"/>
    <p:sldId id="265" r:id="rId16"/>
    <p:sldId id="27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F4F7"/>
    <a:srgbClr val="CCFFFF"/>
    <a:srgbClr val="CCFFCC"/>
    <a:srgbClr val="83ECF1"/>
    <a:srgbClr val="61EEF5"/>
    <a:srgbClr val="D1FABC"/>
    <a:srgbClr val="FBEBA7"/>
    <a:srgbClr val="FFFF6D"/>
    <a:srgbClr val="75F393"/>
    <a:srgbClr val="F6F1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E36F64-1548-4784-8B29-8BAF682F101D}" type="doc">
      <dgm:prSet loTypeId="urn:microsoft.com/office/officeart/2005/8/layout/chevron2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BD30526C-D6F7-451F-ACA6-88C2CDAAAE11}">
      <dgm:prSet custT="1"/>
      <dgm:spPr/>
      <dgm:t>
        <a:bodyPr/>
        <a:lstStyle/>
        <a:p>
          <a:r>
            <a:rPr lang="ru-RU" sz="1800" b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Объект исследования</a:t>
          </a:r>
          <a:r>
            <a:rPr lang="ru-RU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r>
            <a: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sz="2000" dirty="0">
            <a:solidFill>
              <a:schemeClr val="tx1"/>
            </a:solidFill>
          </a:endParaRPr>
        </a:p>
      </dgm:t>
    </dgm:pt>
    <dgm:pt modelId="{DDDF19E6-6FA0-452F-A97F-6A8E58A94ACA}" type="parTrans" cxnId="{F62F9112-7894-4B41-8D18-D312F5AC3F02}">
      <dgm:prSet/>
      <dgm:spPr/>
      <dgm:t>
        <a:bodyPr/>
        <a:lstStyle/>
        <a:p>
          <a:endParaRPr lang="ru-RU"/>
        </a:p>
      </dgm:t>
    </dgm:pt>
    <dgm:pt modelId="{2722B1F9-1BAD-4017-9EE0-05BD1CB24972}" type="sibTrans" cxnId="{F62F9112-7894-4B41-8D18-D312F5AC3F02}">
      <dgm:prSet/>
      <dgm:spPr/>
      <dgm:t>
        <a:bodyPr/>
        <a:lstStyle/>
        <a:p>
          <a:endParaRPr lang="ru-RU"/>
        </a:p>
      </dgm:t>
    </dgm:pt>
    <dgm:pt modelId="{C06C3C12-42AC-498C-835F-0805B199516D}">
      <dgm:prSet/>
      <dgm:spPr/>
      <dgm:t>
        <a:bodyPr/>
        <a:lstStyle/>
        <a:p>
          <a:pPr marL="0" indent="0">
            <a:lnSpc>
              <a:spcPct val="150000"/>
            </a:lnSpc>
            <a:spcAft>
              <a:spcPts val="0"/>
            </a:spcAft>
          </a:pPr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управление реализацией требований ФГОС в общеобразовательном учреждении для обучающихся с ограниченными возможностями здоровья. </a:t>
          </a:r>
          <a:endParaRPr lang="ru-RU" dirty="0"/>
        </a:p>
      </dgm:t>
    </dgm:pt>
    <dgm:pt modelId="{6AAD5C01-A9A5-4F03-9CA7-A7B614521C65}" type="parTrans" cxnId="{6198AC4F-D009-427E-9C2E-1416298E02C7}">
      <dgm:prSet/>
      <dgm:spPr/>
      <dgm:t>
        <a:bodyPr/>
        <a:lstStyle/>
        <a:p>
          <a:endParaRPr lang="ru-RU"/>
        </a:p>
      </dgm:t>
    </dgm:pt>
    <dgm:pt modelId="{5A45CB59-8C62-4A12-9075-A0A1AC2D33D1}" type="sibTrans" cxnId="{6198AC4F-D009-427E-9C2E-1416298E02C7}">
      <dgm:prSet/>
      <dgm:spPr/>
      <dgm:t>
        <a:bodyPr/>
        <a:lstStyle/>
        <a:p>
          <a:endParaRPr lang="ru-RU"/>
        </a:p>
      </dgm:t>
    </dgm:pt>
    <dgm:pt modelId="{F91CEC2F-7388-4AC0-8705-ABC2C8764928}">
      <dgm:prSet custT="1"/>
      <dgm:spPr/>
      <dgm:t>
        <a:bodyPr/>
        <a:lstStyle/>
        <a:p>
          <a:r>
            <a:rPr lang="ru-RU" sz="18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Предмет исследования</a:t>
          </a:r>
          <a:r>
            <a: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sz="2000" dirty="0"/>
        </a:p>
      </dgm:t>
    </dgm:pt>
    <dgm:pt modelId="{E5AD5220-86F4-4239-954E-7791C50990F6}" type="parTrans" cxnId="{1883456A-511D-4F37-AFC7-55FF2FCA0489}">
      <dgm:prSet/>
      <dgm:spPr/>
      <dgm:t>
        <a:bodyPr/>
        <a:lstStyle/>
        <a:p>
          <a:endParaRPr lang="ru-RU"/>
        </a:p>
      </dgm:t>
    </dgm:pt>
    <dgm:pt modelId="{CD53EDF8-A465-4C7B-9A50-2E8EC077CDD9}" type="sibTrans" cxnId="{1883456A-511D-4F37-AFC7-55FF2FCA0489}">
      <dgm:prSet/>
      <dgm:spPr/>
      <dgm:t>
        <a:bodyPr/>
        <a:lstStyle/>
        <a:p>
          <a:endParaRPr lang="ru-RU"/>
        </a:p>
      </dgm:t>
    </dgm:pt>
    <dgm:pt modelId="{184BEC67-D1DB-436D-9D23-302486E4B7F7}">
      <dgm:prSet/>
      <dgm:spPr/>
      <dgm:t>
        <a:bodyPr/>
        <a:lstStyle/>
        <a:p>
          <a:pPr marL="0" indent="0">
            <a:lnSpc>
              <a:spcPct val="150000"/>
            </a:lnSpc>
            <a:spcAft>
              <a:spcPts val="0"/>
            </a:spcAft>
          </a:pPr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организационные условия развития готовности педагогов общеобразовательного учреждения для обучающихся с ограниченными возможностями здоровья к реализации требований ФГОС </a:t>
          </a:r>
          <a:endParaRPr lang="ru-RU" dirty="0"/>
        </a:p>
      </dgm:t>
    </dgm:pt>
    <dgm:pt modelId="{2C579620-1385-4F8E-9EF7-04E2765A16CD}" type="parTrans" cxnId="{329EB28D-EECD-48A8-97CF-85C45088AACA}">
      <dgm:prSet/>
      <dgm:spPr/>
      <dgm:t>
        <a:bodyPr/>
        <a:lstStyle/>
        <a:p>
          <a:endParaRPr lang="ru-RU"/>
        </a:p>
      </dgm:t>
    </dgm:pt>
    <dgm:pt modelId="{8F4A8760-AB0E-4EDC-B077-293DECCC7306}" type="sibTrans" cxnId="{329EB28D-EECD-48A8-97CF-85C45088AACA}">
      <dgm:prSet/>
      <dgm:spPr/>
      <dgm:t>
        <a:bodyPr/>
        <a:lstStyle/>
        <a:p>
          <a:endParaRPr lang="ru-RU"/>
        </a:p>
      </dgm:t>
    </dgm:pt>
    <dgm:pt modelId="{9A0E5FD0-07C6-4CAE-B59C-F5C907BE9E26}">
      <dgm:prSet custT="1"/>
      <dgm:spPr/>
      <dgm:t>
        <a:bodyPr/>
        <a:lstStyle/>
        <a:p>
          <a:r>
            <a: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Цель исследования: </a:t>
          </a:r>
          <a:endParaRPr lang="ru-RU" sz="2000" dirty="0"/>
        </a:p>
      </dgm:t>
    </dgm:pt>
    <dgm:pt modelId="{09BEF467-FBA2-49D4-8A85-55E18404919B}" type="parTrans" cxnId="{7DDDC3AE-95AE-4B75-BAB6-8D1AD120F1AA}">
      <dgm:prSet/>
      <dgm:spPr/>
      <dgm:t>
        <a:bodyPr/>
        <a:lstStyle/>
        <a:p>
          <a:endParaRPr lang="ru-RU"/>
        </a:p>
      </dgm:t>
    </dgm:pt>
    <dgm:pt modelId="{AD755284-3759-4F05-ABDF-E718A72A4FB1}" type="sibTrans" cxnId="{7DDDC3AE-95AE-4B75-BAB6-8D1AD120F1AA}">
      <dgm:prSet/>
      <dgm:spPr/>
      <dgm:t>
        <a:bodyPr/>
        <a:lstStyle/>
        <a:p>
          <a:endParaRPr lang="ru-RU"/>
        </a:p>
      </dgm:t>
    </dgm:pt>
    <dgm:pt modelId="{72387E2E-59D1-4B25-81B8-6FE5965153CE}">
      <dgm:prSet custT="1"/>
      <dgm:spPr/>
      <dgm:t>
        <a:bodyPr/>
        <a:lstStyle/>
        <a:p>
          <a:pPr marL="0" indent="0">
            <a:lnSpc>
              <a:spcPct val="150000"/>
            </a:lnSpc>
            <a:spcAft>
              <a:spcPts val="0"/>
            </a:spcAft>
          </a:pPr>
          <a:r>
            <a:rPr lang="ru-RU" sz="21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теоретически обосновать и эмпирически проверить действенность организационных условий развития готовности педагогов к реализации требований ФГОС в общеобразовательном учреждении для обучающихся с ограниченными возможностями здоровья.</a:t>
          </a:r>
          <a:endParaRPr lang="ru-RU" sz="2100" dirty="0"/>
        </a:p>
      </dgm:t>
    </dgm:pt>
    <dgm:pt modelId="{E424D54C-6694-4ABA-B00D-E0B5186C6BDB}" type="parTrans" cxnId="{4B955264-D145-41BA-AA3B-E2C493683564}">
      <dgm:prSet/>
      <dgm:spPr/>
      <dgm:t>
        <a:bodyPr/>
        <a:lstStyle/>
        <a:p>
          <a:endParaRPr lang="ru-RU"/>
        </a:p>
      </dgm:t>
    </dgm:pt>
    <dgm:pt modelId="{FF80707A-1BAB-450C-A339-138C79E4F025}" type="sibTrans" cxnId="{4B955264-D145-41BA-AA3B-E2C493683564}">
      <dgm:prSet/>
      <dgm:spPr/>
      <dgm:t>
        <a:bodyPr/>
        <a:lstStyle/>
        <a:p>
          <a:endParaRPr lang="ru-RU"/>
        </a:p>
      </dgm:t>
    </dgm:pt>
    <dgm:pt modelId="{56A50BCF-05EB-4B77-AE32-5666A182DB36}" type="pres">
      <dgm:prSet presAssocID="{62E36F64-1548-4784-8B29-8BAF682F101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6E048CE-FB1B-4B41-B79D-AB670691017B}" type="pres">
      <dgm:prSet presAssocID="{BD30526C-D6F7-451F-ACA6-88C2CDAAAE11}" presName="composite" presStyleCnt="0"/>
      <dgm:spPr/>
    </dgm:pt>
    <dgm:pt modelId="{31CE20B7-3115-4FBA-B0B9-99F7893B70A3}" type="pres">
      <dgm:prSet presAssocID="{BD30526C-D6F7-451F-ACA6-88C2CDAAAE11}" presName="parentText" presStyleLbl="alignNode1" presStyleIdx="0" presStyleCnt="3" custScaleX="116619" custLinFactNeighborX="5516" custLinFactNeighborY="-378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71FEEF-36A7-4888-A65C-94E0279F868D}" type="pres">
      <dgm:prSet presAssocID="{BD30526C-D6F7-451F-ACA6-88C2CDAAAE11}" presName="descendantText" presStyleLbl="alignAcc1" presStyleIdx="0" presStyleCnt="3" custLinFactNeighborX="0" custLinFactNeighborY="725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A002A3-ECE1-433A-A654-FAC983E3742D}" type="pres">
      <dgm:prSet presAssocID="{2722B1F9-1BAD-4017-9EE0-05BD1CB24972}" presName="sp" presStyleCnt="0"/>
      <dgm:spPr/>
    </dgm:pt>
    <dgm:pt modelId="{48694321-ACC7-4714-A04B-F0BFC3CC47BA}" type="pres">
      <dgm:prSet presAssocID="{F91CEC2F-7388-4AC0-8705-ABC2C8764928}" presName="composite" presStyleCnt="0"/>
      <dgm:spPr/>
    </dgm:pt>
    <dgm:pt modelId="{BEE82E2B-5B37-4123-BF76-C7B437AFBC68}" type="pres">
      <dgm:prSet presAssocID="{F91CEC2F-7388-4AC0-8705-ABC2C8764928}" presName="parentText" presStyleLbl="alignNode1" presStyleIdx="1" presStyleCnt="3" custScaleX="122063" custScaleY="106657" custLinFactNeighborY="1571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55BCF65-5AC8-476D-B0BD-5D8699B6FC82}" type="pres">
      <dgm:prSet presAssocID="{F91CEC2F-7388-4AC0-8705-ABC2C8764928}" presName="descendantText" presStyleLbl="alignAcc1" presStyleIdx="1" presStyleCnt="3" custScaleY="11800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4E48EDD-CC49-4577-93B4-64A386D00858}" type="pres">
      <dgm:prSet presAssocID="{CD53EDF8-A465-4C7B-9A50-2E8EC077CDD9}" presName="sp" presStyleCnt="0"/>
      <dgm:spPr/>
    </dgm:pt>
    <dgm:pt modelId="{7E7F5B32-1680-4354-AEA9-5F8978A8A01C}" type="pres">
      <dgm:prSet presAssocID="{9A0E5FD0-07C6-4CAE-B59C-F5C907BE9E26}" presName="composite" presStyleCnt="0"/>
      <dgm:spPr/>
    </dgm:pt>
    <dgm:pt modelId="{F08020F0-F675-42A8-A5AB-CA46D121AAA3}" type="pres">
      <dgm:prSet presAssocID="{9A0E5FD0-07C6-4CAE-B59C-F5C907BE9E26}" presName="parentText" presStyleLbl="alignNode1" presStyleIdx="2" presStyleCnt="3" custScaleX="118384" custScaleY="10522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345F611-1B1D-4956-A108-A6AF98080960}" type="pres">
      <dgm:prSet presAssocID="{9A0E5FD0-07C6-4CAE-B59C-F5C907BE9E26}" presName="descendantText" presStyleLbl="alignAcc1" presStyleIdx="2" presStyleCnt="3" custScaleY="14761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1CABAA3-10C8-42CC-A97A-E4C8A8D7AB08}" type="presOf" srcId="{9A0E5FD0-07C6-4CAE-B59C-F5C907BE9E26}" destId="{F08020F0-F675-42A8-A5AB-CA46D121AAA3}" srcOrd="0" destOrd="0" presId="urn:microsoft.com/office/officeart/2005/8/layout/chevron2"/>
    <dgm:cxn modelId="{B2CDD151-F420-484A-91B8-5FFEE516CD6F}" type="presOf" srcId="{BD30526C-D6F7-451F-ACA6-88C2CDAAAE11}" destId="{31CE20B7-3115-4FBA-B0B9-99F7893B70A3}" srcOrd="0" destOrd="0" presId="urn:microsoft.com/office/officeart/2005/8/layout/chevron2"/>
    <dgm:cxn modelId="{F66ABED1-C2B2-44BF-981E-AFF353E6E301}" type="presOf" srcId="{72387E2E-59D1-4B25-81B8-6FE5965153CE}" destId="{A345F611-1B1D-4956-A108-A6AF98080960}" srcOrd="0" destOrd="0" presId="urn:microsoft.com/office/officeart/2005/8/layout/chevron2"/>
    <dgm:cxn modelId="{A1F8F4BF-6B07-46E6-83AB-2D9833D8F060}" type="presOf" srcId="{62E36F64-1548-4784-8B29-8BAF682F101D}" destId="{56A50BCF-05EB-4B77-AE32-5666A182DB36}" srcOrd="0" destOrd="0" presId="urn:microsoft.com/office/officeart/2005/8/layout/chevron2"/>
    <dgm:cxn modelId="{7DDDC3AE-95AE-4B75-BAB6-8D1AD120F1AA}" srcId="{62E36F64-1548-4784-8B29-8BAF682F101D}" destId="{9A0E5FD0-07C6-4CAE-B59C-F5C907BE9E26}" srcOrd="2" destOrd="0" parTransId="{09BEF467-FBA2-49D4-8A85-55E18404919B}" sibTransId="{AD755284-3759-4F05-ABDF-E718A72A4FB1}"/>
    <dgm:cxn modelId="{F62F9112-7894-4B41-8D18-D312F5AC3F02}" srcId="{62E36F64-1548-4784-8B29-8BAF682F101D}" destId="{BD30526C-D6F7-451F-ACA6-88C2CDAAAE11}" srcOrd="0" destOrd="0" parTransId="{DDDF19E6-6FA0-452F-A97F-6A8E58A94ACA}" sibTransId="{2722B1F9-1BAD-4017-9EE0-05BD1CB24972}"/>
    <dgm:cxn modelId="{329EB28D-EECD-48A8-97CF-85C45088AACA}" srcId="{F91CEC2F-7388-4AC0-8705-ABC2C8764928}" destId="{184BEC67-D1DB-436D-9D23-302486E4B7F7}" srcOrd="0" destOrd="0" parTransId="{2C579620-1385-4F8E-9EF7-04E2765A16CD}" sibTransId="{8F4A8760-AB0E-4EDC-B077-293DECCC7306}"/>
    <dgm:cxn modelId="{4B955264-D145-41BA-AA3B-E2C493683564}" srcId="{9A0E5FD0-07C6-4CAE-B59C-F5C907BE9E26}" destId="{72387E2E-59D1-4B25-81B8-6FE5965153CE}" srcOrd="0" destOrd="0" parTransId="{E424D54C-6694-4ABA-B00D-E0B5186C6BDB}" sibTransId="{FF80707A-1BAB-450C-A339-138C79E4F025}"/>
    <dgm:cxn modelId="{84ACED2B-671C-4CA6-9E89-43148BBB4BF8}" type="presOf" srcId="{C06C3C12-42AC-498C-835F-0805B199516D}" destId="{DC71FEEF-36A7-4888-A65C-94E0279F868D}" srcOrd="0" destOrd="0" presId="urn:microsoft.com/office/officeart/2005/8/layout/chevron2"/>
    <dgm:cxn modelId="{10FFBE72-1D35-4D45-98D4-4A9035ACFB1B}" type="presOf" srcId="{F91CEC2F-7388-4AC0-8705-ABC2C8764928}" destId="{BEE82E2B-5B37-4123-BF76-C7B437AFBC68}" srcOrd="0" destOrd="0" presId="urn:microsoft.com/office/officeart/2005/8/layout/chevron2"/>
    <dgm:cxn modelId="{22022EAF-3F49-4492-9577-4FE582AF744F}" type="presOf" srcId="{184BEC67-D1DB-436D-9D23-302486E4B7F7}" destId="{F55BCF65-5AC8-476D-B0BD-5D8699B6FC82}" srcOrd="0" destOrd="0" presId="urn:microsoft.com/office/officeart/2005/8/layout/chevron2"/>
    <dgm:cxn modelId="{6198AC4F-D009-427E-9C2E-1416298E02C7}" srcId="{BD30526C-D6F7-451F-ACA6-88C2CDAAAE11}" destId="{C06C3C12-42AC-498C-835F-0805B199516D}" srcOrd="0" destOrd="0" parTransId="{6AAD5C01-A9A5-4F03-9CA7-A7B614521C65}" sibTransId="{5A45CB59-8C62-4A12-9075-A0A1AC2D33D1}"/>
    <dgm:cxn modelId="{1883456A-511D-4F37-AFC7-55FF2FCA0489}" srcId="{62E36F64-1548-4784-8B29-8BAF682F101D}" destId="{F91CEC2F-7388-4AC0-8705-ABC2C8764928}" srcOrd="1" destOrd="0" parTransId="{E5AD5220-86F4-4239-954E-7791C50990F6}" sibTransId="{CD53EDF8-A465-4C7B-9A50-2E8EC077CDD9}"/>
    <dgm:cxn modelId="{942BB7F2-98B7-4A46-ACA2-78A8A16A2486}" type="presParOf" srcId="{56A50BCF-05EB-4B77-AE32-5666A182DB36}" destId="{96E048CE-FB1B-4B41-B79D-AB670691017B}" srcOrd="0" destOrd="0" presId="urn:microsoft.com/office/officeart/2005/8/layout/chevron2"/>
    <dgm:cxn modelId="{C240AE66-CE9D-4A4A-9855-7ED1CA8EF5A7}" type="presParOf" srcId="{96E048CE-FB1B-4B41-B79D-AB670691017B}" destId="{31CE20B7-3115-4FBA-B0B9-99F7893B70A3}" srcOrd="0" destOrd="0" presId="urn:microsoft.com/office/officeart/2005/8/layout/chevron2"/>
    <dgm:cxn modelId="{89FAC1B8-60CD-4AAA-B7BA-C0C51407EA36}" type="presParOf" srcId="{96E048CE-FB1B-4B41-B79D-AB670691017B}" destId="{DC71FEEF-36A7-4888-A65C-94E0279F868D}" srcOrd="1" destOrd="0" presId="urn:microsoft.com/office/officeart/2005/8/layout/chevron2"/>
    <dgm:cxn modelId="{2FB77AC0-7698-4FF3-AD6D-1320E5346DD1}" type="presParOf" srcId="{56A50BCF-05EB-4B77-AE32-5666A182DB36}" destId="{89A002A3-ECE1-433A-A654-FAC983E3742D}" srcOrd="1" destOrd="0" presId="urn:microsoft.com/office/officeart/2005/8/layout/chevron2"/>
    <dgm:cxn modelId="{17D0E719-D3C0-4007-B7A4-AAD658706A33}" type="presParOf" srcId="{56A50BCF-05EB-4B77-AE32-5666A182DB36}" destId="{48694321-ACC7-4714-A04B-F0BFC3CC47BA}" srcOrd="2" destOrd="0" presId="urn:microsoft.com/office/officeart/2005/8/layout/chevron2"/>
    <dgm:cxn modelId="{83D6CA68-AAD1-47E8-AA75-5F17A00E4960}" type="presParOf" srcId="{48694321-ACC7-4714-A04B-F0BFC3CC47BA}" destId="{BEE82E2B-5B37-4123-BF76-C7B437AFBC68}" srcOrd="0" destOrd="0" presId="urn:microsoft.com/office/officeart/2005/8/layout/chevron2"/>
    <dgm:cxn modelId="{B86F1D2C-53BC-4E74-8B76-04569148FB16}" type="presParOf" srcId="{48694321-ACC7-4714-A04B-F0BFC3CC47BA}" destId="{F55BCF65-5AC8-476D-B0BD-5D8699B6FC82}" srcOrd="1" destOrd="0" presId="urn:microsoft.com/office/officeart/2005/8/layout/chevron2"/>
    <dgm:cxn modelId="{8CE52AE5-A276-4E68-8C24-2E89E661071F}" type="presParOf" srcId="{56A50BCF-05EB-4B77-AE32-5666A182DB36}" destId="{A4E48EDD-CC49-4577-93B4-64A386D00858}" srcOrd="3" destOrd="0" presId="urn:microsoft.com/office/officeart/2005/8/layout/chevron2"/>
    <dgm:cxn modelId="{DD1B10C7-5FDE-480E-8548-066E44FAB7FB}" type="presParOf" srcId="{56A50BCF-05EB-4B77-AE32-5666A182DB36}" destId="{7E7F5B32-1680-4354-AEA9-5F8978A8A01C}" srcOrd="4" destOrd="0" presId="urn:microsoft.com/office/officeart/2005/8/layout/chevron2"/>
    <dgm:cxn modelId="{DEB93F3D-809C-486C-AA5F-7654EEF23678}" type="presParOf" srcId="{7E7F5B32-1680-4354-AEA9-5F8978A8A01C}" destId="{F08020F0-F675-42A8-A5AB-CA46D121AAA3}" srcOrd="0" destOrd="0" presId="urn:microsoft.com/office/officeart/2005/8/layout/chevron2"/>
    <dgm:cxn modelId="{F717A2E2-70C7-40C3-ADA2-D2E43CDF3E8A}" type="presParOf" srcId="{7E7F5B32-1680-4354-AEA9-5F8978A8A01C}" destId="{A345F611-1B1D-4956-A108-A6AF9808096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F05D99-0FAA-4FEE-89E6-187E93C96422}" type="doc">
      <dgm:prSet loTypeId="urn:microsoft.com/office/officeart/2005/8/layout/list1" loCatId="list" qsTypeId="urn:microsoft.com/office/officeart/2005/8/quickstyle/3d4" qsCatId="3D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35E0798C-1633-45AB-8427-2D6C03B4A692}">
      <dgm:prSet custT="1"/>
      <dgm:spPr/>
      <dgm:t>
        <a:bodyPr/>
        <a:lstStyle/>
        <a:p>
          <a:pPr algn="just">
            <a:lnSpc>
              <a:spcPct val="100000"/>
            </a:lnSpc>
            <a:spcAft>
              <a:spcPts val="0"/>
            </a:spcAft>
          </a:pPr>
          <a:r>
            <a:rPr lang="en-US" sz="2000" b="1" i="1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V</a:t>
          </a:r>
          <a:r>
            <a:rPr lang="en-US" sz="20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0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определены критерии и методика оценивания готовности педагогов к реализации требований ФГОС с учетом специфики работы в конкретном учреждении;</a:t>
          </a:r>
        </a:p>
      </dgm:t>
    </dgm:pt>
    <dgm:pt modelId="{72457097-D80D-4964-9FEA-879A7A915012}" type="parTrans" cxnId="{DE7B9EE6-018A-4941-81B7-008A9AF3FC21}">
      <dgm:prSet/>
      <dgm:spPr/>
      <dgm:t>
        <a:bodyPr/>
        <a:lstStyle/>
        <a:p>
          <a:endParaRPr lang="ru-RU"/>
        </a:p>
      </dgm:t>
    </dgm:pt>
    <dgm:pt modelId="{BD130E94-05C6-4941-B531-C2C5B3150B2A}" type="sibTrans" cxnId="{DE7B9EE6-018A-4941-81B7-008A9AF3FC21}">
      <dgm:prSet/>
      <dgm:spPr/>
      <dgm:t>
        <a:bodyPr/>
        <a:lstStyle/>
        <a:p>
          <a:endParaRPr lang="ru-RU"/>
        </a:p>
      </dgm:t>
    </dgm:pt>
    <dgm:pt modelId="{7A83A241-8C0B-4001-BBAF-3DC487C79CDA}">
      <dgm:prSet custT="1"/>
      <dgm:spPr/>
      <dgm:t>
        <a:bodyPr/>
        <a:lstStyle/>
        <a:p>
          <a:pPr algn="just">
            <a:lnSpc>
              <a:spcPct val="100000"/>
            </a:lnSpc>
            <a:spcAft>
              <a:spcPts val="0"/>
            </a:spcAft>
          </a:pPr>
          <a:r>
            <a:rPr lang="en-US" sz="2000" b="1" i="1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V </a:t>
          </a:r>
          <a:r>
            <a:rPr lang="ru-RU" sz="20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в образовательном учреждении организована и функционирует система повышения квалификации специалистов, ориентированная на развитие готовности к реализации требований ФГОС с учетом актуального состояния когнитивного, мотивационного, личностного и технологического компонентов готовности;</a:t>
          </a:r>
        </a:p>
      </dgm:t>
    </dgm:pt>
    <dgm:pt modelId="{37310D9F-F7F3-46E8-87A6-D5251FCFDBE4}" type="parTrans" cxnId="{0A34BE13-311D-4A59-99DC-ADB8BC3495BF}">
      <dgm:prSet/>
      <dgm:spPr/>
      <dgm:t>
        <a:bodyPr/>
        <a:lstStyle/>
        <a:p>
          <a:endParaRPr lang="ru-RU"/>
        </a:p>
      </dgm:t>
    </dgm:pt>
    <dgm:pt modelId="{4FD3E3D0-6BA0-4018-AE29-C8134463D340}" type="sibTrans" cxnId="{0A34BE13-311D-4A59-99DC-ADB8BC3495BF}">
      <dgm:prSet/>
      <dgm:spPr/>
      <dgm:t>
        <a:bodyPr/>
        <a:lstStyle/>
        <a:p>
          <a:endParaRPr lang="ru-RU"/>
        </a:p>
      </dgm:t>
    </dgm:pt>
    <dgm:pt modelId="{71EA6E4E-B371-41BE-B4DE-382612497C04}">
      <dgm:prSet custT="1"/>
      <dgm:spPr/>
      <dgm:t>
        <a:bodyPr/>
        <a:lstStyle/>
        <a:p>
          <a:pPr algn="just">
            <a:lnSpc>
              <a:spcPct val="100000"/>
            </a:lnSpc>
            <a:spcAft>
              <a:spcPts val="0"/>
            </a:spcAft>
          </a:pPr>
          <a:r>
            <a:rPr lang="en-US" sz="2000" b="1" i="1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V </a:t>
          </a:r>
          <a:r>
            <a:rPr lang="ru-RU" sz="20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осуществляется психологическая поддержка специалистов, работающих непосредственно с детьми с ОВЗ</a:t>
          </a:r>
          <a:r>
            <a:rPr lang="ru-RU" sz="10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.</a:t>
          </a:r>
          <a:endParaRPr lang="ru-RU" sz="1000" dirty="0">
            <a:solidFill>
              <a:schemeClr val="tx1"/>
            </a:solidFill>
          </a:endParaRPr>
        </a:p>
      </dgm:t>
    </dgm:pt>
    <dgm:pt modelId="{343EC1EA-C298-4247-BDA2-D9784C352FA9}" type="parTrans" cxnId="{23023E51-8ACF-44B5-81A8-8A721CBF124C}">
      <dgm:prSet/>
      <dgm:spPr/>
      <dgm:t>
        <a:bodyPr/>
        <a:lstStyle/>
        <a:p>
          <a:endParaRPr lang="ru-RU"/>
        </a:p>
      </dgm:t>
    </dgm:pt>
    <dgm:pt modelId="{E32F88A2-E4BD-48CA-904F-585707252015}" type="sibTrans" cxnId="{23023E51-8ACF-44B5-81A8-8A721CBF124C}">
      <dgm:prSet/>
      <dgm:spPr/>
      <dgm:t>
        <a:bodyPr/>
        <a:lstStyle/>
        <a:p>
          <a:endParaRPr lang="ru-RU"/>
        </a:p>
      </dgm:t>
    </dgm:pt>
    <dgm:pt modelId="{341B09B5-3E1E-48F8-A207-1CA3A9A996F7}">
      <dgm:prSet custT="1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ru-RU" sz="2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Развитие готовности педагогов к реализации требований ФГОС в общеобразовательном учреждении для обучающихся с ограниченными возможностями здоровья будет действенно, если:</a:t>
          </a:r>
          <a:endParaRPr lang="ru-RU" sz="2000" dirty="0">
            <a:solidFill>
              <a:srgbClr val="0070C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A43A59-BDD1-4A20-B3E2-F91E41416EC9}" type="parTrans" cxnId="{00A884F6-26D9-42F2-A5D9-4D6CE40ED270}">
      <dgm:prSet/>
      <dgm:spPr/>
      <dgm:t>
        <a:bodyPr/>
        <a:lstStyle/>
        <a:p>
          <a:endParaRPr lang="ru-RU"/>
        </a:p>
      </dgm:t>
    </dgm:pt>
    <dgm:pt modelId="{14BD2610-A011-4D2D-8387-44D5D14A095F}" type="sibTrans" cxnId="{00A884F6-26D9-42F2-A5D9-4D6CE40ED270}">
      <dgm:prSet/>
      <dgm:spPr/>
      <dgm:t>
        <a:bodyPr/>
        <a:lstStyle/>
        <a:p>
          <a:endParaRPr lang="ru-RU"/>
        </a:p>
      </dgm:t>
    </dgm:pt>
    <dgm:pt modelId="{853B9B9D-6FCF-42F4-9495-E610015B3F62}" type="pres">
      <dgm:prSet presAssocID="{1EF05D99-0FAA-4FEE-89E6-187E93C964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6FB9840-E9C3-4DD0-9908-880809A942E6}" type="pres">
      <dgm:prSet presAssocID="{341B09B5-3E1E-48F8-A207-1CA3A9A996F7}" presName="parentLin" presStyleCnt="0"/>
      <dgm:spPr/>
    </dgm:pt>
    <dgm:pt modelId="{7B6399FC-8939-43D0-B2BE-8E5C7BB3E212}" type="pres">
      <dgm:prSet presAssocID="{341B09B5-3E1E-48F8-A207-1CA3A9A996F7}" presName="parentLeftMargin" presStyleLbl="node1" presStyleIdx="0" presStyleCnt="4"/>
      <dgm:spPr/>
      <dgm:t>
        <a:bodyPr/>
        <a:lstStyle/>
        <a:p>
          <a:endParaRPr lang="ru-RU"/>
        </a:p>
      </dgm:t>
    </dgm:pt>
    <dgm:pt modelId="{D2DE2C59-CD1E-4CA8-926E-183C67B65A00}" type="pres">
      <dgm:prSet presAssocID="{341B09B5-3E1E-48F8-A207-1CA3A9A996F7}" presName="parentText" presStyleLbl="node1" presStyleIdx="0" presStyleCnt="4" custScaleX="114207" custScaleY="240739" custLinFactNeighborX="-99448" custLinFactNeighborY="-44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3D6534-B100-4BE2-9D09-6CFB12B1BCE1}" type="pres">
      <dgm:prSet presAssocID="{341B09B5-3E1E-48F8-A207-1CA3A9A996F7}" presName="negativeSpace" presStyleCnt="0"/>
      <dgm:spPr/>
    </dgm:pt>
    <dgm:pt modelId="{4665E0B2-44E6-4C84-B43D-67AB8E983EA5}" type="pres">
      <dgm:prSet presAssocID="{341B09B5-3E1E-48F8-A207-1CA3A9A996F7}" presName="childText" presStyleLbl="conFgAcc1" presStyleIdx="0" presStyleCnt="4">
        <dgm:presLayoutVars>
          <dgm:bulletEnabled val="1"/>
        </dgm:presLayoutVars>
      </dgm:prSet>
      <dgm:spPr/>
    </dgm:pt>
    <dgm:pt modelId="{C423CD95-44FA-48D6-B66F-149D9C233D2E}" type="pres">
      <dgm:prSet presAssocID="{14BD2610-A011-4D2D-8387-44D5D14A095F}" presName="spaceBetweenRectangles" presStyleCnt="0"/>
      <dgm:spPr/>
    </dgm:pt>
    <dgm:pt modelId="{660026BB-68E4-4C1F-94EB-F755650441CA}" type="pres">
      <dgm:prSet presAssocID="{35E0798C-1633-45AB-8427-2D6C03B4A692}" presName="parentLin" presStyleCnt="0"/>
      <dgm:spPr/>
    </dgm:pt>
    <dgm:pt modelId="{6177366E-F643-42D6-B364-19D589B7DD26}" type="pres">
      <dgm:prSet presAssocID="{35E0798C-1633-45AB-8427-2D6C03B4A692}" presName="parentLeftMargin" presStyleLbl="node1" presStyleIdx="0" presStyleCnt="4"/>
      <dgm:spPr/>
      <dgm:t>
        <a:bodyPr/>
        <a:lstStyle/>
        <a:p>
          <a:endParaRPr lang="ru-RU"/>
        </a:p>
      </dgm:t>
    </dgm:pt>
    <dgm:pt modelId="{B4D67DB7-1F2E-47A9-B130-822ED951B4D6}" type="pres">
      <dgm:prSet presAssocID="{35E0798C-1633-45AB-8427-2D6C03B4A692}" presName="parentText" presStyleLbl="node1" presStyleIdx="1" presStyleCnt="4" custScaleX="126635" custScaleY="183330" custLinFactX="15966" custLinFactNeighborX="100000" custLinFactNeighborY="-1180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40440C-8754-405B-A9C9-87E77D0D6560}" type="pres">
      <dgm:prSet presAssocID="{35E0798C-1633-45AB-8427-2D6C03B4A692}" presName="negativeSpace" presStyleCnt="0"/>
      <dgm:spPr/>
    </dgm:pt>
    <dgm:pt modelId="{395BF08A-5890-4446-B3B5-5F0F2F4A5521}" type="pres">
      <dgm:prSet presAssocID="{35E0798C-1633-45AB-8427-2D6C03B4A692}" presName="childText" presStyleLbl="conFgAcc1" presStyleIdx="1" presStyleCnt="4" custFlipVert="0" custScaleY="115468" custLinFactNeighborX="2800" custLinFactNeighborY="-25502">
        <dgm:presLayoutVars>
          <dgm:bulletEnabled val="1"/>
        </dgm:presLayoutVars>
      </dgm:prSet>
      <dgm:spPr>
        <a:solidFill>
          <a:srgbClr val="BBF4F7">
            <a:alpha val="90000"/>
          </a:srgbClr>
        </a:solidFill>
      </dgm:spPr>
    </dgm:pt>
    <dgm:pt modelId="{E53A6436-6FA7-467B-B433-A320DA322306}" type="pres">
      <dgm:prSet presAssocID="{BD130E94-05C6-4941-B531-C2C5B3150B2A}" presName="spaceBetweenRectangles" presStyleCnt="0"/>
      <dgm:spPr/>
    </dgm:pt>
    <dgm:pt modelId="{0F6D566A-0EE8-4BA7-AAD7-DB430FEA33DB}" type="pres">
      <dgm:prSet presAssocID="{7A83A241-8C0B-4001-BBAF-3DC487C79CDA}" presName="parentLin" presStyleCnt="0"/>
      <dgm:spPr/>
    </dgm:pt>
    <dgm:pt modelId="{102D5489-774B-45A2-A00D-F23E036C1C0A}" type="pres">
      <dgm:prSet presAssocID="{7A83A241-8C0B-4001-BBAF-3DC487C79CDA}" presName="parentLeftMargin" presStyleLbl="node1" presStyleIdx="1" presStyleCnt="4"/>
      <dgm:spPr/>
      <dgm:t>
        <a:bodyPr/>
        <a:lstStyle/>
        <a:p>
          <a:endParaRPr lang="ru-RU"/>
        </a:p>
      </dgm:t>
    </dgm:pt>
    <dgm:pt modelId="{27ED56E7-B983-449F-8A22-29CD5B4964C2}" type="pres">
      <dgm:prSet presAssocID="{7A83A241-8C0B-4001-BBAF-3DC487C79CDA}" presName="parentText" presStyleLbl="node1" presStyleIdx="2" presStyleCnt="4" custScaleX="126635" custScaleY="238051" custLinFactX="1738" custLinFactNeighborX="100000" custLinFactNeighborY="-3571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B321111-BDEB-4B7D-8FAC-3FB51A2F7863}" type="pres">
      <dgm:prSet presAssocID="{7A83A241-8C0B-4001-BBAF-3DC487C79CDA}" presName="negativeSpace" presStyleCnt="0"/>
      <dgm:spPr/>
    </dgm:pt>
    <dgm:pt modelId="{C9A13BD7-030A-4694-8AF7-2348E49F2B93}" type="pres">
      <dgm:prSet presAssocID="{7A83A241-8C0B-4001-BBAF-3DC487C79CDA}" presName="childText" presStyleLbl="conFgAcc1" presStyleIdx="2" presStyleCnt="4" custScaleY="142253">
        <dgm:presLayoutVars>
          <dgm:bulletEnabled val="1"/>
        </dgm:presLayoutVars>
      </dgm:prSet>
      <dgm:spPr>
        <a:solidFill>
          <a:srgbClr val="BBF4F7">
            <a:alpha val="90000"/>
          </a:srgbClr>
        </a:solidFill>
      </dgm:spPr>
    </dgm:pt>
    <dgm:pt modelId="{40E7CB77-86E3-4123-A54B-12DEB6F319CD}" type="pres">
      <dgm:prSet presAssocID="{4FD3E3D0-6BA0-4018-AE29-C8134463D340}" presName="spaceBetweenRectangles" presStyleCnt="0"/>
      <dgm:spPr/>
    </dgm:pt>
    <dgm:pt modelId="{C85C2BA5-344D-4BA6-85CC-BE3257F0B907}" type="pres">
      <dgm:prSet presAssocID="{71EA6E4E-B371-41BE-B4DE-382612497C04}" presName="parentLin" presStyleCnt="0"/>
      <dgm:spPr/>
    </dgm:pt>
    <dgm:pt modelId="{55021B8E-AA1E-42DA-9BF8-6AED40B678D1}" type="pres">
      <dgm:prSet presAssocID="{71EA6E4E-B371-41BE-B4DE-382612497C04}" presName="parentLeftMargin" presStyleLbl="node1" presStyleIdx="2" presStyleCnt="4"/>
      <dgm:spPr/>
      <dgm:t>
        <a:bodyPr/>
        <a:lstStyle/>
        <a:p>
          <a:endParaRPr lang="ru-RU"/>
        </a:p>
      </dgm:t>
    </dgm:pt>
    <dgm:pt modelId="{C1D872A2-1D36-4B39-8A0F-CE7ED6B67686}" type="pres">
      <dgm:prSet presAssocID="{71EA6E4E-B371-41BE-B4DE-382612497C04}" presName="parentText" presStyleLbl="node1" presStyleIdx="3" presStyleCnt="4" custScaleX="126635" custScaleY="180218" custLinFactX="1936" custLinFactNeighborX="100000" custLinFactNeighborY="-1632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4AA82E-CACA-4A64-9050-1A45162DA817}" type="pres">
      <dgm:prSet presAssocID="{71EA6E4E-B371-41BE-B4DE-382612497C04}" presName="negativeSpace" presStyleCnt="0"/>
      <dgm:spPr/>
    </dgm:pt>
    <dgm:pt modelId="{41782462-286F-4E2D-B33F-43C56BC4442B}" type="pres">
      <dgm:prSet presAssocID="{71EA6E4E-B371-41BE-B4DE-382612497C04}" presName="childText" presStyleLbl="conFgAcc1" presStyleIdx="3" presStyleCnt="4" custScaleY="146314">
        <dgm:presLayoutVars>
          <dgm:bulletEnabled val="1"/>
        </dgm:presLayoutVars>
      </dgm:prSet>
      <dgm:spPr>
        <a:solidFill>
          <a:srgbClr val="BBF4F7">
            <a:alpha val="90000"/>
          </a:srgbClr>
        </a:solidFill>
      </dgm:spPr>
    </dgm:pt>
  </dgm:ptLst>
  <dgm:cxnLst>
    <dgm:cxn modelId="{8BCD4DC2-9525-4D0C-BABE-08ADB07563FA}" type="presOf" srcId="{341B09B5-3E1E-48F8-A207-1CA3A9A996F7}" destId="{7B6399FC-8939-43D0-B2BE-8E5C7BB3E212}" srcOrd="0" destOrd="0" presId="urn:microsoft.com/office/officeart/2005/8/layout/list1"/>
    <dgm:cxn modelId="{DE7B9EE6-018A-4941-81B7-008A9AF3FC21}" srcId="{1EF05D99-0FAA-4FEE-89E6-187E93C96422}" destId="{35E0798C-1633-45AB-8427-2D6C03B4A692}" srcOrd="1" destOrd="0" parTransId="{72457097-D80D-4964-9FEA-879A7A915012}" sibTransId="{BD130E94-05C6-4941-B531-C2C5B3150B2A}"/>
    <dgm:cxn modelId="{0F7C7BDC-33AC-4FF9-A182-25AB3D35160E}" type="presOf" srcId="{1EF05D99-0FAA-4FEE-89E6-187E93C96422}" destId="{853B9B9D-6FCF-42F4-9495-E610015B3F62}" srcOrd="0" destOrd="0" presId="urn:microsoft.com/office/officeart/2005/8/layout/list1"/>
    <dgm:cxn modelId="{40035953-1785-4EB7-A1AE-3FF53778317B}" type="presOf" srcId="{71EA6E4E-B371-41BE-B4DE-382612497C04}" destId="{C1D872A2-1D36-4B39-8A0F-CE7ED6B67686}" srcOrd="1" destOrd="0" presId="urn:microsoft.com/office/officeart/2005/8/layout/list1"/>
    <dgm:cxn modelId="{CD119D82-374C-4F40-BD7A-B3356BD980DF}" type="presOf" srcId="{35E0798C-1633-45AB-8427-2D6C03B4A692}" destId="{B4D67DB7-1F2E-47A9-B130-822ED951B4D6}" srcOrd="1" destOrd="0" presId="urn:microsoft.com/office/officeart/2005/8/layout/list1"/>
    <dgm:cxn modelId="{00A884F6-26D9-42F2-A5D9-4D6CE40ED270}" srcId="{1EF05D99-0FAA-4FEE-89E6-187E93C96422}" destId="{341B09B5-3E1E-48F8-A207-1CA3A9A996F7}" srcOrd="0" destOrd="0" parTransId="{7BA43A59-BDD1-4A20-B3E2-F91E41416EC9}" sibTransId="{14BD2610-A011-4D2D-8387-44D5D14A095F}"/>
    <dgm:cxn modelId="{B58F7B96-762A-4F8A-902F-B6C61092B7E4}" type="presOf" srcId="{7A83A241-8C0B-4001-BBAF-3DC487C79CDA}" destId="{27ED56E7-B983-449F-8A22-29CD5B4964C2}" srcOrd="1" destOrd="0" presId="urn:microsoft.com/office/officeart/2005/8/layout/list1"/>
    <dgm:cxn modelId="{6A2E6873-F6B8-4698-9917-E4DC8175AC51}" type="presOf" srcId="{35E0798C-1633-45AB-8427-2D6C03B4A692}" destId="{6177366E-F643-42D6-B364-19D589B7DD26}" srcOrd="0" destOrd="0" presId="urn:microsoft.com/office/officeart/2005/8/layout/list1"/>
    <dgm:cxn modelId="{0A34BE13-311D-4A59-99DC-ADB8BC3495BF}" srcId="{1EF05D99-0FAA-4FEE-89E6-187E93C96422}" destId="{7A83A241-8C0B-4001-BBAF-3DC487C79CDA}" srcOrd="2" destOrd="0" parTransId="{37310D9F-F7F3-46E8-87A6-D5251FCFDBE4}" sibTransId="{4FD3E3D0-6BA0-4018-AE29-C8134463D340}"/>
    <dgm:cxn modelId="{2449F905-2D61-49A5-BFDA-248D80227E7F}" type="presOf" srcId="{7A83A241-8C0B-4001-BBAF-3DC487C79CDA}" destId="{102D5489-774B-45A2-A00D-F23E036C1C0A}" srcOrd="0" destOrd="0" presId="urn:microsoft.com/office/officeart/2005/8/layout/list1"/>
    <dgm:cxn modelId="{23023E51-8ACF-44B5-81A8-8A721CBF124C}" srcId="{1EF05D99-0FAA-4FEE-89E6-187E93C96422}" destId="{71EA6E4E-B371-41BE-B4DE-382612497C04}" srcOrd="3" destOrd="0" parTransId="{343EC1EA-C298-4247-BDA2-D9784C352FA9}" sibTransId="{E32F88A2-E4BD-48CA-904F-585707252015}"/>
    <dgm:cxn modelId="{7C7E2144-FF3B-4342-8A55-58BB293580CA}" type="presOf" srcId="{341B09B5-3E1E-48F8-A207-1CA3A9A996F7}" destId="{D2DE2C59-CD1E-4CA8-926E-183C67B65A00}" srcOrd="1" destOrd="0" presId="urn:microsoft.com/office/officeart/2005/8/layout/list1"/>
    <dgm:cxn modelId="{BF794BC5-B226-4F0E-B517-4D18B40B3647}" type="presOf" srcId="{71EA6E4E-B371-41BE-B4DE-382612497C04}" destId="{55021B8E-AA1E-42DA-9BF8-6AED40B678D1}" srcOrd="0" destOrd="0" presId="urn:microsoft.com/office/officeart/2005/8/layout/list1"/>
    <dgm:cxn modelId="{01F9EAE8-0F46-407D-9979-1D05F66D7477}" type="presParOf" srcId="{853B9B9D-6FCF-42F4-9495-E610015B3F62}" destId="{D6FB9840-E9C3-4DD0-9908-880809A942E6}" srcOrd="0" destOrd="0" presId="urn:microsoft.com/office/officeart/2005/8/layout/list1"/>
    <dgm:cxn modelId="{539D585D-D947-4CCD-AD15-220072034EA3}" type="presParOf" srcId="{D6FB9840-E9C3-4DD0-9908-880809A942E6}" destId="{7B6399FC-8939-43D0-B2BE-8E5C7BB3E212}" srcOrd="0" destOrd="0" presId="urn:microsoft.com/office/officeart/2005/8/layout/list1"/>
    <dgm:cxn modelId="{E384D8C1-10E2-424F-9B02-A7BA900DB126}" type="presParOf" srcId="{D6FB9840-E9C3-4DD0-9908-880809A942E6}" destId="{D2DE2C59-CD1E-4CA8-926E-183C67B65A00}" srcOrd="1" destOrd="0" presId="urn:microsoft.com/office/officeart/2005/8/layout/list1"/>
    <dgm:cxn modelId="{FED388EC-6CAB-48F7-B9B8-53C51E588474}" type="presParOf" srcId="{853B9B9D-6FCF-42F4-9495-E610015B3F62}" destId="{783D6534-B100-4BE2-9D09-6CFB12B1BCE1}" srcOrd="1" destOrd="0" presId="urn:microsoft.com/office/officeart/2005/8/layout/list1"/>
    <dgm:cxn modelId="{8FEE49E6-3CB0-4C28-9710-650D4025100E}" type="presParOf" srcId="{853B9B9D-6FCF-42F4-9495-E610015B3F62}" destId="{4665E0B2-44E6-4C84-B43D-67AB8E983EA5}" srcOrd="2" destOrd="0" presId="urn:microsoft.com/office/officeart/2005/8/layout/list1"/>
    <dgm:cxn modelId="{A648428F-4260-4D27-876E-E0284350C076}" type="presParOf" srcId="{853B9B9D-6FCF-42F4-9495-E610015B3F62}" destId="{C423CD95-44FA-48D6-B66F-149D9C233D2E}" srcOrd="3" destOrd="0" presId="urn:microsoft.com/office/officeart/2005/8/layout/list1"/>
    <dgm:cxn modelId="{A2E4C63B-4E9E-4C7D-9E50-D93D5EB04582}" type="presParOf" srcId="{853B9B9D-6FCF-42F4-9495-E610015B3F62}" destId="{660026BB-68E4-4C1F-94EB-F755650441CA}" srcOrd="4" destOrd="0" presId="urn:microsoft.com/office/officeart/2005/8/layout/list1"/>
    <dgm:cxn modelId="{13AF1756-D1EC-4C3B-A362-27C56E4E6F40}" type="presParOf" srcId="{660026BB-68E4-4C1F-94EB-F755650441CA}" destId="{6177366E-F643-42D6-B364-19D589B7DD26}" srcOrd="0" destOrd="0" presId="urn:microsoft.com/office/officeart/2005/8/layout/list1"/>
    <dgm:cxn modelId="{9916CE17-C394-4FEF-BCEB-6B84390B5239}" type="presParOf" srcId="{660026BB-68E4-4C1F-94EB-F755650441CA}" destId="{B4D67DB7-1F2E-47A9-B130-822ED951B4D6}" srcOrd="1" destOrd="0" presId="urn:microsoft.com/office/officeart/2005/8/layout/list1"/>
    <dgm:cxn modelId="{6B5ED62C-8EED-4798-BA4A-BE7892332049}" type="presParOf" srcId="{853B9B9D-6FCF-42F4-9495-E610015B3F62}" destId="{D040440C-8754-405B-A9C9-87E77D0D6560}" srcOrd="5" destOrd="0" presId="urn:microsoft.com/office/officeart/2005/8/layout/list1"/>
    <dgm:cxn modelId="{8FFB632E-57CC-4620-A59B-2C77EFBE45F5}" type="presParOf" srcId="{853B9B9D-6FCF-42F4-9495-E610015B3F62}" destId="{395BF08A-5890-4446-B3B5-5F0F2F4A5521}" srcOrd="6" destOrd="0" presId="urn:microsoft.com/office/officeart/2005/8/layout/list1"/>
    <dgm:cxn modelId="{75BD17D4-93E1-4755-80D7-C14A64FFB7B6}" type="presParOf" srcId="{853B9B9D-6FCF-42F4-9495-E610015B3F62}" destId="{E53A6436-6FA7-467B-B433-A320DA322306}" srcOrd="7" destOrd="0" presId="urn:microsoft.com/office/officeart/2005/8/layout/list1"/>
    <dgm:cxn modelId="{755C9034-38A0-4AA8-836B-A88E3F23307F}" type="presParOf" srcId="{853B9B9D-6FCF-42F4-9495-E610015B3F62}" destId="{0F6D566A-0EE8-4BA7-AAD7-DB430FEA33DB}" srcOrd="8" destOrd="0" presId="urn:microsoft.com/office/officeart/2005/8/layout/list1"/>
    <dgm:cxn modelId="{A6D06EC9-2AC8-4394-B7BE-B5673F823437}" type="presParOf" srcId="{0F6D566A-0EE8-4BA7-AAD7-DB430FEA33DB}" destId="{102D5489-774B-45A2-A00D-F23E036C1C0A}" srcOrd="0" destOrd="0" presId="urn:microsoft.com/office/officeart/2005/8/layout/list1"/>
    <dgm:cxn modelId="{0E134836-747D-4235-B53A-099F70A9EA34}" type="presParOf" srcId="{0F6D566A-0EE8-4BA7-AAD7-DB430FEA33DB}" destId="{27ED56E7-B983-449F-8A22-29CD5B4964C2}" srcOrd="1" destOrd="0" presId="urn:microsoft.com/office/officeart/2005/8/layout/list1"/>
    <dgm:cxn modelId="{4F3C46AB-0F92-4536-876F-75FC5BB7BCB9}" type="presParOf" srcId="{853B9B9D-6FCF-42F4-9495-E610015B3F62}" destId="{9B321111-BDEB-4B7D-8FAC-3FB51A2F7863}" srcOrd="9" destOrd="0" presId="urn:microsoft.com/office/officeart/2005/8/layout/list1"/>
    <dgm:cxn modelId="{A8143CCD-8DDA-4D1E-9A91-D0F8797D0BA2}" type="presParOf" srcId="{853B9B9D-6FCF-42F4-9495-E610015B3F62}" destId="{C9A13BD7-030A-4694-8AF7-2348E49F2B93}" srcOrd="10" destOrd="0" presId="urn:microsoft.com/office/officeart/2005/8/layout/list1"/>
    <dgm:cxn modelId="{B1628872-6A39-4345-AFD0-83D78843CFAF}" type="presParOf" srcId="{853B9B9D-6FCF-42F4-9495-E610015B3F62}" destId="{40E7CB77-86E3-4123-A54B-12DEB6F319CD}" srcOrd="11" destOrd="0" presId="urn:microsoft.com/office/officeart/2005/8/layout/list1"/>
    <dgm:cxn modelId="{52D53C92-A05A-483C-A78D-5DCE05D48486}" type="presParOf" srcId="{853B9B9D-6FCF-42F4-9495-E610015B3F62}" destId="{C85C2BA5-344D-4BA6-85CC-BE3257F0B907}" srcOrd="12" destOrd="0" presId="urn:microsoft.com/office/officeart/2005/8/layout/list1"/>
    <dgm:cxn modelId="{081B63CD-10B5-458A-832D-7F69B1AA42F1}" type="presParOf" srcId="{C85C2BA5-344D-4BA6-85CC-BE3257F0B907}" destId="{55021B8E-AA1E-42DA-9BF8-6AED40B678D1}" srcOrd="0" destOrd="0" presId="urn:microsoft.com/office/officeart/2005/8/layout/list1"/>
    <dgm:cxn modelId="{627E555E-13EA-4200-B2F4-3B0D53DADBD0}" type="presParOf" srcId="{C85C2BA5-344D-4BA6-85CC-BE3257F0B907}" destId="{C1D872A2-1D36-4B39-8A0F-CE7ED6B67686}" srcOrd="1" destOrd="0" presId="urn:microsoft.com/office/officeart/2005/8/layout/list1"/>
    <dgm:cxn modelId="{2ADDCFFF-C5E1-4936-89D2-209C0BBBD822}" type="presParOf" srcId="{853B9B9D-6FCF-42F4-9495-E610015B3F62}" destId="{D94AA82E-CACA-4A64-9050-1A45162DA817}" srcOrd="13" destOrd="0" presId="urn:microsoft.com/office/officeart/2005/8/layout/list1"/>
    <dgm:cxn modelId="{9BD196A7-E195-45CA-8A14-F097A7D2B5F1}" type="presParOf" srcId="{853B9B9D-6FCF-42F4-9495-E610015B3F62}" destId="{41782462-286F-4E2D-B33F-43C56BC4442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CE20B7-3115-4FBA-B0B9-99F7893B70A3}">
      <dsp:nvSpPr>
        <dsp:cNvPr id="0" name=""/>
        <dsp:cNvSpPr/>
      </dsp:nvSpPr>
      <dsp:spPr>
        <a:xfrm rot="5400000">
          <a:off x="-193160" y="193163"/>
          <a:ext cx="2103415" cy="1717087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Объект исследования</a:t>
          </a:r>
          <a:r>
            <a:rPr lang="ru-RU" sz="20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r>
            <a:rPr lang="ru-RU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sz="2000" kern="1200" dirty="0">
            <a:solidFill>
              <a:schemeClr val="tx1"/>
            </a:solidFill>
          </a:endParaRPr>
        </a:p>
      </dsp:txBody>
      <dsp:txXfrm rot="-5400000">
        <a:off x="5" y="858543"/>
        <a:ext cx="1717087" cy="386328"/>
      </dsp:txXfrm>
    </dsp:sp>
    <dsp:sp modelId="{DC71FEEF-36A7-4888-A65C-94E0279F868D}">
      <dsp:nvSpPr>
        <dsp:cNvPr id="0" name=""/>
        <dsp:cNvSpPr/>
      </dsp:nvSpPr>
      <dsp:spPr>
        <a:xfrm rot="5400000">
          <a:off x="5453524" y="-3834212"/>
          <a:ext cx="1367219" cy="92472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0" lvl="1" indent="0" algn="l" defTabSz="8890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управление реализацией требований ФГОС в общеобразовательном учреждении для обучающихся с ограниченными возможностями здоровья. </a:t>
          </a:r>
          <a:endParaRPr lang="ru-RU" sz="2000" kern="1200" dirty="0"/>
        </a:p>
      </dsp:txBody>
      <dsp:txXfrm rot="-5400000">
        <a:off x="1513525" y="172529"/>
        <a:ext cx="9180476" cy="1233735"/>
      </dsp:txXfrm>
    </dsp:sp>
    <dsp:sp modelId="{BEE82E2B-5B37-4123-BF76-C7B437AFBC68}">
      <dsp:nvSpPr>
        <dsp:cNvPr id="0" name=""/>
        <dsp:cNvSpPr/>
      </dsp:nvSpPr>
      <dsp:spPr>
        <a:xfrm rot="5400000">
          <a:off x="-304311" y="2247304"/>
          <a:ext cx="2243439" cy="1797244"/>
        </a:xfrm>
        <a:prstGeom prst="chevron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Предмет исследования</a:t>
          </a:r>
          <a:r>
            <a:rPr lang="ru-RU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sz="2000" kern="1200" dirty="0"/>
        </a:p>
      </dsp:txBody>
      <dsp:txXfrm rot="-5400000">
        <a:off x="-81213" y="2922828"/>
        <a:ext cx="1797244" cy="446195"/>
      </dsp:txXfrm>
    </dsp:sp>
    <dsp:sp modelId="{F55BCF65-5AC8-476D-B0BD-5D8699B6FC82}">
      <dsp:nvSpPr>
        <dsp:cNvPr id="0" name=""/>
        <dsp:cNvSpPr/>
      </dsp:nvSpPr>
      <dsp:spPr>
        <a:xfrm rot="5400000">
          <a:off x="6106735" y="-2615020"/>
          <a:ext cx="1613346" cy="107196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0" lvl="1" indent="0" algn="l" defTabSz="8890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организационные условия развития готовности педагогов общеобразовательного учреждения для обучающихся с ограниченными возможностями здоровья к реализации требований ФГОС </a:t>
          </a:r>
          <a:endParaRPr lang="ru-RU" sz="2000" kern="1200" dirty="0"/>
        </a:p>
      </dsp:txBody>
      <dsp:txXfrm rot="-5400000">
        <a:off x="1553604" y="2016868"/>
        <a:ext cx="10640852" cy="1455832"/>
      </dsp:txXfrm>
    </dsp:sp>
    <dsp:sp modelId="{F08020F0-F675-42A8-A5AB-CA46D121AAA3}">
      <dsp:nvSpPr>
        <dsp:cNvPr id="0" name=""/>
        <dsp:cNvSpPr/>
      </dsp:nvSpPr>
      <dsp:spPr>
        <a:xfrm rot="5400000">
          <a:off x="-316356" y="4568346"/>
          <a:ext cx="2213360" cy="1743075"/>
        </a:xfrm>
        <a:prstGeom prst="chevron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Цель исследования: </a:t>
          </a:r>
          <a:endParaRPr lang="ru-RU" sz="2000" kern="1200" dirty="0"/>
        </a:p>
      </dsp:txBody>
      <dsp:txXfrm rot="-5400000">
        <a:off x="-81213" y="5204742"/>
        <a:ext cx="1743075" cy="470285"/>
      </dsp:txXfrm>
    </dsp:sp>
    <dsp:sp modelId="{A345F611-1B1D-4956-A108-A6AF98080960}">
      <dsp:nvSpPr>
        <dsp:cNvPr id="0" name=""/>
        <dsp:cNvSpPr/>
      </dsp:nvSpPr>
      <dsp:spPr>
        <a:xfrm rot="5400000">
          <a:off x="5877199" y="-288018"/>
          <a:ext cx="2018249" cy="107196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0" lvl="1" indent="0" algn="l" defTabSz="93345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ru-RU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теоретически обосновать и эмпирически проверить действенность организационных условий развития готовности педагогов к реализации требований ФГОС в общеобразовательном учреждении для обучающихся с ограниченными возможностями здоровья.</a:t>
          </a:r>
          <a:endParaRPr lang="ru-RU" sz="2100" kern="1200" dirty="0"/>
        </a:p>
      </dsp:txBody>
      <dsp:txXfrm rot="-5400000">
        <a:off x="1526520" y="4161184"/>
        <a:ext cx="10621086" cy="1821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5E0B2-44E6-4C84-B43D-67AB8E983EA5}">
      <dsp:nvSpPr>
        <dsp:cNvPr id="0" name=""/>
        <dsp:cNvSpPr/>
      </dsp:nvSpPr>
      <dsp:spPr>
        <a:xfrm>
          <a:off x="0" y="1040058"/>
          <a:ext cx="1219536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DE2C59-CD1E-4CA8-926E-183C67B65A00}">
      <dsp:nvSpPr>
        <dsp:cNvPr id="0" name=""/>
        <dsp:cNvSpPr/>
      </dsp:nvSpPr>
      <dsp:spPr>
        <a:xfrm>
          <a:off x="3365" y="137068"/>
          <a:ext cx="9749571" cy="1137058"/>
        </a:xfrm>
        <a:prstGeom prst="roundRect">
          <a:avLst/>
        </a:prstGeom>
        <a:solidFill>
          <a:srgbClr val="92D050">
            <a:alpha val="9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669" tIns="0" rIns="32266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Развитие готовности педагогов к реализации требований ФГОС в общеобразовательном учреждении для обучающихся с ограниченными возможностями здоровья будет действенно, если:</a:t>
          </a:r>
          <a:endParaRPr lang="ru-RU" sz="2000" kern="1200" dirty="0">
            <a:solidFill>
              <a:srgbClr val="0070C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872" y="192575"/>
        <a:ext cx="9638557" cy="1026044"/>
      </dsp:txXfrm>
    </dsp:sp>
    <dsp:sp modelId="{395BF08A-5890-4446-B3B5-5F0F2F4A5521}">
      <dsp:nvSpPr>
        <dsp:cNvPr id="0" name=""/>
        <dsp:cNvSpPr/>
      </dsp:nvSpPr>
      <dsp:spPr>
        <a:xfrm>
          <a:off x="0" y="2137369"/>
          <a:ext cx="12195363" cy="465566"/>
        </a:xfrm>
        <a:prstGeom prst="rect">
          <a:avLst/>
        </a:prstGeom>
        <a:solidFill>
          <a:srgbClr val="BBF4F7">
            <a:alpha val="90000"/>
          </a:srgb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D67DB7-1F2E-47A9-B130-822ED951B4D6}">
      <dsp:nvSpPr>
        <dsp:cNvPr id="0" name=""/>
        <dsp:cNvSpPr/>
      </dsp:nvSpPr>
      <dsp:spPr>
        <a:xfrm>
          <a:off x="1384844" y="1473887"/>
          <a:ext cx="10810519" cy="865904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669" tIns="0" rIns="322669" bIns="0" numCol="1" spcCol="1270" anchor="ctr" anchorCtr="0">
          <a:noAutofit/>
        </a:bodyPr>
        <a:lstStyle/>
        <a:p>
          <a:pPr lvl="0" algn="just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000" b="1" i="1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V</a:t>
          </a:r>
          <a:r>
            <a:rPr lang="en-US" sz="20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0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определены критерии и методика оценивания готовности педагогов к реализации требований ФГОС с учетом специфики работы в конкретном учреждении;</a:t>
          </a:r>
        </a:p>
      </dsp:txBody>
      <dsp:txXfrm>
        <a:off x="1427114" y="1516157"/>
        <a:ext cx="10725979" cy="781364"/>
      </dsp:txXfrm>
    </dsp:sp>
    <dsp:sp modelId="{C9A13BD7-030A-4694-8AF7-2348E49F2B93}">
      <dsp:nvSpPr>
        <dsp:cNvPr id="0" name=""/>
        <dsp:cNvSpPr/>
      </dsp:nvSpPr>
      <dsp:spPr>
        <a:xfrm>
          <a:off x="0" y="3599572"/>
          <a:ext cx="12195363" cy="573564"/>
        </a:xfrm>
        <a:prstGeom prst="rect">
          <a:avLst/>
        </a:prstGeom>
        <a:solidFill>
          <a:srgbClr val="BBF4F7">
            <a:alpha val="90000"/>
          </a:srgb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ED56E7-B983-449F-8A22-29CD5B4964C2}">
      <dsp:nvSpPr>
        <dsp:cNvPr id="0" name=""/>
        <dsp:cNvSpPr/>
      </dsp:nvSpPr>
      <dsp:spPr>
        <a:xfrm>
          <a:off x="1367905" y="2542662"/>
          <a:ext cx="10810519" cy="1124362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669" tIns="0" rIns="322669" bIns="0" numCol="1" spcCol="1270" anchor="ctr" anchorCtr="0">
          <a:noAutofit/>
        </a:bodyPr>
        <a:lstStyle/>
        <a:p>
          <a:pPr lvl="0" algn="just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000" b="1" i="1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V </a:t>
          </a:r>
          <a:r>
            <a:rPr lang="ru-RU" sz="20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в образовательном учреждении организована и функционирует система повышения квалификации специалистов, ориентированная на развитие готовности к реализации требований ФГОС с учетом актуального состояния когнитивного, мотивационного, личностного и технологического компонентов готовности;</a:t>
          </a:r>
        </a:p>
      </dsp:txBody>
      <dsp:txXfrm>
        <a:off x="1422792" y="2597549"/>
        <a:ext cx="10700745" cy="1014588"/>
      </dsp:txXfrm>
    </dsp:sp>
    <dsp:sp modelId="{41782462-286F-4E2D-B33F-43C56BC4442B}">
      <dsp:nvSpPr>
        <dsp:cNvPr id="0" name=""/>
        <dsp:cNvSpPr/>
      </dsp:nvSpPr>
      <dsp:spPr>
        <a:xfrm>
          <a:off x="0" y="4874582"/>
          <a:ext cx="12195363" cy="589938"/>
        </a:xfrm>
        <a:prstGeom prst="rect">
          <a:avLst/>
        </a:prstGeom>
        <a:solidFill>
          <a:srgbClr val="BBF4F7">
            <a:alpha val="90000"/>
          </a:srgb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872A2-1D36-4B39-8A0F-CE7ED6B67686}">
      <dsp:nvSpPr>
        <dsp:cNvPr id="0" name=""/>
        <dsp:cNvSpPr/>
      </dsp:nvSpPr>
      <dsp:spPr>
        <a:xfrm>
          <a:off x="1384807" y="4182416"/>
          <a:ext cx="10810519" cy="851205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669" tIns="0" rIns="322669" bIns="0" numCol="1" spcCol="1270" anchor="ctr" anchorCtr="0">
          <a:noAutofit/>
        </a:bodyPr>
        <a:lstStyle/>
        <a:p>
          <a:pPr lvl="0" algn="just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000" b="1" i="1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V </a:t>
          </a:r>
          <a:r>
            <a:rPr lang="ru-RU" sz="20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осуществляется психологическая поддержка специалистов, работающих непосредственно с детьми с ОВЗ</a:t>
          </a:r>
          <a:r>
            <a:rPr lang="ru-RU" sz="10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.</a:t>
          </a:r>
          <a:endParaRPr lang="ru-RU" sz="1000" kern="1200" dirty="0">
            <a:solidFill>
              <a:schemeClr val="tx1"/>
            </a:solidFill>
          </a:endParaRPr>
        </a:p>
      </dsp:txBody>
      <dsp:txXfrm>
        <a:off x="1426359" y="4223968"/>
        <a:ext cx="10727415" cy="768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B8AF-B7E4-40DC-8BC2-F7EEBDF8C11B}" type="datetimeFigureOut">
              <a:rPr lang="ru-RU" smtClean="0"/>
              <a:t>27.01.2019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7C7-4DD1-4349-992E-8AF2EC4DA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9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B8AF-B7E4-40DC-8BC2-F7EEBDF8C11B}" type="datetimeFigureOut">
              <a:rPr lang="ru-RU" smtClean="0"/>
              <a:t>27.01.2019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7C7-4DD1-4349-992E-8AF2EC4DA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59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B8AF-B7E4-40DC-8BC2-F7EEBDF8C11B}" type="datetimeFigureOut">
              <a:rPr lang="ru-RU" smtClean="0"/>
              <a:t>27.01.2019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7C7-4DD1-4349-992E-8AF2EC4DA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24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B8AF-B7E4-40DC-8BC2-F7EEBDF8C11B}" type="datetimeFigureOut">
              <a:rPr lang="ru-RU" smtClean="0"/>
              <a:t>27.01.2019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7C7-4DD1-4349-992E-8AF2EC4DA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8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B8AF-B7E4-40DC-8BC2-F7EEBDF8C11B}" type="datetimeFigureOut">
              <a:rPr lang="ru-RU" smtClean="0"/>
              <a:t>27.01.2019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7C7-4DD1-4349-992E-8AF2EC4DA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5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B8AF-B7E4-40DC-8BC2-F7EEBDF8C11B}" type="datetimeFigureOut">
              <a:rPr lang="ru-RU" smtClean="0"/>
              <a:t>27.01.2019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7C7-4DD1-4349-992E-8AF2EC4DA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75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B8AF-B7E4-40DC-8BC2-F7EEBDF8C11B}" type="datetimeFigureOut">
              <a:rPr lang="ru-RU" smtClean="0"/>
              <a:t>27.01.2019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7C7-4DD1-4349-992E-8AF2EC4DA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69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B8AF-B7E4-40DC-8BC2-F7EEBDF8C11B}" type="datetimeFigureOut">
              <a:rPr lang="ru-RU" smtClean="0"/>
              <a:t>27.01.2019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7C7-4DD1-4349-992E-8AF2EC4DA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02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B8AF-B7E4-40DC-8BC2-F7EEBDF8C11B}" type="datetimeFigureOut">
              <a:rPr lang="ru-RU" smtClean="0"/>
              <a:t>27.01.2019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7C7-4DD1-4349-992E-8AF2EC4DA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43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B8AF-B7E4-40DC-8BC2-F7EEBDF8C11B}" type="datetimeFigureOut">
              <a:rPr lang="ru-RU" smtClean="0"/>
              <a:t>27.01.2019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7C7-4DD1-4349-992E-8AF2EC4DA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18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B8AF-B7E4-40DC-8BC2-F7EEBDF8C11B}" type="datetimeFigureOut">
              <a:rPr lang="ru-RU" smtClean="0"/>
              <a:t>27.01.2019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7C7-4DD1-4349-992E-8AF2EC4DA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22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9B8AF-B7E4-40DC-8BC2-F7EEBDF8C11B}" type="datetimeFigureOut">
              <a:rPr lang="ru-RU" smtClean="0"/>
              <a:t>27.01.2019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567C7-4DD1-4349-992E-8AF2EC4DA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80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ctrTitle"/>
          </p:nvPr>
        </p:nvSpPr>
        <p:spPr>
          <a:xfrm>
            <a:off x="1209565" y="2484862"/>
            <a:ext cx="9698822" cy="1263367"/>
          </a:xfrm>
        </p:spPr>
        <p:txBody>
          <a:bodyPr>
            <a:normAutofit fontScale="90000"/>
          </a:bodyPr>
          <a:lstStyle/>
          <a:p>
            <a:r>
              <a:rPr lang="ru-RU" sz="2358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ОРГАНИЗАЦИОННЫЕ УСЛОВИЯ РАЗВИТИЯ ГОТОВНОСТИ ПЕДАГОГОВ К РЕАЛИЗАЦИИ ТРЕБОВАНИЙ ФГОС В ОБЩЕОБРАЗОВАТЕЛЬНОМ УЧРЕЖДЕНИИ ДЛЯ ОБУЧАЮЩИХСЯ С ОГРАНИЧЕННЫМИ ВОЗМОЖНОСТЯМИ ЗДОРОВЬЯ</a:t>
            </a:r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94015" y="3802052"/>
            <a:ext cx="4472848" cy="115572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 Студент 3 курса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29ПОм160-з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Падалка Дарья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Сергеевна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канд.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пед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наук, доцент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Быков Сергей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Александрович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Рецензент: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кафедры психологии и педагогики детства ТюмГУ,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канд.психол.наук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Кухтеринат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Галина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Владимировна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sz="2000" b="1" dirty="0">
              <a:latin typeface="Fira Sans Book" panose="020B05030500000200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06" y="179705"/>
            <a:ext cx="2779429" cy="167688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3380931" y="3802052"/>
            <a:ext cx="506965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401" y="444882"/>
            <a:ext cx="3026922" cy="57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191518" y="436064"/>
            <a:ext cx="398387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0" y="-25601"/>
            <a:ext cx="7689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Формирующий этап эксперимента</a:t>
            </a:r>
            <a:endParaRPr lang="ru-RU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395657" y="1320978"/>
            <a:ext cx="3848372" cy="959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19843" y="153193"/>
            <a:ext cx="8868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Мероприятия по развитию компонентов готовности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264350" y="504581"/>
            <a:ext cx="2400208" cy="3534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Когнитивный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759287" y="530319"/>
            <a:ext cx="2510121" cy="3416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Мотивационный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352223" y="530319"/>
            <a:ext cx="2324835" cy="3416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Личностный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9787899" y="530319"/>
            <a:ext cx="2400521" cy="3416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-91232" y="1288216"/>
            <a:ext cx="2492455" cy="479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Круглый стол «Педагогические затруднения и пути их решения»</a:t>
            </a:r>
            <a:endParaRPr lang="ru-RU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273747" y="941577"/>
            <a:ext cx="2390811" cy="13389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Владение знаний о затруднениях в коллективе, работающем с детьми с ОВЗ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759287" y="922489"/>
            <a:ext cx="2510120" cy="13978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Стремление к преодолению решений проблем, возникающих при работе с обучающимися с ОВЗ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352224" y="911504"/>
            <a:ext cx="2335620" cy="15251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Способность выразить свое мнение о затруднениях в профессиональной деятельности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787900" y="941578"/>
            <a:ext cx="2400520" cy="133891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Умение разработать план, применяемый для решения педагогических затруднений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260322" y="2332011"/>
            <a:ext cx="2400208" cy="13586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Владение новой информации об инклюзивной среде и инклюзивном обучении в целом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-44303" y="2659891"/>
            <a:ext cx="2398598" cy="479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Посещение аналогичных организаций</a:t>
            </a:r>
            <a:endParaRPr lang="ru-RU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94243" y="3027022"/>
            <a:ext cx="2159306" cy="479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759287" y="2375502"/>
            <a:ext cx="2520906" cy="16837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Стремление улучшить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свою профессиональную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 и в целом, среду организации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7352223" y="2463551"/>
            <a:ext cx="2296807" cy="1606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Способность анализировать свою профессиональную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 в сравнении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увиденным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9787900" y="2343339"/>
            <a:ext cx="2404100" cy="14023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Освоение новых методик, приемов, способов организации и осуществления деятельности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-187742" y="3873909"/>
            <a:ext cx="2653549" cy="479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собраний, чтение докладов</a:t>
            </a:r>
            <a:endParaRPr lang="ru-RU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2273747" y="3745672"/>
            <a:ext cx="2400208" cy="10356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Владение знаниями о значении ФГОС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основных документах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4767909" y="4111237"/>
            <a:ext cx="2492876" cy="9039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Стремление к пополнению знаний о ФГОС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7352223" y="4127067"/>
            <a:ext cx="2307592" cy="8273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Способность применять знания о ФГОС в работе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9787900" y="3800323"/>
            <a:ext cx="2404101" cy="1158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Умение разрабатывать программы, опираясь на знания по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ФГОС и основные документы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-60266" y="5551246"/>
            <a:ext cx="2398598" cy="479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7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Индивидуальные </a:t>
            </a:r>
            <a:r>
              <a:rPr lang="ru-RU" sz="1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17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онсультации и занятия с педагогами, которые имеют психологические барьеры или эмоциональное выгорание</a:t>
            </a:r>
            <a:endParaRPr lang="ru-RU" sz="17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2260322" y="4814082"/>
            <a:ext cx="2400208" cy="12332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Владение новой информации о себе и своем внутреннем дискомфорте 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4779345" y="5067231"/>
            <a:ext cx="2471305" cy="11165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Стремление преодолеть психологические барьеры 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7369466" y="5012676"/>
            <a:ext cx="2329162" cy="18453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Способность контролировать свое психологическое состояние, для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преодоления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эмоционального выгорания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9791481" y="5038278"/>
            <a:ext cx="2400520" cy="18197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Умение применять психологические упражнения для преодоления внутреннего дискомфорта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940" y="51165"/>
            <a:ext cx="1209465" cy="43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8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004" y="33672"/>
            <a:ext cx="1683008" cy="1015389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301686" y="497796"/>
            <a:ext cx="345950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860" y="0"/>
            <a:ext cx="1622079" cy="1049061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301686" y="33672"/>
            <a:ext cx="7689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Результаты исследования </a:t>
            </a:r>
            <a:endParaRPr lang="ru-RU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586445" y="602347"/>
            <a:ext cx="77014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оценки работы педагога по методике Л.М. Митиной </a:t>
            </a:r>
          </a:p>
        </p:txBody>
      </p:sp>
      <p:pic>
        <p:nvPicPr>
          <p:cNvPr id="8" name="Рисунок 7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70" y="1002457"/>
            <a:ext cx="12015730" cy="59584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349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86" y="105545"/>
            <a:ext cx="1683008" cy="1015389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84758" y="446189"/>
            <a:ext cx="345950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921" y="71873"/>
            <a:ext cx="1622079" cy="1049061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378804" y="-15476"/>
            <a:ext cx="7689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Результаты исследования </a:t>
            </a:r>
            <a:endParaRPr lang="ru-RU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73045" y="631375"/>
            <a:ext cx="75347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инамике </a:t>
            </a:r>
            <a:r>
              <a:rPr lang="ru-RU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показателей по основным компонентам в </a:t>
            </a:r>
            <a:r>
              <a:rPr lang="ru-RU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сравнении</a:t>
            </a:r>
          </a:p>
          <a:p>
            <a:pPr algn="ctr"/>
            <a:r>
              <a:rPr lang="ru-RU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констатирующего и контрольного исследования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997620"/>
              </p:ext>
            </p:extLst>
          </p:nvPr>
        </p:nvGraphicFramePr>
        <p:xfrm>
          <a:off x="914400" y="1524446"/>
          <a:ext cx="9893148" cy="51498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33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4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4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Показатели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Констатирующее исследование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Контрольное исследование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Динамика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78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Когнитивный компонент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FFFF">
                        <a:alpha val="5098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Высокий уровень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(18%)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(55%)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(37%)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Средний уровень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(68%)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(36%)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 7 (32%)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Низкий уровень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(14%)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(9%)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 1 (5%)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578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Мотивационный компонент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FFFF">
                        <a:alpha val="52157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Высокий уровень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(14%)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(50%)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(36%)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Средний уровень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 (59%)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(36%)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 5 (23%)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Низкий уровень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(27%)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(14%)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 3 (13%)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578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Личностный компонент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FFFF">
                        <a:alpha val="5607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Высокий уровень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 (77%)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 (82%)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(5%)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Средний уровень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(23%)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(18%)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 1 (5%)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Низкий уровень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0(0%)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(0%)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578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Технологический компонент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FFFF">
                        <a:alpha val="54902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7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Высокий уровень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(45%)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 (59%)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 (14%)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7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Средний уровень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(50%)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(41%)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 2 (9%)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7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Низкий уровень 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(5%)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(0%)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 1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(5%)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53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/>
          <p:nvPr/>
        </p:nvPicPr>
        <p:blipFill rotWithShape="1">
          <a:blip r:embed="rId2"/>
          <a:srcRect l="10905" t="4000" r="3761" b="27063"/>
          <a:stretch/>
        </p:blipFill>
        <p:spPr bwMode="auto">
          <a:xfrm>
            <a:off x="0" y="1049062"/>
            <a:ext cx="6499952" cy="33687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584" y="33672"/>
            <a:ext cx="1766428" cy="1065718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378804" y="541366"/>
            <a:ext cx="345950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06" y="0"/>
            <a:ext cx="1743134" cy="1127352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37281" y="110756"/>
            <a:ext cx="7689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Результаты исследования </a:t>
            </a:r>
            <a:endParaRPr lang="ru-RU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3551" y="648952"/>
            <a:ext cx="56561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Сформированность</a:t>
            </a:r>
            <a:r>
              <a:rPr lang="ru-RU" sz="20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u="sng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когнитивного</a:t>
            </a:r>
            <a:r>
              <a:rPr lang="ru-RU" sz="20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компонента </a:t>
            </a: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225110" y="2617071"/>
            <a:ext cx="59668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Сформированность</a:t>
            </a:r>
            <a:r>
              <a:rPr lang="ru-RU" sz="20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u="sng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мотивационного</a:t>
            </a:r>
            <a:r>
              <a:rPr lang="ru-RU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компонента </a:t>
            </a:r>
            <a:endParaRPr lang="ru-RU" sz="2000" b="1" dirty="0">
              <a:solidFill>
                <a:srgbClr val="0070C0"/>
              </a:solidFill>
            </a:endParaRPr>
          </a:p>
        </p:txBody>
      </p:sp>
      <p:pic>
        <p:nvPicPr>
          <p:cNvPr id="14" name="Рисунок 13"/>
          <p:cNvPicPr/>
          <p:nvPr/>
        </p:nvPicPr>
        <p:blipFill rotWithShape="1">
          <a:blip r:embed="rId5"/>
          <a:srcRect l="4846" r="4627" b="26754"/>
          <a:stretch/>
        </p:blipFill>
        <p:spPr bwMode="auto">
          <a:xfrm>
            <a:off x="5695721" y="3525399"/>
            <a:ext cx="6496280" cy="32694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4117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480" y="33672"/>
            <a:ext cx="2001532" cy="1207560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1366108" y="1049061"/>
            <a:ext cx="345950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352" y="0"/>
            <a:ext cx="1771588" cy="1145754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378804" y="524530"/>
            <a:ext cx="7689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Результаты исследования </a:t>
            </a:r>
            <a:endParaRPr lang="ru-RU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88973" y="1279102"/>
            <a:ext cx="55120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Сформированность</a:t>
            </a:r>
            <a:r>
              <a:rPr lang="ru-RU" sz="20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u="sng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личностного</a:t>
            </a:r>
            <a:r>
              <a:rPr lang="ru-RU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компонента </a:t>
            </a:r>
            <a:endParaRPr lang="ru-RU" sz="2000" b="1" dirty="0">
              <a:solidFill>
                <a:srgbClr val="0070C0"/>
              </a:solidFill>
            </a:endParaRPr>
          </a:p>
        </p:txBody>
      </p:sp>
      <p:pic>
        <p:nvPicPr>
          <p:cNvPr id="11" name="Рисунок 10"/>
          <p:cNvPicPr/>
          <p:nvPr/>
        </p:nvPicPr>
        <p:blipFill rotWithShape="1">
          <a:blip r:embed="rId4"/>
          <a:srcRect l="8481" r="5665" b="34140"/>
          <a:stretch/>
        </p:blipFill>
        <p:spPr bwMode="auto">
          <a:xfrm>
            <a:off x="286437" y="1648433"/>
            <a:ext cx="5750805" cy="28794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2"/>
          <p:cNvPicPr/>
          <p:nvPr/>
        </p:nvPicPr>
        <p:blipFill rotWithShape="1">
          <a:blip r:embed="rId5"/>
          <a:srcRect l="5020" r="1685" b="33525"/>
          <a:stretch/>
        </p:blipFill>
        <p:spPr bwMode="auto">
          <a:xfrm>
            <a:off x="6037242" y="3668618"/>
            <a:ext cx="6154757" cy="29965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6381161" y="3076337"/>
            <a:ext cx="6104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Сформированность</a:t>
            </a:r>
            <a:r>
              <a:rPr lang="ru-RU" sz="20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u="sng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технологического </a:t>
            </a:r>
            <a:r>
              <a:rPr lang="ru-RU" sz="20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компонента </a:t>
            </a:r>
            <a:endParaRPr lang="ru-RU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96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004" y="33672"/>
            <a:ext cx="1683008" cy="1015389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1322041" y="1049061"/>
            <a:ext cx="345950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860" y="0"/>
            <a:ext cx="1622079" cy="10490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6548" y="315226"/>
            <a:ext cx="6512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опубликованных статей</a:t>
            </a:r>
            <a:endParaRPr lang="ru-RU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97456" y="1151051"/>
            <a:ext cx="1079653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1. Падалка, Д.С., Модель подготовки педагогов для работы с детьми с нарушением слуха // Сборник научных работ студентов института психологии и педагогики ТюмГУ [Электронный ресурс] / Под ред. Т.В. Семеновских. Тюмень: Изд-во ТюмГУ, 2017. – 581 с. – С.410–414.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2. Падалка, Д.С. Мониторинг готовности педагогов к реализации требований ФГОС в условиях специализированного образовательного учреждения // Всероссийский журнал «Педагогический опыт» [Электронный ресурс] /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URL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</a:rPr>
              <a:t>https</a:t>
            </a:r>
            <a:r>
              <a:rPr lang="ru-RU" sz="2000" dirty="0">
                <a:latin typeface="Times New Roman" panose="02020603050405020304" pitchFamily="18" charset="0"/>
              </a:rPr>
              <a:t>://</a:t>
            </a:r>
            <a:r>
              <a:rPr lang="en-US" sz="2000" dirty="0">
                <a:latin typeface="Times New Roman" panose="02020603050405020304" pitchFamily="18" charset="0"/>
              </a:rPr>
              <a:t>www</a:t>
            </a:r>
            <a:r>
              <a:rPr lang="ru-RU" sz="2000" dirty="0">
                <a:latin typeface="Times New Roman" panose="02020603050405020304" pitchFamily="18" charset="0"/>
              </a:rPr>
              <a:t>.</a:t>
            </a:r>
            <a:r>
              <a:rPr lang="en-US" sz="2000" dirty="0" err="1">
                <a:latin typeface="Times New Roman" panose="02020603050405020304" pitchFamily="18" charset="0"/>
              </a:rPr>
              <a:t>pedopyt</a:t>
            </a:r>
            <a:r>
              <a:rPr lang="ru-RU" sz="2000" dirty="0">
                <a:latin typeface="Times New Roman" panose="02020603050405020304" pitchFamily="18" charset="0"/>
              </a:rPr>
              <a:t>.</a:t>
            </a:r>
            <a:r>
              <a:rPr lang="en-US" sz="2000" dirty="0" err="1">
                <a:latin typeface="Times New Roman" panose="02020603050405020304" pitchFamily="18" charset="0"/>
              </a:rPr>
              <a:t>ru</a:t>
            </a:r>
            <a:r>
              <a:rPr lang="ru-RU" sz="2000" dirty="0">
                <a:latin typeface="Times New Roman" panose="02020603050405020304" pitchFamily="18" charset="0"/>
              </a:rPr>
              <a:t>/</a:t>
            </a:r>
            <a:r>
              <a:rPr lang="en-US" sz="2000" dirty="0">
                <a:latin typeface="Times New Roman" panose="02020603050405020304" pitchFamily="18" charset="0"/>
              </a:rPr>
              <a:t>categories</a:t>
            </a:r>
            <a:r>
              <a:rPr lang="ru-RU" sz="2000" dirty="0">
                <a:latin typeface="Times New Roman" panose="02020603050405020304" pitchFamily="18" charset="0"/>
              </a:rPr>
              <a:t>/10/</a:t>
            </a:r>
            <a:r>
              <a:rPr lang="en-US" sz="2000" dirty="0">
                <a:latin typeface="Times New Roman" panose="02020603050405020304" pitchFamily="18" charset="0"/>
              </a:rPr>
              <a:t>articles</a:t>
            </a:r>
            <a:r>
              <a:rPr lang="ru-RU" sz="2000" dirty="0">
                <a:latin typeface="Times New Roman" panose="02020603050405020304" pitchFamily="18" charset="0"/>
              </a:rPr>
              <a:t>/1369 (дата обращения 27.11.2018).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Падалка, Д.С. Мониторинг готовности педагогов к реализации требований ФГОС в условиях специализированного образовательного учреждения // Новые идеи – новый мир: сборник научных работ молодых ученых [Электронный ресурс] / Министерство образования и науки Российской Федерации, Тюменский государственный университет, Институт психологии и педагогики; под ред. С.А. Быкова, Л.В. Фединой, А.В. Никаноровой, К.А. Слепневой. – Тюмень: Издательство Тюменского государственного университета, 2018. – 470 с. – С. 464–468.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 Быков, С.А., Падалка, Д.С. Готовность педагогов к реализации требований ФГОС в общеобразовательном учреждении для обучающихся с ограниченными возможностями здоровья </a:t>
            </a:r>
            <a:r>
              <a:rPr lang="ru-RU" sz="2000" dirty="0">
                <a:latin typeface="Times New Roman" panose="02020603050405020304" pitchFamily="18" charset="0"/>
              </a:rPr>
              <a:t>[Текст] //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Стратегии и практики развития инклюзивной культуры в пространстве региона: Материалы форума с международным участием (принято к публикации).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33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ctrTitle"/>
          </p:nvPr>
        </p:nvSpPr>
        <p:spPr>
          <a:xfrm>
            <a:off x="1209565" y="2484862"/>
            <a:ext cx="9698822" cy="1263367"/>
          </a:xfrm>
        </p:spPr>
        <p:txBody>
          <a:bodyPr>
            <a:normAutofit fontScale="90000"/>
          </a:bodyPr>
          <a:lstStyle/>
          <a:p>
            <a:r>
              <a:rPr lang="ru-RU" sz="2358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ОРГАНИЗАЦИОННЫЕ УСЛОВИЯ РАЗВИТИЯ ГОТОВНОСТИ ПЕДАГОГОВ К РЕАЛИЗАЦИИ ТРЕБОВАНИЙ ФГОС В ОБЩЕОБРАЗОВАТЕЛЬНОМ УЧРЕЖДЕНИИ ДЛЯ ОБУЧАЮЩИХСЯ С ОГРАНИЧЕННЫМИ ВОЗМОЖНОСТЯМИ ЗДОРОВЬЯ</a:t>
            </a:r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94015" y="3802052"/>
            <a:ext cx="4472848" cy="115572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 Студент 3 курса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29ПОм160-з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Падалка Дарья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Сергеевна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канд.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пед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наук, доцент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Быков Сергей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Александрович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Рецензент: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кафедры психологии и педагогики детства ТюмГУ,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канд.психол.наук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Кухтеринат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Галина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Владимировна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sz="2000" b="1" dirty="0">
              <a:latin typeface="Fira Sans Book" panose="020B05030500000200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06" y="179705"/>
            <a:ext cx="2779429" cy="167688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3380931" y="3802052"/>
            <a:ext cx="506965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401" y="444882"/>
            <a:ext cx="3026922" cy="57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2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Скругленный прямоугольник 16"/>
          <p:cNvSpPr/>
          <p:nvPr/>
        </p:nvSpPr>
        <p:spPr>
          <a:xfrm>
            <a:off x="167510" y="134911"/>
            <a:ext cx="4065910" cy="990422"/>
          </a:xfrm>
          <a:prstGeom prst="roundRect">
            <a:avLst/>
          </a:prstGeom>
          <a:gradFill>
            <a:gsLst>
              <a:gs pos="0">
                <a:srgbClr val="BBF4F7"/>
              </a:gs>
              <a:gs pos="74000">
                <a:srgbClr val="BBF4F7"/>
              </a:gs>
              <a:gs pos="83000">
                <a:srgbClr val="CCFFCC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владением педагогами знаниями, умениями и навыками, необходимыми для работы с детьми с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ОВЗ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74472" y="3539264"/>
            <a:ext cx="4058948" cy="12128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разработанностью критериев и методик оценивания образовательных результатов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обучающихся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74472" y="2310098"/>
            <a:ext cx="4058948" cy="1133173"/>
          </a:xfrm>
          <a:prstGeom prst="roundRect">
            <a:avLst/>
          </a:prstGeom>
          <a:gradFill>
            <a:gsLst>
              <a:gs pos="0">
                <a:srgbClr val="83ECF1"/>
              </a:gs>
              <a:gs pos="74000">
                <a:srgbClr val="BBF4F7"/>
              </a:gs>
              <a:gs pos="83000">
                <a:srgbClr val="CCFFCC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высокими требованиями при отборе педагогов для работы в коррекционных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школах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36536" y="1260992"/>
            <a:ext cx="4096884" cy="9195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высоким уровнем методической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8046143" y="72680"/>
            <a:ext cx="3944348" cy="942662"/>
          </a:xfrm>
          <a:prstGeom prst="roundRect">
            <a:avLst/>
          </a:prstGeom>
          <a:gradFill>
            <a:gsLst>
              <a:gs pos="0">
                <a:srgbClr val="83ECF1"/>
              </a:gs>
              <a:gs pos="74000">
                <a:srgbClr val="CCFFCC"/>
              </a:gs>
              <a:gs pos="83000">
                <a:srgbClr val="CCFFCC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неспособностью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применить их в практической деятельности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8065252" y="1153736"/>
            <a:ext cx="3944349" cy="9608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недостаточной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психологической готовностью педагогов к работе с детьми с нарушениями слуха</a:t>
            </a: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8065252" y="2206841"/>
            <a:ext cx="3944348" cy="1236430"/>
          </a:xfrm>
          <a:prstGeom prst="roundRect">
            <a:avLst/>
          </a:prstGeom>
          <a:gradFill>
            <a:gsLst>
              <a:gs pos="0">
                <a:srgbClr val="83ECF1"/>
              </a:gs>
              <a:gs pos="74000">
                <a:srgbClr val="BBF4F7"/>
              </a:gs>
              <a:gs pos="83000">
                <a:srgbClr val="CCFFCC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недостаточной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компетентностью многих специалистов, имеющих большой педагогический стаж, в работе с детьми с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ОВЗ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8065252" y="3539264"/>
            <a:ext cx="4018176" cy="1245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сложностями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их применения для объективного оценивания результатов детей с учетом их ограниченных возможностей</a:t>
            </a:r>
          </a:p>
        </p:txBody>
      </p:sp>
      <p:sp>
        <p:nvSpPr>
          <p:cNvPr id="13" name="Овал 12"/>
          <p:cNvSpPr/>
          <p:nvPr/>
        </p:nvSpPr>
        <p:spPr>
          <a:xfrm>
            <a:off x="3194462" y="4156365"/>
            <a:ext cx="5826887" cy="26577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Проблема исследования: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каковы организационные условия развития готовности педагогов к реализации требований ФГОС в общеобразовательном учреждении для обучающихся с ОВЗ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Выгнутая вправо стрелка 4"/>
          <p:cNvSpPr/>
          <p:nvPr/>
        </p:nvSpPr>
        <p:spPr>
          <a:xfrm>
            <a:off x="6723216" y="1615044"/>
            <a:ext cx="1090748" cy="1372530"/>
          </a:xfrm>
          <a:prstGeom prst="curvedLeftArrow">
            <a:avLst/>
          </a:prstGeom>
          <a:solidFill>
            <a:srgbClr val="83E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8" name="Выгнутая вправо стрелка 27"/>
          <p:cNvSpPr/>
          <p:nvPr/>
        </p:nvSpPr>
        <p:spPr>
          <a:xfrm rot="254459" flipH="1">
            <a:off x="4659850" y="1557354"/>
            <a:ext cx="1062338" cy="1438768"/>
          </a:xfrm>
          <a:prstGeom prst="curvedLeftArrow">
            <a:avLst/>
          </a:prstGeom>
          <a:solidFill>
            <a:srgbClr val="61EE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99503" y="1969564"/>
            <a:ext cx="2676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Противоречия</a:t>
            </a:r>
            <a:endParaRPr lang="ru-RU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77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дзаголовок 2"/>
          <p:cNvSpPr txBox="1">
            <a:spLocks/>
          </p:cNvSpPr>
          <p:nvPr/>
        </p:nvSpPr>
        <p:spPr>
          <a:xfrm>
            <a:off x="2104741" y="1359218"/>
            <a:ext cx="7358389" cy="4744998"/>
          </a:xfrm>
          <a:prstGeom prst="rect">
            <a:avLst/>
          </a:prstGeom>
        </p:spPr>
        <p:txBody>
          <a:bodyPr vert="horz" lIns="94605" tIns="47302" rIns="94605" bIns="47302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2358" dirty="0">
              <a:latin typeface="Fira Sans Book" panose="020B0503050000020004" pitchFamily="34" charset="0"/>
            </a:endParaRP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712031726"/>
              </p:ext>
            </p:extLst>
          </p:nvPr>
        </p:nvGraphicFramePr>
        <p:xfrm>
          <a:off x="0" y="0"/>
          <a:ext cx="12192000" cy="655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239" y="181481"/>
            <a:ext cx="1260743" cy="76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535" y="22829"/>
            <a:ext cx="1763557" cy="106398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7644939" y="1372026"/>
            <a:ext cx="3636381" cy="1280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835" y="-72241"/>
            <a:ext cx="1815674" cy="1174266"/>
          </a:xfrm>
          <a:prstGeom prst="rect">
            <a:avLst/>
          </a:prstGeom>
        </p:spPr>
      </p:pic>
      <p:sp>
        <p:nvSpPr>
          <p:cNvPr id="14" name="Подзаголовок 2"/>
          <p:cNvSpPr txBox="1">
            <a:spLocks/>
          </p:cNvSpPr>
          <p:nvPr/>
        </p:nvSpPr>
        <p:spPr>
          <a:xfrm>
            <a:off x="2413442" y="1779140"/>
            <a:ext cx="7358389" cy="4744998"/>
          </a:xfrm>
          <a:prstGeom prst="rect">
            <a:avLst/>
          </a:prstGeom>
        </p:spPr>
        <p:txBody>
          <a:bodyPr vert="horz" lIns="94605" tIns="47302" rIns="94605" bIns="47302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2358" dirty="0">
              <a:latin typeface="Fira Sans Book" panose="020B05030500000200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644918" y="410507"/>
            <a:ext cx="41878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Гипотеза исследования</a:t>
            </a:r>
            <a:r>
              <a:rPr lang="ru-RU" sz="2800" dirty="0" smtClean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endParaRPr lang="ru-RU" sz="2800" dirty="0">
              <a:solidFill>
                <a:schemeClr val="accent1"/>
              </a:solidFill>
            </a:endParaRP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532144197"/>
              </p:ext>
            </p:extLst>
          </p:nvPr>
        </p:nvGraphicFramePr>
        <p:xfrm>
          <a:off x="-3364" y="1203919"/>
          <a:ext cx="12195364" cy="5603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880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015" y="127518"/>
            <a:ext cx="1660697" cy="1001928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836" y="140477"/>
            <a:ext cx="1529164" cy="988969"/>
          </a:xfrm>
          <a:prstGeom prst="rect">
            <a:avLst/>
          </a:prstGeom>
        </p:spPr>
      </p:pic>
      <p:sp>
        <p:nvSpPr>
          <p:cNvPr id="14" name="Подзаголовок 2"/>
          <p:cNvSpPr txBox="1">
            <a:spLocks/>
          </p:cNvSpPr>
          <p:nvPr/>
        </p:nvSpPr>
        <p:spPr>
          <a:xfrm>
            <a:off x="2413442" y="1779140"/>
            <a:ext cx="7358389" cy="4744998"/>
          </a:xfrm>
          <a:prstGeom prst="rect">
            <a:avLst/>
          </a:prstGeom>
        </p:spPr>
        <p:txBody>
          <a:bodyPr vert="horz" lIns="94605" tIns="47302" rIns="94605" bIns="47302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2358" dirty="0">
              <a:latin typeface="Fira Sans Book" panose="020B05030500000200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99607" y="0"/>
            <a:ext cx="9743606" cy="517064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Теоретико-методологическая база исследования: 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− положения об инклюзивном образовании (М.М. Семаго); </a:t>
            </a:r>
            <a:endParaRPr lang="ru-RU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− подходы к организации обучения детей с нарушением слуха (Т.А. Соловьева); </a:t>
            </a:r>
            <a:endParaRPr lang="ru-RU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− концептуальные подходы, объясняющие особенности психического развития глухого ребенка (М.М.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Нудельман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В.А. Синяк);</a:t>
            </a:r>
            <a:endParaRPr lang="ru-RU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− интегративный подход к обучению детей с нарушением слуха (Н.Д.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Шматко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ru-RU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− положения о готовности педагога к работе в условиях инклюзии и ее компонентах (С.В. Алехина);</a:t>
            </a:r>
            <a:endParaRPr lang="ru-RU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− основные подходы к организации работы по развитию готовности </a:t>
            </a:r>
            <a:r>
              <a:rPr lang="ru-RU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педагогов к реализации требований ФГОС в общеобразовательном учреждении для обучающихся с ОВЗ (А.А. </a:t>
            </a:r>
            <a:r>
              <a:rPr lang="ru-RU" sz="20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Правилина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А.М. Царев).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99607" y="5139019"/>
            <a:ext cx="10672997" cy="1477328"/>
          </a:xfrm>
          <a:prstGeom prst="rect">
            <a:avLst/>
          </a:prstGeom>
          <a:ln>
            <a:solidFill>
              <a:srgbClr val="BBF4F7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indent="450000">
              <a:lnSpc>
                <a:spcPct val="150000"/>
              </a:lnSpc>
            </a:pPr>
            <a:r>
              <a:rPr lang="ru-RU" sz="2000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Экспериментальная база: 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Муниципального бюджетного общеобразовательного учреждения основной общеобразовательной школы №77 города Тюмени для обучающихся с ограниченными возможностями здоровья.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7931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937" y="153715"/>
            <a:ext cx="2156428" cy="130101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544" y="324202"/>
            <a:ext cx="1952456" cy="1262728"/>
          </a:xfrm>
          <a:prstGeom prst="rect">
            <a:avLst/>
          </a:prstGeom>
        </p:spPr>
      </p:pic>
      <p:sp>
        <p:nvSpPr>
          <p:cNvPr id="14" name="Подзаголовок 2"/>
          <p:cNvSpPr txBox="1">
            <a:spLocks/>
          </p:cNvSpPr>
          <p:nvPr/>
        </p:nvSpPr>
        <p:spPr>
          <a:xfrm>
            <a:off x="2413442" y="1779140"/>
            <a:ext cx="7358389" cy="4744998"/>
          </a:xfrm>
          <a:prstGeom prst="rect">
            <a:avLst/>
          </a:prstGeom>
        </p:spPr>
        <p:txBody>
          <a:bodyPr vert="horz" lIns="94605" tIns="47302" rIns="94605" bIns="47302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2358" dirty="0">
              <a:latin typeface="Fira Sans Book" panose="020B05030500000200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73199" y="191998"/>
            <a:ext cx="7689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Методы исследования: </a:t>
            </a:r>
            <a:endParaRPr lang="ru-RU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3199" y="65366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еседа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опрос,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анкетирование,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экспертное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оценивание, </a:t>
            </a:r>
            <a:endParaRPr lang="ru-RU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формирующий эксперимент.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70333" y="3362097"/>
            <a:ext cx="10345437" cy="957857"/>
          </a:xfrm>
          <a:prstGeom prst="roundRect">
            <a:avLst/>
          </a:prstGeom>
          <a:gradFill>
            <a:gsLst>
              <a:gs pos="0">
                <a:srgbClr val="BBF4F7"/>
              </a:gs>
              <a:gs pos="74000">
                <a:srgbClr val="BBF4F7"/>
              </a:gs>
              <a:gs pos="83000">
                <a:srgbClr val="CCFFCC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Clr>
                <a:srgbClr val="00B0F0"/>
              </a:buClr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Анкета для педагогов «Готовность к введению ФГОС» (Ю.А. Кравченко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870333" y="4504292"/>
            <a:ext cx="10345437" cy="957857"/>
          </a:xfrm>
          <a:prstGeom prst="roundRect">
            <a:avLst/>
          </a:prstGeom>
          <a:gradFill>
            <a:gsLst>
              <a:gs pos="0">
                <a:srgbClr val="BBF4F7"/>
              </a:gs>
              <a:gs pos="74000">
                <a:srgbClr val="BBF4F7"/>
              </a:gs>
              <a:gs pos="83000">
                <a:srgbClr val="CCFFCC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buClr>
                <a:srgbClr val="00B0F0"/>
              </a:buClr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Опросник «Самоанализ затруднений в деятельности педагога» (авторы Л.Н. Горбунова, И.П.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Цвелюх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870333" y="5608352"/>
            <a:ext cx="10345437" cy="957857"/>
          </a:xfrm>
          <a:prstGeom prst="roundRect">
            <a:avLst/>
          </a:prstGeom>
          <a:gradFill>
            <a:gsLst>
              <a:gs pos="0">
                <a:srgbClr val="BBF4F7"/>
              </a:gs>
              <a:gs pos="74000">
                <a:srgbClr val="BBF4F7"/>
              </a:gs>
              <a:gs pos="83000">
                <a:srgbClr val="CCFFCC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buClr>
                <a:srgbClr val="00B0F0"/>
              </a:buClr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Методика оценки работы учителя (МОРУ) (автор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Л.М.Митина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95093" y="2771897"/>
            <a:ext cx="7689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Исследовательские методики: </a:t>
            </a:r>
            <a:endParaRPr lang="ru-RU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22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864" y="89528"/>
            <a:ext cx="1836660" cy="110809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69" y="35767"/>
            <a:ext cx="1717607" cy="1157051"/>
          </a:xfrm>
          <a:prstGeom prst="rect">
            <a:avLst/>
          </a:prstGeom>
        </p:spPr>
      </p:pic>
      <p:sp>
        <p:nvSpPr>
          <p:cNvPr id="14" name="Подзаголовок 2"/>
          <p:cNvSpPr txBox="1">
            <a:spLocks/>
          </p:cNvSpPr>
          <p:nvPr/>
        </p:nvSpPr>
        <p:spPr>
          <a:xfrm>
            <a:off x="2104741" y="1359218"/>
            <a:ext cx="7358389" cy="5098984"/>
          </a:xfrm>
          <a:prstGeom prst="rect">
            <a:avLst/>
          </a:prstGeom>
        </p:spPr>
        <p:txBody>
          <a:bodyPr vert="horz" lIns="94605" tIns="47302" rIns="94605" bIns="47302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1010" indent="-311010" algn="just">
              <a:buFont typeface="Arial" panose="020B0604020202020204" pitchFamily="34" charset="0"/>
              <a:buChar char="•"/>
            </a:pPr>
            <a:endParaRPr lang="ru-RU" sz="2177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004407" y="242645"/>
            <a:ext cx="3692689" cy="620302"/>
          </a:xfrm>
          <a:prstGeom prst="rect">
            <a:avLst/>
          </a:prstGeom>
          <a:gradFill>
            <a:gsLst>
              <a:gs pos="0">
                <a:srgbClr val="BBF4F7"/>
              </a:gs>
              <a:gs pos="86332">
                <a:schemeClr val="bg1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Компоненты готовности</a:t>
            </a:r>
            <a:r>
              <a:rPr lang="ru-R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" name="Овал 11"/>
          <p:cNvSpPr/>
          <p:nvPr/>
        </p:nvSpPr>
        <p:spPr>
          <a:xfrm>
            <a:off x="663843" y="1284910"/>
            <a:ext cx="2444055" cy="561391"/>
          </a:xfrm>
          <a:prstGeom prst="ellipse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86332">
                <a:srgbClr val="DADADA"/>
              </a:gs>
              <a:gs pos="74000">
                <a:srgbClr val="CCFFCC"/>
              </a:gs>
              <a:gs pos="83000">
                <a:srgbClr val="CCFFCC"/>
              </a:gs>
              <a:gs pos="100000">
                <a:srgbClr val="CCFFCC"/>
              </a:gs>
            </a:gsLst>
            <a:lin ang="5400000" scaled="1"/>
          </a:gradFill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Когнитивный</a:t>
            </a:r>
          </a:p>
        </p:txBody>
      </p:sp>
      <p:sp>
        <p:nvSpPr>
          <p:cNvPr id="15" name="Овал 14"/>
          <p:cNvSpPr/>
          <p:nvPr/>
        </p:nvSpPr>
        <p:spPr>
          <a:xfrm>
            <a:off x="3152063" y="1284910"/>
            <a:ext cx="2921919" cy="561392"/>
          </a:xfrm>
          <a:prstGeom prst="ellipse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86332">
                <a:srgbClr val="DADADA"/>
              </a:gs>
              <a:gs pos="74000">
                <a:srgbClr val="CCFFCC"/>
              </a:gs>
              <a:gs pos="83000">
                <a:srgbClr val="CCFFCC"/>
              </a:gs>
              <a:gs pos="100000">
                <a:srgbClr val="CCFFCC"/>
              </a:gs>
            </a:gsLst>
            <a:lin ang="5400000" scaled="1"/>
          </a:gradFill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Мотивационный</a:t>
            </a:r>
          </a:p>
        </p:txBody>
      </p:sp>
      <p:sp>
        <p:nvSpPr>
          <p:cNvPr id="16" name="Овал 15"/>
          <p:cNvSpPr/>
          <p:nvPr/>
        </p:nvSpPr>
        <p:spPr>
          <a:xfrm>
            <a:off x="5840941" y="1307943"/>
            <a:ext cx="2437212" cy="581139"/>
          </a:xfrm>
          <a:prstGeom prst="ellipse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86332">
                <a:srgbClr val="DADADA"/>
              </a:gs>
              <a:gs pos="74000">
                <a:srgbClr val="CCFFCC"/>
              </a:gs>
              <a:gs pos="83000">
                <a:srgbClr val="CCFFCC"/>
              </a:gs>
              <a:gs pos="100000">
                <a:srgbClr val="CCFFCC"/>
              </a:gs>
            </a:gsLst>
            <a:lin ang="5400000" scaled="1"/>
          </a:gradFill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Личностный</a:t>
            </a:r>
          </a:p>
        </p:txBody>
      </p:sp>
      <p:sp>
        <p:nvSpPr>
          <p:cNvPr id="17" name="Овал 16"/>
          <p:cNvSpPr/>
          <p:nvPr/>
        </p:nvSpPr>
        <p:spPr>
          <a:xfrm>
            <a:off x="8278153" y="1308067"/>
            <a:ext cx="3046339" cy="594484"/>
          </a:xfrm>
          <a:prstGeom prst="ellipse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86332">
                <a:srgbClr val="DADADA"/>
              </a:gs>
              <a:gs pos="74000">
                <a:srgbClr val="CCFFCC"/>
              </a:gs>
              <a:gs pos="83000">
                <a:srgbClr val="CCFFCC"/>
              </a:gs>
              <a:gs pos="100000">
                <a:srgbClr val="CCFFCC"/>
              </a:gs>
            </a:gsLst>
            <a:lin ang="5400000" scaled="1"/>
          </a:gradFill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790306" y="2553880"/>
            <a:ext cx="2317592" cy="4304121"/>
          </a:xfrm>
          <a:prstGeom prst="rect">
            <a:avLst/>
          </a:prstGeom>
          <a:gradFill>
            <a:gsLst>
              <a:gs pos="0">
                <a:srgbClr val="CCFFCC"/>
              </a:gs>
              <a:gs pos="86332">
                <a:schemeClr val="bg1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sz="1814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Знание значения введения ФГОС</a:t>
            </a:r>
          </a:p>
          <a:p>
            <a:pPr>
              <a:buFont typeface="Arial" pitchFamily="34" charset="0"/>
              <a:buChar char="•"/>
            </a:pPr>
            <a:r>
              <a:rPr lang="ru-RU" sz="1814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Знание основных документов, связанные с введение ФГОС</a:t>
            </a:r>
          </a:p>
          <a:p>
            <a:pPr>
              <a:buFont typeface="Arial" pitchFamily="34" charset="0"/>
              <a:buChar char="•"/>
            </a:pPr>
            <a:r>
              <a:rPr lang="ru-RU" sz="1814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Знание педагогической роли в процессе введения и реализации ФГОС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3213212" y="2567046"/>
            <a:ext cx="2469757" cy="4290955"/>
          </a:xfrm>
          <a:prstGeom prst="rect">
            <a:avLst/>
          </a:prstGeom>
          <a:gradFill>
            <a:gsLst>
              <a:gs pos="0">
                <a:srgbClr val="CCFFCC"/>
              </a:gs>
              <a:gs pos="86332">
                <a:schemeClr val="bg1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sz="1814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Стремление к самостоятельным решениям педагогических проблем</a:t>
            </a:r>
          </a:p>
          <a:p>
            <a:pPr>
              <a:buFont typeface="Arial" pitchFamily="34" charset="0"/>
              <a:buChar char="•"/>
            </a:pPr>
            <a:r>
              <a:rPr lang="ru-RU" sz="1814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Готовность к преодолению затруднений</a:t>
            </a:r>
          </a:p>
          <a:p>
            <a:pPr>
              <a:buFont typeface="Arial" pitchFamily="34" charset="0"/>
              <a:buChar char="•"/>
            </a:pPr>
            <a:r>
              <a:rPr lang="ru-RU" sz="1814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Стремление к саморазвитию</a:t>
            </a:r>
          </a:p>
          <a:p>
            <a:pPr>
              <a:buFont typeface="Arial" pitchFamily="34" charset="0"/>
              <a:buChar char="•"/>
            </a:pPr>
            <a:r>
              <a:rPr lang="ru-RU" sz="1814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Готовность к дополнительным профессиям для работы с детьми с ОВЗ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5840941" y="2540717"/>
            <a:ext cx="2685524" cy="4317284"/>
          </a:xfrm>
          <a:prstGeom prst="rect">
            <a:avLst/>
          </a:prstGeom>
          <a:gradFill>
            <a:gsLst>
              <a:gs pos="0">
                <a:srgbClr val="CCFFCC"/>
              </a:gs>
              <a:gs pos="86332">
                <a:schemeClr val="bg1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sz="1814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Способность педагога в разработке индивидуального подхода к обучающимся</a:t>
            </a:r>
          </a:p>
          <a:p>
            <a:pPr>
              <a:buFont typeface="Arial" pitchFamily="34" charset="0"/>
              <a:buChar char="•"/>
            </a:pPr>
            <a:r>
              <a:rPr lang="ru-RU" sz="1814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Способность к формированию демократического стиля общения с обучающимися</a:t>
            </a:r>
          </a:p>
          <a:p>
            <a:pPr>
              <a:buFont typeface="Arial" pitchFamily="34" charset="0"/>
              <a:buChar char="•"/>
            </a:pPr>
            <a:r>
              <a:rPr lang="ru-RU" sz="1814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Способность проявлять такое качество, как толерантность по отношению к обучающимся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8631779" y="2567045"/>
            <a:ext cx="2577073" cy="4290956"/>
          </a:xfrm>
          <a:prstGeom prst="rect">
            <a:avLst/>
          </a:prstGeom>
          <a:gradFill>
            <a:gsLst>
              <a:gs pos="0">
                <a:srgbClr val="CCFFCC"/>
              </a:gs>
              <a:gs pos="86332">
                <a:schemeClr val="bg1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sz="1814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Умение разрабатывать программы для обучения учащихся</a:t>
            </a:r>
          </a:p>
          <a:p>
            <a:pPr>
              <a:buFont typeface="Arial" pitchFamily="34" charset="0"/>
              <a:buChar char="•"/>
            </a:pPr>
            <a:r>
              <a:rPr lang="ru-RU" sz="1814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Умение использования различных форм  обучения (групповая, индивидуальная)</a:t>
            </a:r>
          </a:p>
          <a:p>
            <a:pPr>
              <a:buFont typeface="Arial" pitchFamily="34" charset="0"/>
              <a:buChar char="•"/>
            </a:pPr>
            <a:r>
              <a:rPr lang="ru-RU" sz="1814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Умение творчески подойти к обучению и заинтересовать обучающихся</a:t>
            </a:r>
          </a:p>
        </p:txBody>
      </p:sp>
      <p:sp>
        <p:nvSpPr>
          <p:cNvPr id="22" name="Стрелка вниз 21"/>
          <p:cNvSpPr/>
          <p:nvPr/>
        </p:nvSpPr>
        <p:spPr>
          <a:xfrm>
            <a:off x="1514701" y="1848085"/>
            <a:ext cx="823082" cy="692632"/>
          </a:xfrm>
          <a:prstGeom prst="downArrow">
            <a:avLst/>
          </a:prstGeom>
          <a:gradFill>
            <a:gsLst>
              <a:gs pos="0">
                <a:srgbClr val="83ECF1"/>
              </a:gs>
              <a:gs pos="86332">
                <a:srgbClr val="DADADA"/>
              </a:gs>
              <a:gs pos="74000">
                <a:srgbClr val="83ECF1"/>
              </a:gs>
              <a:gs pos="83000">
                <a:srgbClr val="83ECF1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sp>
        <p:nvSpPr>
          <p:cNvPr id="23" name="Стрелка вниз 22"/>
          <p:cNvSpPr/>
          <p:nvPr/>
        </p:nvSpPr>
        <p:spPr>
          <a:xfrm>
            <a:off x="4003965" y="1877026"/>
            <a:ext cx="851340" cy="663691"/>
          </a:xfrm>
          <a:prstGeom prst="downArrow">
            <a:avLst/>
          </a:prstGeom>
          <a:gradFill>
            <a:gsLst>
              <a:gs pos="0">
                <a:srgbClr val="83ECF1"/>
              </a:gs>
              <a:gs pos="86332">
                <a:srgbClr val="DADADA"/>
              </a:gs>
              <a:gs pos="74000">
                <a:srgbClr val="83ECF1"/>
              </a:gs>
              <a:gs pos="83000">
                <a:srgbClr val="83ECF1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sp>
        <p:nvSpPr>
          <p:cNvPr id="24" name="Стрелка вниз 23"/>
          <p:cNvSpPr/>
          <p:nvPr/>
        </p:nvSpPr>
        <p:spPr>
          <a:xfrm>
            <a:off x="6601905" y="1912116"/>
            <a:ext cx="820445" cy="654929"/>
          </a:xfrm>
          <a:prstGeom prst="downArrow">
            <a:avLst/>
          </a:prstGeom>
          <a:gradFill>
            <a:gsLst>
              <a:gs pos="0">
                <a:srgbClr val="83ECF1"/>
              </a:gs>
              <a:gs pos="86332">
                <a:srgbClr val="DADADA"/>
              </a:gs>
              <a:gs pos="74000">
                <a:srgbClr val="83ECF1"/>
              </a:gs>
              <a:gs pos="83000">
                <a:srgbClr val="83ECF1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sp>
        <p:nvSpPr>
          <p:cNvPr id="25" name="Стрелка вниз 24"/>
          <p:cNvSpPr/>
          <p:nvPr/>
        </p:nvSpPr>
        <p:spPr>
          <a:xfrm>
            <a:off x="9419169" y="1902675"/>
            <a:ext cx="835269" cy="664370"/>
          </a:xfrm>
          <a:prstGeom prst="downArrow">
            <a:avLst/>
          </a:prstGeom>
          <a:gradFill>
            <a:gsLst>
              <a:gs pos="0">
                <a:srgbClr val="83ECF1"/>
              </a:gs>
              <a:gs pos="86332">
                <a:srgbClr val="DADADA"/>
              </a:gs>
              <a:gs pos="74000">
                <a:srgbClr val="83ECF1"/>
              </a:gs>
              <a:gs pos="83000">
                <a:srgbClr val="83ECF1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cxnSp>
        <p:nvCxnSpPr>
          <p:cNvPr id="29" name="Прямая со стрелкой 28"/>
          <p:cNvCxnSpPr/>
          <p:nvPr/>
        </p:nvCxnSpPr>
        <p:spPr>
          <a:xfrm>
            <a:off x="7054059" y="850743"/>
            <a:ext cx="1628673" cy="43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6601905" y="875533"/>
            <a:ext cx="152458" cy="39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>
            <a:off x="4895284" y="875533"/>
            <a:ext cx="354558" cy="36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2813538" y="850743"/>
            <a:ext cx="1534548" cy="43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21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300" y="-39205"/>
            <a:ext cx="1938839" cy="1169736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191518" y="436064"/>
            <a:ext cx="398387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814" y="0"/>
            <a:ext cx="1860733" cy="1203408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91518" y="-25601"/>
            <a:ext cx="7689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Формирующий этап эксперимента</a:t>
            </a:r>
            <a:endParaRPr lang="ru-RU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384640" y="1409113"/>
            <a:ext cx="3848372" cy="959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605928" y="1091325"/>
            <a:ext cx="10609243" cy="576667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41523" y="444994"/>
            <a:ext cx="8868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</a:t>
            </a:r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развития готовности педагогов к реализации требований ФГОС в общеобразовательном учреждении для обучающихся с нарушение слуха </a:t>
            </a:r>
            <a:endParaRPr lang="ru-RU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91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191518" y="436064"/>
            <a:ext cx="398387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0" y="-25601"/>
            <a:ext cx="7689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Формирующий этап эксперимента</a:t>
            </a:r>
            <a:endParaRPr lang="ru-RU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395657" y="1320978"/>
            <a:ext cx="3848372" cy="959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19843" y="153193"/>
            <a:ext cx="8868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Мероприятия по развитию компонентов готовности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264350" y="504581"/>
            <a:ext cx="2400208" cy="3534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Когнитивный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759287" y="530319"/>
            <a:ext cx="2510121" cy="3416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Мотивационный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352223" y="530319"/>
            <a:ext cx="2324835" cy="3416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Личностный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9787899" y="530319"/>
            <a:ext cx="2400521" cy="3416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-45984" y="1099325"/>
            <a:ext cx="2492455" cy="479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Распространение опыта</a:t>
            </a:r>
            <a:endParaRPr lang="ru-RU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273747" y="941578"/>
            <a:ext cx="2390811" cy="10283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Владение новыми знаниями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759287" y="921949"/>
            <a:ext cx="2510120" cy="8189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Стремление к саморазвитию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391036" y="952677"/>
            <a:ext cx="2296807" cy="10865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Способность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найти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индивидуальный подход к обучающимся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787900" y="941578"/>
            <a:ext cx="2400520" cy="8591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Умение применять новые технологии и методы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273747" y="2039199"/>
            <a:ext cx="2400208" cy="11882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Владение новой информацией о других людях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-92558" y="2340407"/>
            <a:ext cx="2398598" cy="479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Тренинговые</a:t>
            </a:r>
            <a:r>
              <a:rPr lang="ru-RU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занятия направленные на развитие толерантности</a:t>
            </a:r>
            <a:endParaRPr lang="ru-RU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94243" y="3027022"/>
            <a:ext cx="2159306" cy="479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759289" y="1799717"/>
            <a:ext cx="2520906" cy="11087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Стремление к взаимодействию с другими людьми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7391036" y="2101764"/>
            <a:ext cx="2296807" cy="11882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Способность принимать и тактильно ощущать других людей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9787900" y="1842503"/>
            <a:ext cx="2404100" cy="11882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Умение применять коррекционные упражнения по данной тематике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-126532" y="3665144"/>
            <a:ext cx="2653549" cy="479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Целеполагание профессиональной деятельности</a:t>
            </a:r>
            <a:endParaRPr lang="ru-RU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2273747" y="3289986"/>
            <a:ext cx="2400208" cy="13782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Владение знаниями о своих целях и задачах в профессиональной деятельности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4759287" y="2977719"/>
            <a:ext cx="2492876" cy="19358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Стремление к повышению квалификации, получению вспомогательных профессии для работы с детьми с ОВЗ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7369466" y="3377810"/>
            <a:ext cx="2307592" cy="16433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Способность выявить проблемы и принять решение для улучшения профессиональной деятельности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9787899" y="3105413"/>
            <a:ext cx="2404101" cy="204330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Умение контролировать свою трудовую деятельность, опираясь на технологию целеполагания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-27972" y="5311368"/>
            <a:ext cx="2334012" cy="479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Открытые уроки с различными технологиями обучения для детей с ОВЗ</a:t>
            </a:r>
            <a:endParaRPr lang="ru-RU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2273747" y="4769431"/>
            <a:ext cx="2400208" cy="15432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Владение новой информацией о применяемых технологиях, методах и формах обучения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4798102" y="4997444"/>
            <a:ext cx="2471305" cy="18605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Стремление к креативным занятиям, которые могут применятся с ребенком, имеющим различные нарушения в развитии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7369466" y="5131057"/>
            <a:ext cx="2329162" cy="132013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Способность показать себя, развить личностные качества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9787900" y="5236580"/>
            <a:ext cx="2400520" cy="16214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Умение показать свои, интересные занятия, применяемые для данной категории детей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940" y="51165"/>
            <a:ext cx="1209465" cy="43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9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1521</Words>
  <Application>Microsoft Office PowerPoint</Application>
  <PresentationFormat>Широкоэкранный</PresentationFormat>
  <Paragraphs>207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Fira Sans Book</vt:lpstr>
      <vt:lpstr>Times New Roman</vt:lpstr>
      <vt:lpstr>Wingdings</vt:lpstr>
      <vt:lpstr>Тема Office</vt:lpstr>
      <vt:lpstr>ОРГАНИЗАЦИОННЫЕ УСЛОВИЯ РАЗВИТИЯ ГОТОВНОСТИ ПЕДАГОГОВ К РЕАЛИЗАЦИИ ТРЕБОВАНИЙ ФГОС В ОБЩЕОБРАЗОВАТЕЛЬНОМ УЧРЕЖДЕНИИ ДЛЯ ОБУЧАЮЩИХСЯ С ОГРАНИЧЕННЫМИ ВОЗМОЖНОСТЯМИ ЗДОРОВЬЯ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ОРГАНИЗАЦИОННЫЕ УСЛОВИЯ РАЗВИТИЯ ГОТОВНОСТИ ПЕДАГОГОВ К РЕАЛИЗАЦИИ ТРЕБОВАНИЙ ФГОС В ОБЩЕОБРАЗОВАТЕЛЬНОМ УЧРЕЖДЕНИИ ДЛЯ ОБУЧАЮЩИХСЯ С ОГРАНИЧЕННЫМИ ВОЗМОЖНОСТЯМИ ЗДОРОВЬЯ</vt:lpstr>
    </vt:vector>
  </TitlesOfParts>
  <Company>Тюменский государственный университет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ОРГАНИЗАЦИОННЫЕ УСЛОВИЯ РАЗВИТИЯ ГОТОВНОСТИ ПЕДАГОГОВ К РЕАЛИЗАЦИИ ТРЕБОВАНИЙ ФГОС В ОБЩЕОБРАЗОВАТЕЛЬНОМ УЧРЕЖДЕНИИ ДЛЯ ОБУЧАЮЩИХСЯ С ОГРАНИЧЕННЫМИ ВОЗМОЖНОСТЯМИ ЗДОРОВЬЯ</dc:title>
  <dc:creator>Студент ТюмГУ</dc:creator>
  <cp:lastModifiedBy>Пользователь</cp:lastModifiedBy>
  <cp:revision>71</cp:revision>
  <dcterms:created xsi:type="dcterms:W3CDTF">2019-01-22T08:34:22Z</dcterms:created>
  <dcterms:modified xsi:type="dcterms:W3CDTF">2019-01-27T14:54:15Z</dcterms:modified>
</cp:coreProperties>
</file>