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5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72E-2"/>
          <c:y val="4.3650793650793662E-2"/>
          <c:w val="0.44444444444444442"/>
          <c:h val="0.8888888888888888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Бытийный</c:v>
                </c:pt>
                <c:pt idx="1">
                  <c:v>Внешнерефлексивный</c:v>
                </c:pt>
                <c:pt idx="2">
                  <c:v>Внутреннерефлексивный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16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опыт прошлого </c:v>
                </c:pt>
                <c:pt idx="1">
                  <c:v>представление о процессе обучения</c:v>
                </c:pt>
                <c:pt idx="2">
                  <c:v>представление о будущем</c:v>
                </c:pt>
                <c:pt idx="3">
                  <c:v>профессиональная карьера </c:v>
                </c:pt>
                <c:pt idx="4">
                  <c:v>Я-будущее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7739168"/>
        <c:axId val="337739728"/>
      </c:barChart>
      <c:catAx>
        <c:axId val="337739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739728"/>
        <c:crosses val="autoZero"/>
        <c:auto val="1"/>
        <c:lblAlgn val="ctr"/>
        <c:lblOffset val="100"/>
        <c:noMultiLvlLbl val="0"/>
      </c:catAx>
      <c:valAx>
        <c:axId val="33773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773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ответивших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родителей и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1103520"/>
        <c:axId val="341104080"/>
      </c:barChart>
      <c:catAx>
        <c:axId val="34110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104080"/>
        <c:crosses val="autoZero"/>
        <c:auto val="1"/>
        <c:lblAlgn val="ctr"/>
        <c:lblOffset val="100"/>
        <c:noMultiLvlLbl val="0"/>
      </c:catAx>
      <c:valAx>
        <c:axId val="34110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10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72E-2"/>
          <c:y val="4.3650793650793662E-2"/>
          <c:w val="0.44444444444444442"/>
          <c:h val="0.8888888888888888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Бытийный</c:v>
                </c:pt>
                <c:pt idx="1">
                  <c:v>Внешнерефлексивный</c:v>
                </c:pt>
                <c:pt idx="2">
                  <c:v>Внутреннерефлексивный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опыт прошлого </c:v>
                </c:pt>
                <c:pt idx="1">
                  <c:v>представление о процессе обучения</c:v>
                </c:pt>
                <c:pt idx="2">
                  <c:v>представление о будущем</c:v>
                </c:pt>
                <c:pt idx="3">
                  <c:v>профессиональная карьера </c:v>
                </c:pt>
                <c:pt idx="4">
                  <c:v>Я-будущее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8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1708464"/>
        <c:axId val="341709024"/>
      </c:barChart>
      <c:catAx>
        <c:axId val="34170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709024"/>
        <c:crosses val="autoZero"/>
        <c:auto val="1"/>
        <c:lblAlgn val="ctr"/>
        <c:lblOffset val="100"/>
        <c:noMultiLvlLbl val="0"/>
      </c:catAx>
      <c:valAx>
        <c:axId val="34170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70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ответивших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Лист1!$A$2:$A$17</c:f>
              <c:strCache>
                <c:ptCount val="16"/>
                <c:pt idx="0">
                  <c:v>1. Стать высококвалифицированным специалистом.</c:v>
                </c:pt>
                <c:pt idx="1">
                  <c:v>2. Получить диплом.</c:v>
                </c:pt>
                <c:pt idx="2">
                  <c:v>3. Успешно продолжить обучение на последующих курсах.</c:v>
                </c:pt>
                <c:pt idx="3">
                  <c:v>4. Успешно учиться, сдавать экзамены на «хорошо» и «отлично».</c:v>
                </c:pt>
                <c:pt idx="4">
                  <c:v>5. Постоянно получать стипендию.</c:v>
                </c:pt>
                <c:pt idx="5">
                  <c:v>6. Приобрести глубокие и прочные знания.</c:v>
                </c:pt>
                <c:pt idx="6">
                  <c:v>7. Быть постоянно готовым к очередным занятиям.</c:v>
                </c:pt>
                <c:pt idx="7">
                  <c:v>8. Не запускать изучение предметов учебного цикла.</c:v>
                </c:pt>
                <c:pt idx="8">
                  <c:v>9. Не отставать от сокурсников.</c:v>
                </c:pt>
                <c:pt idx="9">
                  <c:v>10. Обеспечить успешность будущей профессиональной деятельности.</c:v>
                </c:pt>
                <c:pt idx="10">
                  <c:v>11. Выполнять педагогические требования.</c:v>
                </c:pt>
                <c:pt idx="11">
                  <c:v>12. Достичь уважения преподавателей.</c:v>
                </c:pt>
                <c:pt idx="12">
                  <c:v>13. Быть примером для сокурсников.</c:v>
                </c:pt>
                <c:pt idx="13">
                  <c:v>14. Добиться одобрения родителей и окружающих.</c:v>
                </c:pt>
                <c:pt idx="14">
                  <c:v>15. Избежать осуждения и наказания за плохую учебу.</c:v>
                </c:pt>
                <c:pt idx="15">
                  <c:v>16. Получить интеллектуальное удовлетворение.</c:v>
                </c:pt>
              </c:strCache>
            </c:str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  <c:pt idx="5">
                  <c:v>30</c:v>
                </c:pt>
                <c:pt idx="6">
                  <c:v>3</c:v>
                </c:pt>
                <c:pt idx="7">
                  <c:v>9</c:v>
                </c:pt>
                <c:pt idx="8">
                  <c:v>6</c:v>
                </c:pt>
                <c:pt idx="9">
                  <c:v>10</c:v>
                </c:pt>
                <c:pt idx="10">
                  <c:v>10</c:v>
                </c:pt>
                <c:pt idx="11">
                  <c:v>15</c:v>
                </c:pt>
                <c:pt idx="12">
                  <c:v>30</c:v>
                </c:pt>
                <c:pt idx="13">
                  <c:v>22</c:v>
                </c:pt>
                <c:pt idx="14">
                  <c:v>11</c:v>
                </c:pt>
                <c:pt idx="15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1711264"/>
        <c:axId val="341711824"/>
      </c:barChart>
      <c:catAx>
        <c:axId val="34171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711824"/>
        <c:crosses val="autoZero"/>
        <c:auto val="1"/>
        <c:lblAlgn val="ctr"/>
        <c:lblOffset val="100"/>
        <c:noMultiLvlLbl val="0"/>
      </c:catAx>
      <c:valAx>
        <c:axId val="34171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7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72E-2"/>
          <c:y val="4.3650793650793662E-2"/>
          <c:w val="0.44444444444444442"/>
          <c:h val="0.8888888888888888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Бытийный</c:v>
                </c:pt>
                <c:pt idx="1">
                  <c:v>Внешнерефлексивный</c:v>
                </c:pt>
                <c:pt idx="2">
                  <c:v>Внутреннерефлексивный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опыт прошлого </c:v>
                </c:pt>
                <c:pt idx="1">
                  <c:v>представление о процессе обучения</c:v>
                </c:pt>
                <c:pt idx="2">
                  <c:v>представление о будущем</c:v>
                </c:pt>
                <c:pt idx="3">
                  <c:v>профессиональная карьера </c:v>
                </c:pt>
                <c:pt idx="4">
                  <c:v>Я-будущее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8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4705200"/>
        <c:axId val="344705760"/>
      </c:barChart>
      <c:catAx>
        <c:axId val="34470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705760"/>
        <c:crosses val="autoZero"/>
        <c:auto val="1"/>
        <c:lblAlgn val="ctr"/>
        <c:lblOffset val="100"/>
        <c:noMultiLvlLbl val="0"/>
      </c:catAx>
      <c:valAx>
        <c:axId val="34470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70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процент ответивших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родителей и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4708000"/>
        <c:axId val="344708560"/>
      </c:barChart>
      <c:catAx>
        <c:axId val="34470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708560"/>
        <c:crosses val="autoZero"/>
        <c:auto val="1"/>
        <c:lblAlgn val="ctr"/>
        <c:lblOffset val="100"/>
        <c:noMultiLvlLbl val="0"/>
      </c:catAx>
      <c:valAx>
        <c:axId val="34470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70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4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2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5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0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5000-EC57-43B7-89F7-276D7A36C53D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4195-CD93-4AC3-A636-6A20A0A7C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2885704" y="2105964"/>
            <a:ext cx="4603602" cy="503861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latin typeface="Fira Sans ExtraLight" panose="020B0403050000020004" pitchFamily="34" charset="0"/>
              </a:rPr>
              <a:t>Серов Вадим Владимирович</a:t>
            </a:r>
            <a:endParaRPr lang="ru-RU" sz="2400" dirty="0">
              <a:latin typeface="Fira Sans ExtraLight" panose="020B04030500000200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95" y="2703719"/>
            <a:ext cx="10782795" cy="1333891"/>
          </a:xfrm>
        </p:spPr>
        <p:txBody>
          <a:bodyPr>
            <a:normAutofit fontScale="25000" lnSpcReduction="20000"/>
          </a:bodyPr>
          <a:lstStyle/>
          <a:p>
            <a:r>
              <a:rPr lang="ru-RU" sz="12800" b="1" cap="all" dirty="0"/>
              <a:t>Формирование профессионального самосознания будущих педагогов посредством использования дистанционных технологий обучения </a:t>
            </a:r>
            <a:endParaRPr lang="ru-RU" sz="12800" b="1" cap="all" dirty="0" smtClean="0"/>
          </a:p>
          <a:p>
            <a:r>
              <a:rPr lang="ru-RU" sz="400" b="1" cap="all" dirty="0" smtClean="0"/>
              <a:t/>
            </a:r>
            <a:br>
              <a:rPr lang="ru-RU" sz="400" b="1" cap="all" dirty="0" smtClean="0"/>
            </a:br>
            <a:r>
              <a:rPr lang="ru-RU" sz="11200" b="1" cap="all" dirty="0" smtClean="0">
                <a:latin typeface="+mj-lt"/>
              </a:rPr>
              <a:t>(магистерская диссертация</a:t>
            </a:r>
            <a:r>
              <a:rPr lang="ru-RU" sz="11200" b="1" cap="all" dirty="0" smtClean="0"/>
              <a:t>)</a:t>
            </a:r>
          </a:p>
          <a:p>
            <a:endParaRPr lang="ru-RU" sz="12800" dirty="0"/>
          </a:p>
          <a:p>
            <a:pPr algn="l"/>
            <a:endParaRPr lang="ru-RU" sz="1723" dirty="0">
              <a:latin typeface="Fira Sans ExtraLight" panose="020B04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46" y="444881"/>
            <a:ext cx="2779429" cy="16768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06" y="444882"/>
            <a:ext cx="3026922" cy="57326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7489305" y="4270908"/>
            <a:ext cx="3777725" cy="169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Научный руководитель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канд. </a:t>
            </a:r>
            <a:r>
              <a:rPr lang="ru-RU" sz="1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пед</a:t>
            </a: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наук Быков С.А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Автор работы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 гр. 29ПОм162-з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В.В.Серов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61653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Тюмень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,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личностного компонента профессионального самосознания (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констатирующее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исследование, декабрь 2018г., студенты I курса, n=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064631592"/>
              </p:ext>
            </p:extLst>
          </p:nvPr>
        </p:nvGraphicFramePr>
        <p:xfrm>
          <a:off x="2031999" y="1280160"/>
          <a:ext cx="8591665" cy="485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61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мотивационного компонента профессионального самосознания (констатирующее исследование, декабрь 2018г., студенты I курса, n=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68228100"/>
              </p:ext>
            </p:extLst>
          </p:nvPr>
        </p:nvGraphicFramePr>
        <p:xfrm>
          <a:off x="2032000" y="1159915"/>
          <a:ext cx="8128000" cy="4978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00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/>
              <a:t>выявление уровня развития профессионального самосознания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(констатирующее исследование, декабрь 2018г., студенты I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курса, n=30) 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866686355"/>
              </p:ext>
            </p:extLst>
          </p:nvPr>
        </p:nvGraphicFramePr>
        <p:xfrm>
          <a:off x="2798617" y="1696872"/>
          <a:ext cx="5957455" cy="3813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941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личностного компонента профессионального самосознания (констатирующее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исследование, декабрь 2018г., </a:t>
            </a:r>
            <a:r>
              <a:rPr lang="ru-RU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студенты </a:t>
            </a:r>
            <a:r>
              <a:rPr lang="ru-RU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II</a:t>
            </a:r>
            <a:r>
              <a:rPr lang="ru-RU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курса,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n=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646546376"/>
              </p:ext>
            </p:extLst>
          </p:nvPr>
        </p:nvGraphicFramePr>
        <p:xfrm>
          <a:off x="2031999" y="1280160"/>
          <a:ext cx="8591665" cy="485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24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мотивационного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компонента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профессионального самосознания (констатирующее исследование, декабрь 2018г., студенты I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курса, n=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/>
          </p:nvPr>
        </p:nvGraphicFramePr>
        <p:xfrm>
          <a:off x="1246909" y="1159915"/>
          <a:ext cx="8728364" cy="531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62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/>
              <a:t>выявление уровня развития профессионального самосознания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(констатирующее исследование, декабрь 2018г., студенты 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ИДО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n=30) 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611578132"/>
              </p:ext>
            </p:extLst>
          </p:nvPr>
        </p:nvGraphicFramePr>
        <p:xfrm>
          <a:off x="2869869" y="1886878"/>
          <a:ext cx="5814951" cy="405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39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личностного компонента профессионального самосознания (констатирующее исследование, декабрь 2018г., студенты ИДО, n=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24026060"/>
              </p:ext>
            </p:extLst>
          </p:nvPr>
        </p:nvGraphicFramePr>
        <p:xfrm>
          <a:off x="2032000" y="1377538"/>
          <a:ext cx="8128000" cy="4760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11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сформированности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мотивационного компонента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профессионального самосознания (констатирующее исследование, декабрь 2018г., студенты ИДО, n=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30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692587106"/>
              </p:ext>
            </p:extLst>
          </p:nvPr>
        </p:nvGraphicFramePr>
        <p:xfrm>
          <a:off x="2032000" y="1392702"/>
          <a:ext cx="8128000" cy="4745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85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Выводы по второй главе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200" dirty="0"/>
              <a:t>Дана классификация методов использования дистанционных технологий при формировании профессионального самосознания.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200" dirty="0"/>
              <a:t>Показаны психологические особенности </a:t>
            </a:r>
            <a:r>
              <a:rPr lang="ru-RU" sz="2200" dirty="0" smtClean="0"/>
              <a:t>современного поколения, </a:t>
            </a:r>
            <a:r>
              <a:rPr lang="ru-RU" sz="2200" dirty="0"/>
              <a:t>делающие </a:t>
            </a:r>
            <a:r>
              <a:rPr lang="ru-RU" sz="2200"/>
              <a:t>его </a:t>
            </a:r>
            <a:r>
              <a:rPr lang="ru-RU" sz="2200" smtClean="0"/>
              <a:t>основным, </a:t>
            </a:r>
            <a:r>
              <a:rPr lang="ru-RU" sz="2200" dirty="0"/>
              <a:t>массовым потребителем дистанционных технологий.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200" dirty="0"/>
              <a:t>Показана роль практико-ориентированного обучения как основы дистанционных технологий при формировании профессионального самосознания педагогов.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200" dirty="0"/>
              <a:t>Обоснована необходимость дистанционного обучения и воспитания в деле формирования профессионального самосознания в течение всей жизни педагога.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200" dirty="0"/>
              <a:t>Проанализированы результаты изменения состояния различных компонентов профессионального самосознания студентов-педагогов в процессе обучения с ростом </a:t>
            </a:r>
            <a:r>
              <a:rPr lang="ru-RU" sz="2200" dirty="0" smtClean="0"/>
              <a:t>доступности дистанционных технологий образования.</a:t>
            </a:r>
            <a:endParaRPr lang="ru-RU" sz="2200" dirty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3" y="620167"/>
            <a:ext cx="2729067" cy="1646491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381600" y="3472941"/>
            <a:ext cx="9421836" cy="1480452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44"/>
              </a:spcBef>
            </a:pPr>
            <a:r>
              <a:rPr lang="ru-RU" sz="4898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4898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4898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97" y="5581727"/>
            <a:ext cx="2381938" cy="4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5646" y="1033043"/>
            <a:ext cx="10984676" cy="5272754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/>
              <a:t>Актуальность темы</a:t>
            </a:r>
            <a:r>
              <a:rPr lang="ru-RU" sz="2800" dirty="0"/>
              <a:t> обусловлена тем, что «Формирование профессионального самосознания будущих педагогов посредством использования дистанционных технологий обучения в профессиональном образовании» в настоящее время изучено недостаточно, а необходимость использования дистанционных технологий постоянно растет. </a:t>
            </a:r>
            <a:endParaRPr lang="ru-RU" sz="2800" dirty="0" smtClean="0"/>
          </a:p>
          <a:p>
            <a:pPr algn="just"/>
            <a:r>
              <a:rPr lang="ru-RU" sz="2800" dirty="0" smtClean="0"/>
              <a:t>Самосознание </a:t>
            </a:r>
            <a:r>
              <a:rPr lang="ru-RU" sz="2800" dirty="0"/>
              <a:t>отвечает на вопрос: кто я? Чем я отличаюсь от других? Профессиональное самосознание уточняет вопрос: кто я в этой профессии? </a:t>
            </a:r>
          </a:p>
          <a:p>
            <a:pPr algn="just"/>
            <a:r>
              <a:rPr lang="ru-RU" sz="2800" dirty="0" smtClean="0"/>
              <a:t>Формирование </a:t>
            </a:r>
            <a:r>
              <a:rPr lang="ru-RU" sz="2800" dirty="0"/>
              <a:t>профессионального самосознания молодых людей </a:t>
            </a:r>
            <a:r>
              <a:rPr lang="ru-RU" sz="2800" dirty="0" smtClean="0"/>
              <a:t>современного</a:t>
            </a:r>
            <a:r>
              <a:rPr lang="en-US" sz="2800" dirty="0" smtClean="0"/>
              <a:t> </a:t>
            </a:r>
            <a:r>
              <a:rPr lang="ru-RU" sz="2800" dirty="0" smtClean="0"/>
              <a:t>поколения</a:t>
            </a:r>
            <a:r>
              <a:rPr lang="en-US" sz="2800" dirty="0" smtClean="0"/>
              <a:t> </a:t>
            </a:r>
            <a:r>
              <a:rPr lang="ru-RU" sz="2800" dirty="0"/>
              <a:t>должно быть отличным от формирования профессионального самосознания предыдущих поколений.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/>
              <a:t>Цель исследования: </a:t>
            </a:r>
            <a:r>
              <a:rPr lang="ru-RU" sz="2800" dirty="0"/>
              <a:t>теоретически обосновать и эмпирически проверить действенность </a:t>
            </a:r>
            <a:r>
              <a:rPr lang="ru-RU" sz="2800" dirty="0" smtClean="0"/>
              <a:t>использования </a:t>
            </a:r>
            <a:r>
              <a:rPr lang="ru-RU" sz="2800" dirty="0"/>
              <a:t>дистанционных технологий обучения для формирования профессионального самосознания будущих педагогов.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/>
              <a:t>Объект исследования: </a:t>
            </a:r>
            <a:r>
              <a:rPr lang="ru-RU" sz="2800" dirty="0"/>
              <a:t>процесс формирования профессионального самосознания будущих педагогов.</a:t>
            </a:r>
          </a:p>
          <a:p>
            <a:pPr algn="just"/>
            <a:r>
              <a:rPr lang="ru-RU" sz="2800" b="1" dirty="0"/>
              <a:t>Предмет: </a:t>
            </a:r>
            <a:r>
              <a:rPr lang="ru-RU" sz="2800" dirty="0"/>
              <a:t>педагогические условия использования дистанционных технологий обучения для формирования профессионального самосознания будущих педагогов.</a:t>
            </a:r>
          </a:p>
          <a:p>
            <a:pPr algn="just"/>
            <a:r>
              <a:rPr lang="ru-RU" sz="2800" b="1" dirty="0" smtClean="0"/>
              <a:t>Гипотеза</a:t>
            </a:r>
            <a:r>
              <a:rPr lang="ru-RU" sz="2800" dirty="0" smtClean="0"/>
              <a:t> </a:t>
            </a:r>
            <a:r>
              <a:rPr lang="ru-RU" sz="2800" dirty="0"/>
              <a:t>состоит в том, что формирование профессионального самосознания обучающихся зависит от эффективного использования дистанционных технологий обучения и воспитания.</a:t>
            </a:r>
          </a:p>
          <a:p>
            <a:pPr algn="just"/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/>
              <a:t>Задачи исследования:</a:t>
            </a:r>
            <a:endParaRPr lang="ru-RU" sz="2800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dirty="0"/>
              <a:t>Опираясь на литературные источники найти примеры успешного применения дистанционных технологий обучения и их влияния на профессиональное самосознание обучаемых.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dirty="0"/>
              <a:t>Теоретически обосновать развитие дистанционных технологий образования в связи с возможным формированием профессионального самосознания.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/>
              <a:t>Найти корреляционную зависимость дистанционных технологий образования и формирования профессионального самосознания на примере 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Выводы по первой </a:t>
            </a:r>
            <a:r>
              <a:rPr lang="ru-RU" sz="2800" b="1" dirty="0" smtClean="0"/>
              <a:t>главе</a:t>
            </a:r>
            <a:r>
              <a:rPr lang="ru-RU" sz="2800" b="1" dirty="0"/>
              <a:t> </a:t>
            </a:r>
            <a:endParaRPr lang="ru-RU" sz="2800" dirty="0"/>
          </a:p>
          <a:p>
            <a:pPr lvl="0" algn="just"/>
            <a:r>
              <a:rPr lang="ru-RU" dirty="0"/>
              <a:t>Проведенный анализ теоретических основ проблемы формирования профессионального самосознания будущих педагогов позволил сделать следующие выводы: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Проведен теоретический анализ проблем формирования профессионального самосознания будущих педагогов.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Показано, что профессиональное самосознание возрастает с ростом профессионализма.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/>
              <a:t>Установлено, что актуальной проблемой психологии и педагогики является формирование профессионального самосознания личности будущих специалистов в процессе их учебно-профессиональной деятельности с учетом специфики Тюменского региона в настоящее время.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3771" y="1223049"/>
            <a:ext cx="10984676" cy="483336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ru-RU" dirty="0"/>
              <a:t>При формировании профессионального самосознания важную роль играют технические регуляторы труда.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dirty="0"/>
              <a:t>При организации работы по формированию профессионального самосознания предлагается учитывать практические рекомендации по формированию активного субъекта профессионального развития.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dirty="0"/>
              <a:t>Описаны этапы становления профессионального самосознания педагога.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dirty="0"/>
              <a:t>Показаны возможности использования дистанционных технологий при формировании профессионального самосознания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ru-RU" dirty="0"/>
              <a:t>Выявлено, что роль дистанционного обучения и воспитания состоит в обеспечении доступности информации о методах и целях формирования профессионального самосознания и создание равных возможностей обучающихся.</a:t>
            </a:r>
          </a:p>
          <a:p>
            <a:r>
              <a:rPr lang="ru-RU" sz="3200" dirty="0"/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37" y="410507"/>
            <a:ext cx="1031854" cy="6225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31" y="449233"/>
            <a:ext cx="803037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463130" y="511434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05080"/>
            <a:ext cx="10515600" cy="54718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Исследование проводилось на базе Института психологии и педагогики и Института дистанционного образования ФГАОУ ВО «Тюменский государственный университет».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</a:t>
            </a:r>
            <a:r>
              <a:rPr lang="ru-RU" dirty="0"/>
              <a:t>использованы следующие исследовательские методики:</a:t>
            </a:r>
          </a:p>
          <a:p>
            <a:r>
              <a:rPr lang="ru-RU" dirty="0"/>
              <a:t>– опросник на выявление уровня развития профессионального самосознания (А.В. Губанова, Г.А. </a:t>
            </a:r>
            <a:r>
              <a:rPr lang="ru-RU" dirty="0" err="1"/>
              <a:t>Гайнуллина</a:t>
            </a:r>
            <a:r>
              <a:rPr lang="ru-RU" dirty="0"/>
              <a:t>);</a:t>
            </a:r>
          </a:p>
          <a:p>
            <a:r>
              <a:rPr lang="ru-RU" dirty="0"/>
              <a:t>- для выявления личностного компонента использовался профессионально личностный опросник (</a:t>
            </a:r>
            <a:r>
              <a:rPr lang="ru-RU" dirty="0" err="1"/>
              <a:t>В.Л.Блинова</a:t>
            </a:r>
            <a:r>
              <a:rPr lang="ru-RU" dirty="0"/>
              <a:t>, </a:t>
            </a:r>
            <a:r>
              <a:rPr lang="ru-RU" dirty="0" err="1"/>
              <a:t>Ю.Л.Блинова</a:t>
            </a:r>
            <a:r>
              <a:rPr lang="ru-RU" dirty="0"/>
              <a:t>)</a:t>
            </a:r>
          </a:p>
          <a:p>
            <a:r>
              <a:rPr lang="ru-RU" dirty="0"/>
              <a:t>- для выявления мотивационного компонента использовалась методика для диагностики учебной мотивации студентов (</a:t>
            </a:r>
            <a:r>
              <a:rPr lang="ru-RU" dirty="0" err="1"/>
              <a:t>А.А.Реан</a:t>
            </a:r>
            <a:r>
              <a:rPr lang="ru-RU" dirty="0"/>
              <a:t> и </a:t>
            </a:r>
            <a:r>
              <a:rPr lang="ru-RU" dirty="0" err="1"/>
              <a:t>В.А.Якунин</a:t>
            </a:r>
            <a:r>
              <a:rPr lang="ru-RU" dirty="0"/>
              <a:t>, модификация </a:t>
            </a:r>
            <a:r>
              <a:rPr lang="ru-RU" dirty="0" err="1"/>
              <a:t>Н.Ц.Бадмаевой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38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63782" y="513584"/>
            <a:ext cx="922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диагностики </a:t>
            </a:r>
            <a:r>
              <a:rPr lang="ru-RU" dirty="0"/>
              <a:t>выявление уровня развития профессионального самосознания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констатирующее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исследование, декабрь 2018г., студенты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</a:t>
            </a:r>
            <a:r>
              <a:rPr lang="ru-RU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курса, n=30) 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581217984"/>
              </p:ext>
            </p:extLst>
          </p:nvPr>
        </p:nvGraphicFramePr>
        <p:xfrm>
          <a:off x="2614550" y="1732498"/>
          <a:ext cx="6325590" cy="382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597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642</Words>
  <Application>Microsoft Office PowerPoint</Application>
  <PresentationFormat>Широкоэкранный</PresentationFormat>
  <Paragraphs>54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Sans ExtraLight</vt:lpstr>
      <vt:lpstr>Fira Sans Light</vt:lpstr>
      <vt:lpstr>Times New Roman</vt:lpstr>
      <vt:lpstr>Тема Office</vt:lpstr>
      <vt:lpstr>Серов Вадим Владимирович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Серов Вадим Владимирович</dc:title>
  <dc:creator>Vadim</dc:creator>
  <cp:lastModifiedBy>Серов Вадим Владимирович</cp:lastModifiedBy>
  <cp:revision>37</cp:revision>
  <dcterms:created xsi:type="dcterms:W3CDTF">2018-12-23T18:54:39Z</dcterms:created>
  <dcterms:modified xsi:type="dcterms:W3CDTF">2019-01-16T07:38:40Z</dcterms:modified>
</cp:coreProperties>
</file>