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6" r:id="rId10"/>
    <p:sldId id="298" r:id="rId11"/>
    <p:sldId id="299" r:id="rId12"/>
    <p:sldId id="297" r:id="rId13"/>
    <p:sldId id="301" r:id="rId14"/>
    <p:sldId id="302" r:id="rId15"/>
    <p:sldId id="294" r:id="rId16"/>
    <p:sldId id="295" r:id="rId17"/>
    <p:sldId id="30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Высокий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Достаточный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Низкий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</c:ser>
        <c:axId val="45011712"/>
        <c:axId val="45013248"/>
      </c:barChart>
      <c:catAx>
        <c:axId val="45011712"/>
        <c:scaling>
          <c:orientation val="minMax"/>
        </c:scaling>
        <c:axPos val="b"/>
        <c:numFmt formatCode="General" sourceLinked="0"/>
        <c:tickLblPos val="nextTo"/>
        <c:crossAx val="45013248"/>
        <c:crosses val="autoZero"/>
        <c:auto val="1"/>
        <c:lblAlgn val="ctr"/>
        <c:lblOffset val="100"/>
      </c:catAx>
      <c:valAx>
        <c:axId val="45013248"/>
        <c:scaling>
          <c:orientation val="minMax"/>
          <c:max val="1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0"/>
            </a:pPr>
            <a:endParaRPr lang="ru-RU"/>
          </a:p>
        </c:txPr>
        <c:crossAx val="45011712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200" b="1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Высокий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Достаточный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Низкий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</c:ser>
        <c:axId val="45309312"/>
        <c:axId val="45347968"/>
      </c:barChart>
      <c:catAx>
        <c:axId val="45309312"/>
        <c:scaling>
          <c:orientation val="minMax"/>
        </c:scaling>
        <c:axPos val="b"/>
        <c:numFmt formatCode="General" sourceLinked="0"/>
        <c:tickLblPos val="nextTo"/>
        <c:crossAx val="45347968"/>
        <c:crosses val="autoZero"/>
        <c:auto val="1"/>
        <c:lblAlgn val="ctr"/>
        <c:lblOffset val="100"/>
      </c:catAx>
      <c:valAx>
        <c:axId val="453479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0"/>
            </a:pPr>
            <a:endParaRPr lang="ru-RU"/>
          </a:p>
        </c:txPr>
        <c:crossAx val="45309312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200" b="1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55</c:v>
                </c:pt>
                <c:pt idx="1">
                  <c:v>20</c:v>
                </c:pt>
                <c:pt idx="2">
                  <c:v>55</c:v>
                </c:pt>
                <c:pt idx="3">
                  <c:v>40</c:v>
                </c:pt>
                <c:pt idx="4">
                  <c:v>60</c:v>
                </c:pt>
                <c:pt idx="5">
                  <c:v>35</c:v>
                </c:pt>
                <c:pt idx="6">
                  <c:v>35</c:v>
                </c:pt>
                <c:pt idx="7">
                  <c:v>45</c:v>
                </c:pt>
                <c:pt idx="8">
                  <c:v>55</c:v>
                </c:pt>
                <c:pt idx="9">
                  <c:v>15</c:v>
                </c:pt>
                <c:pt idx="10">
                  <c:v>25</c:v>
                </c:pt>
                <c:pt idx="11">
                  <c:v>25</c:v>
                </c:pt>
                <c:pt idx="12">
                  <c:v>15</c:v>
                </c:pt>
                <c:pt idx="13">
                  <c:v>10</c:v>
                </c:pt>
                <c:pt idx="14">
                  <c:v>55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30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10</c:v>
                </c:pt>
                <c:pt idx="9">
                  <c:v>10</c:v>
                </c:pt>
                <c:pt idx="10">
                  <c:v>15</c:v>
                </c:pt>
                <c:pt idx="11">
                  <c:v>30</c:v>
                </c:pt>
                <c:pt idx="12">
                  <c:v>20</c:v>
                </c:pt>
                <c:pt idx="13">
                  <c:v>10</c:v>
                </c:pt>
                <c:pt idx="14">
                  <c:v>15</c:v>
                </c:pt>
              </c:numCache>
            </c:numRef>
          </c:val>
        </c:ser>
        <c:axId val="46195456"/>
        <c:axId val="46196992"/>
      </c:barChart>
      <c:catAx>
        <c:axId val="46195456"/>
        <c:scaling>
          <c:orientation val="minMax"/>
        </c:scaling>
        <c:axPos val="l"/>
        <c:numFmt formatCode="General" sourceLinked="0"/>
        <c:tickLblPos val="nextTo"/>
        <c:crossAx val="46196992"/>
        <c:crosses val="autoZero"/>
        <c:auto val="1"/>
        <c:lblAlgn val="ctr"/>
        <c:lblOffset val="100"/>
      </c:catAx>
      <c:valAx>
        <c:axId val="46196992"/>
        <c:scaling>
          <c:orientation val="minMax"/>
        </c:scaling>
        <c:axPos val="b"/>
        <c:majorGridlines/>
        <c:numFmt formatCode="General" sourceLinked="1"/>
        <c:tickLblPos val="nextTo"/>
        <c:crossAx val="46195456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0.4993957998225641"/>
          <c:y val="2.6911314984709486E-2"/>
          <c:w val="0.4130585732020115"/>
          <c:h val="0.8548857906523154"/>
        </c:manualLayout>
      </c:layout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10</c:v>
                </c:pt>
                <c:pt idx="4">
                  <c:v>35</c:v>
                </c:pt>
                <c:pt idx="5">
                  <c:v>25</c:v>
                </c:pt>
                <c:pt idx="6">
                  <c:v>10</c:v>
                </c:pt>
                <c:pt idx="7">
                  <c:v>10</c:v>
                </c:pt>
                <c:pt idx="8">
                  <c:v>25</c:v>
                </c:pt>
                <c:pt idx="9">
                  <c:v>35</c:v>
                </c:pt>
                <c:pt idx="10">
                  <c:v>35</c:v>
                </c:pt>
                <c:pt idx="11">
                  <c:v>25</c:v>
                </c:pt>
                <c:pt idx="12">
                  <c:v>35</c:v>
                </c:pt>
                <c:pt idx="13">
                  <c:v>40</c:v>
                </c:pt>
                <c:pt idx="14">
                  <c:v>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20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25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20</c:v>
                </c:pt>
                <c:pt idx="9">
                  <c:v>15</c:v>
                </c:pt>
                <c:pt idx="10">
                  <c:v>10</c:v>
                </c:pt>
                <c:pt idx="11">
                  <c:v>35</c:v>
                </c:pt>
                <c:pt idx="12">
                  <c:v>25</c:v>
                </c:pt>
                <c:pt idx="13">
                  <c:v>15</c:v>
                </c:pt>
                <c:pt idx="14">
                  <c:v>15</c:v>
                </c:pt>
              </c:numCache>
            </c:numRef>
          </c:val>
        </c:ser>
        <c:axId val="46593536"/>
        <c:axId val="46595072"/>
      </c:barChart>
      <c:catAx>
        <c:axId val="46593536"/>
        <c:scaling>
          <c:orientation val="minMax"/>
        </c:scaling>
        <c:axPos val="l"/>
        <c:numFmt formatCode="General" sourceLinked="0"/>
        <c:tickLblPos val="nextTo"/>
        <c:crossAx val="46595072"/>
        <c:crosses val="autoZero"/>
        <c:auto val="1"/>
        <c:lblAlgn val="ctr"/>
        <c:lblOffset val="100"/>
      </c:catAx>
      <c:valAx>
        <c:axId val="46595072"/>
        <c:scaling>
          <c:orientation val="minMax"/>
        </c:scaling>
        <c:axPos val="b"/>
        <c:majorGridlines/>
        <c:numFmt formatCode="General" sourceLinked="1"/>
        <c:tickLblPos val="nextTo"/>
        <c:crossAx val="46593536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55</c:v>
                </c:pt>
                <c:pt idx="1">
                  <c:v>65</c:v>
                </c:pt>
                <c:pt idx="2">
                  <c:v>15</c:v>
                </c:pt>
                <c:pt idx="3">
                  <c:v>10</c:v>
                </c:pt>
                <c:pt idx="4">
                  <c:v>25</c:v>
                </c:pt>
                <c:pt idx="5">
                  <c:v>0</c:v>
                </c:pt>
                <c:pt idx="6">
                  <c:v>5</c:v>
                </c:pt>
                <c:pt idx="7">
                  <c:v>10</c:v>
                </c:pt>
                <c:pt idx="8">
                  <c:v>25</c:v>
                </c:pt>
                <c:pt idx="9">
                  <c:v>45</c:v>
                </c:pt>
                <c:pt idx="10">
                  <c:v>5</c:v>
                </c:pt>
                <c:pt idx="11">
                  <c:v>0</c:v>
                </c:pt>
                <c:pt idx="12">
                  <c:v>10</c:v>
                </c:pt>
                <c:pt idx="13">
                  <c:v>45</c:v>
                </c:pt>
                <c:pt idx="14">
                  <c:v>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35</c:v>
                </c:pt>
                <c:pt idx="1">
                  <c:v>35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  <c:pt idx="12">
                  <c:v>10</c:v>
                </c:pt>
                <c:pt idx="13">
                  <c:v>5</c:v>
                </c:pt>
                <c:pt idx="14">
                  <c:v>5</c:v>
                </c:pt>
              </c:numCache>
            </c:numRef>
          </c:val>
        </c:ser>
        <c:axId val="46744320"/>
        <c:axId val="46745856"/>
      </c:barChart>
      <c:catAx>
        <c:axId val="46744320"/>
        <c:scaling>
          <c:orientation val="minMax"/>
        </c:scaling>
        <c:delete val="1"/>
        <c:axPos val="l"/>
        <c:numFmt formatCode="General" sourceLinked="0"/>
        <c:tickLblPos val="none"/>
        <c:crossAx val="46745856"/>
        <c:crosses val="autoZero"/>
        <c:auto val="1"/>
        <c:lblAlgn val="ctr"/>
        <c:lblOffset val="100"/>
      </c:catAx>
      <c:valAx>
        <c:axId val="46745856"/>
        <c:scaling>
          <c:orientation val="minMax"/>
        </c:scaling>
        <c:axPos val="b"/>
        <c:majorGridlines/>
        <c:numFmt formatCode="General" sourceLinked="1"/>
        <c:tickLblPos val="nextTo"/>
        <c:crossAx val="46744320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&lt;верхний колонтитул&gt;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731D22A-1019-49DF-8466-41387155E25A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731D22A-1019-49DF-8466-41387155E25A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lIns="80147" tIns="40074" rIns="80147" bIns="40074"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9" indent="0" algn="ctr">
              <a:buNone/>
              <a:defRPr sz="2000"/>
            </a:lvl2pPr>
            <a:lvl3pPr marL="914239" indent="0" algn="ctr">
              <a:buNone/>
              <a:defRPr sz="1800"/>
            </a:lvl3pPr>
            <a:lvl4pPr marL="1371358" indent="0" algn="ctr">
              <a:buNone/>
              <a:defRPr sz="1600"/>
            </a:lvl4pPr>
            <a:lvl5pPr marL="1828477" indent="0" algn="ctr">
              <a:buNone/>
              <a:defRPr sz="1600"/>
            </a:lvl5pPr>
            <a:lvl6pPr marL="2285596" indent="0" algn="ctr">
              <a:buNone/>
              <a:defRPr sz="1600"/>
            </a:lvl6pPr>
            <a:lvl7pPr marL="2742716" indent="0" algn="ctr">
              <a:buNone/>
              <a:defRPr sz="1600"/>
            </a:lvl7pPr>
            <a:lvl8pPr marL="3199835" indent="0" algn="ctr">
              <a:buNone/>
              <a:defRPr sz="1600"/>
            </a:lvl8pPr>
            <a:lvl9pPr marL="3656954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80147" tIns="40074" rIns="80147" bIns="40074"/>
          <a:lstStyle/>
          <a:p>
            <a:fld id="{0B052313-9091-4C76-A5F9-A9D3259EC5F2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80147" tIns="40074" rIns="80147" bIns="40074"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80147" tIns="40074" rIns="80147" bIns="40074"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80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8FA1FB-ACEC-470E-BA27-712F27BAE0B1}" type="datetime1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20.01.2020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7504C0-BFC4-49E4-BF78-F9986B263C31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org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intuit.r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est.utmn.ru/" TargetMode="External"/><Relationship Id="rId5" Type="http://schemas.openxmlformats.org/officeDocument/2006/relationships/hyperlink" Target="https://www.google.ru/intl/ru/forms/about/" TargetMode="External"/><Relationship Id="rId4" Type="http://schemas.openxmlformats.org/officeDocument/2006/relationships/hyperlink" Target="https://elearning.utmn.ru/" TargetMode="External"/><Relationship Id="rId9" Type="http://schemas.openxmlformats.org/officeDocument/2006/relationships/hyperlink" Target="http://utmn.antiplagiat.r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5536" y="1700808"/>
            <a:ext cx="8533904" cy="2448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магистра</a:t>
            </a:r>
          </a:p>
          <a:p>
            <a:pPr algn="ctr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cap="all" dirty="0" smtClean="0">
                <a:latin typeface="Times New Roman" pitchFamily="18" charset="0"/>
                <a:cs typeface="Times New Roman" pitchFamily="18" charset="0"/>
              </a:rPr>
              <a:t>развитие познавательной самостоятельности студентов средствами информационно-коммуникационных технологий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44.04.01 Педагогическое образование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Магистерская программа «Преподаватель высшей школы»</a:t>
            </a:r>
          </a:p>
          <a:p>
            <a:pPr algn="ctr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43280" y="4221088"/>
            <a:ext cx="4500360" cy="199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Автор работы: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студент гр.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29ПОм172-з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Серов Вадим Владимирович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Научный руководитель: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канд.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пед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наук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Быков Сергей Александрович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25280" y="6309360"/>
            <a:ext cx="170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Тюмень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2020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Рисунок 11"/>
          <p:cNvPicPr/>
          <p:nvPr/>
        </p:nvPicPr>
        <p:blipFill>
          <a:blip r:embed="rId2" cstate="print"/>
          <a:stretch/>
        </p:blipFill>
        <p:spPr>
          <a:xfrm>
            <a:off x="368640" y="404640"/>
            <a:ext cx="1899104" cy="1152152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9"/>
          <p:cNvPicPr/>
          <p:nvPr/>
        </p:nvPicPr>
        <p:blipFill>
          <a:blip r:embed="rId3" cstate="print"/>
          <a:stretch/>
        </p:blipFill>
        <p:spPr>
          <a:xfrm>
            <a:off x="5586120" y="404640"/>
            <a:ext cx="3336840" cy="63180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1691680" y="4076712"/>
            <a:ext cx="5589720" cy="360"/>
          </a:xfrm>
          <a:prstGeom prst="line">
            <a:avLst/>
          </a:prstGeom>
          <a:ln w="2844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620688"/>
            <a:ext cx="35283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формирующего этапа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79512" y="1124744"/>
          <a:ext cx="8496942" cy="4053840"/>
        </p:xfrm>
        <a:graphic>
          <a:graphicData uri="http://schemas.openxmlformats.org/drawingml/2006/table">
            <a:tbl>
              <a:tblPr/>
              <a:tblGrid>
                <a:gridCol w="3071752"/>
                <a:gridCol w="2712595"/>
                <a:gridCol w="2712595"/>
              </a:tblGrid>
              <a:tr h="8646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Темы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Содержание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работы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студентов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обязательные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Понятие информатизации образования. Информационные технологии в образовании и их место в учебно-воспитательном процессе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«Виды информационных технологий»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«Области применения информационных технологий в образовательном процессе начальной школы»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мультимедийной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презентации с помощью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PowerPoint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созданию мультимедийной презентации с помощью Microsoft PowerPoint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созданию мультимедийной презентации с помощью Microsoft PowerPoint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Информационная среда учебного заведения. Программные продукты «КМ-школа» и «Net-школа»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основных ком-понентов программных продуктов «Км-школа» и «Net-школа»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презентации «Информационная среда учебного заведения»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единой информационной среды педагогов и учащихся посредством социальных сетевых сервисов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Оформление схемы «Социальные сетевые сервисы»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презентации «Социальные сетевые сервисы»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Методические аспекты использования информационных технологий в школе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презентации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692696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заданий с использованием ИКТ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620688"/>
            <a:ext cx="35283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формирующего этапа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9512" y="692696"/>
          <a:ext cx="878497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984776"/>
              </a:tblGrid>
              <a:tr h="7200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Уровень познавательной самостоятельности 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Перечень ресурсов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Высокий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Самостоятельное</a:t>
                      </a:r>
                      <a:r>
                        <a:rPr lang="ru-RU" sz="14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определение используемых образовательных ресурсов и информационно-коммуникационных технологий</a:t>
                      </a:r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Средний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общедоступные дистанционные образовательные ресурсы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learning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ТюмГУ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https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://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elearning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/</a:t>
                      </a:r>
                      <a:endParaRPr lang="ru-RU" sz="14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 forms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https://www.google.ru/intl/ru/forms/about/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ИНГРИС-тестирование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http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://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test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/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Национальный открытый университет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ИНТУИТ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http://</a:t>
                      </a:r>
                      <a:r>
                        <a:rPr lang="ru-RU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www.intuit.ru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Modular Object-Oriented Dynamic Learning Environment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8"/>
                        </a:rPr>
                        <a:t>https://moodle.org/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Система обнаружения текстовых заимствований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http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://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antiplagiat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ru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Достаточный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E-learning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ТюмГУ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https://elearning.utmn.ru/</a:t>
                      </a:r>
                      <a:endParaRPr lang="ru-RU" sz="14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r>
                        <a:rPr lang="ru-RU" sz="14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 forms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https://www.google.ru/intl/ru/forms/about/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ИНГРИС-тестирование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http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://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test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/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Низкий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BOOK.ru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КноРус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медиа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ЮРАЙТ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«Электронное издательство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ЮРАЙТ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«Академия» - ООО «Образовательно-Издательский центр «Академия»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Айбукс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Айбукс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ZNANIUM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ЗНАНИУМ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«Университетская библиотека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онлайн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«Современные цифровые технологии»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«IPRbooks» - ООО «Ай Пи Эр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Медиа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БиблиоРоссика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Библиороссика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«Лань» - ООО «Издательство Лань».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836712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Результаты исследования уровня развития познавательной самостоятельности студентов по методике И.А. Петровой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836712"/>
            <a:ext cx="8820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Распределение студентов по уровням познавательной самостоятельности</a:t>
            </a:r>
            <a:endParaRPr lang="ru-RU" sz="1600" b="1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4716016" y="1556792"/>
          <a:ext cx="419025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Диаграмма 11"/>
          <p:cNvGraphicFramePr/>
          <p:nvPr/>
        </p:nvGraphicFramePr>
        <p:xfrm>
          <a:off x="179512" y="1556792"/>
          <a:ext cx="43204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0" y="1196752"/>
            <a:ext cx="8820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sz="1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</a:t>
            </a:r>
            <a:r>
              <a:rPr lang="ru-RU" sz="16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  <a:endParaRPr lang="ru-RU" sz="1600" b="1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323528" y="4797152"/>
          <a:ext cx="8496944" cy="1895088"/>
        </p:xfrm>
        <a:graphic>
          <a:graphicData uri="http://schemas.openxmlformats.org/drawingml/2006/table">
            <a:tbl>
              <a:tblPr/>
              <a:tblGrid>
                <a:gridCol w="1199552"/>
                <a:gridCol w="605082"/>
                <a:gridCol w="913691"/>
                <a:gridCol w="913691"/>
                <a:gridCol w="605082"/>
                <a:gridCol w="913691"/>
                <a:gridCol w="913691"/>
                <a:gridCol w="605082"/>
                <a:gridCol w="913691"/>
                <a:gridCol w="913691"/>
              </a:tblGrid>
              <a:tr h="203200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Уровень</a:t>
                      </a:r>
                      <a:endParaRPr lang="ru-RU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Группа 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Группа 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Группа 3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8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динамика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динамика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динамика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Высокий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+ 6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+30%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88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Средний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Достаточный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Низкий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+10%</a:t>
                      </a:r>
                      <a:endParaRPr lang="ru-RU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23528" y="1268760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Динамика показателей мотивов учебной деятельности студентов по методике А.А.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В.А.Якунина</a:t>
            </a:r>
          </a:p>
          <a:p>
            <a:r>
              <a:rPr lang="ru-RU" alt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Группа 1</a:t>
            </a:r>
          </a:p>
        </p:txBody>
      </p:sp>
      <p:graphicFrame>
        <p:nvGraphicFramePr>
          <p:cNvPr id="12" name="Диаграмма 11"/>
          <p:cNvGraphicFramePr/>
          <p:nvPr/>
        </p:nvGraphicFramePr>
        <p:xfrm>
          <a:off x="755576" y="1556792"/>
          <a:ext cx="6696744" cy="465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23528" y="1268760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Динамика показателей мотивов учебной деятельности студентов по методике А.А.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В.А.Якунина</a:t>
            </a:r>
          </a:p>
          <a:p>
            <a:r>
              <a:rPr lang="ru-RU" alt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Группы 2 и 3</a:t>
            </a: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395536" y="1412776"/>
          <a:ext cx="4968552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5148064" y="1412775"/>
          <a:ext cx="3744416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79512" y="1052736"/>
            <a:ext cx="8763289" cy="259228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Научная новизна:</a:t>
            </a:r>
            <a:r>
              <a:rPr lang="ru-RU" alt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обоснованы условия использования в образовательном процессе информационно-коммуникационных технологий для развития познавательной самостоятельности студентов.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79512" y="3861048"/>
            <a:ext cx="8763289" cy="1944216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Практическая значимость:</a:t>
            </a:r>
            <a:r>
              <a:rPr lang="ru-RU" alt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могут быть использованы в профессиональном образовании, дополнительном профессиональном образовании при организации работы пол развитию познавательной самостоятельности студентов</a:t>
            </a:r>
            <a:endParaRPr lang="ru-RU" alt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0" y="1124744"/>
            <a:ext cx="9014809" cy="295232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Выступление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конференции студентов, аспирантов и молодых ученых «Новые идеи – новый мир» (г. Тюмень, 2017 г.)</a:t>
            </a:r>
          </a:p>
          <a:p>
            <a:pPr algn="just" eaLnBrk="1" hangingPunct="1">
              <a:buSzPct val="100000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SzPct val="100000"/>
            </a:pPr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Публикации:</a:t>
            </a:r>
          </a:p>
          <a:p>
            <a:pPr indent="457200" algn="just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Серов В.В. Принципы отбора и использования дистанционных технологий в профессиональном педагогическом образовании // Сборник научных работ студентов института психологии и педагогики ТюмГУ / Под ред. Т.В. Семеновских. ‒ Тюмень: Изд-во ТюмГУ, 2017. ‒ 581 с. ‒ С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460‒465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8178" y="332656"/>
            <a:ext cx="471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ct val="100000"/>
            </a:pPr>
            <a:r>
              <a:rPr lang="ru-RU" altLang="ru-RU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Апробация результатов исследования</a:t>
            </a:r>
            <a:r>
              <a:rPr lang="ru-RU" alt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5536" y="1700808"/>
            <a:ext cx="8533904" cy="2448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магистра</a:t>
            </a:r>
          </a:p>
          <a:p>
            <a:pPr algn="ctr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cap="all" dirty="0" smtClean="0">
                <a:latin typeface="Times New Roman" pitchFamily="18" charset="0"/>
                <a:cs typeface="Times New Roman" pitchFamily="18" charset="0"/>
              </a:rPr>
              <a:t>развитие познавательной самостоятельности студентов средствами информационно-коммуникационных технологий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44.04.01 Педагогическое образование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Магистерская программа «Преподаватель высшей школы»</a:t>
            </a:r>
          </a:p>
          <a:p>
            <a:pPr algn="ctr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43280" y="4221088"/>
            <a:ext cx="4500360" cy="199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Автор работы: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студент гр.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29ПОм172-з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Серов Вадим Владимирович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Научный руководитель: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канд.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пед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наук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Быков Сергей Александрович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25280" y="6309360"/>
            <a:ext cx="170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Тюмень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2020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Рисунок 11"/>
          <p:cNvPicPr/>
          <p:nvPr/>
        </p:nvPicPr>
        <p:blipFill>
          <a:blip r:embed="rId2" cstate="print"/>
          <a:stretch/>
        </p:blipFill>
        <p:spPr>
          <a:xfrm>
            <a:off x="368640" y="404640"/>
            <a:ext cx="1899104" cy="1152152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9"/>
          <p:cNvPicPr/>
          <p:nvPr/>
        </p:nvPicPr>
        <p:blipFill>
          <a:blip r:embed="rId3" cstate="print"/>
          <a:stretch/>
        </p:blipFill>
        <p:spPr>
          <a:xfrm>
            <a:off x="5586120" y="404640"/>
            <a:ext cx="3336840" cy="63180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1691680" y="4076712"/>
            <a:ext cx="5589720" cy="360"/>
          </a:xfrm>
          <a:prstGeom prst="line">
            <a:avLst/>
          </a:prstGeom>
          <a:ln w="2844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0374" y="270344"/>
            <a:ext cx="5628662" cy="607217"/>
          </a:xfrm>
        </p:spPr>
        <p:txBody>
          <a:bodyPr>
            <a:noAutofit/>
          </a:bodyPr>
          <a:lstStyle/>
          <a:p>
            <a:pPr algn="l">
              <a:spcBef>
                <a:spcPts val="351"/>
              </a:spcBef>
            </a:pPr>
            <a:r>
              <a:rPr lang="ru-RU" sz="2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Противоречия </a:t>
            </a:r>
            <a:r>
              <a:rPr lang="ru-RU" sz="2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между:</a:t>
            </a:r>
            <a:endParaRPr lang="ru-RU" sz="2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79512" y="879969"/>
          <a:ext cx="8810124" cy="2826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6464"/>
                <a:gridCol w="432048"/>
                <a:gridCol w="4201612"/>
              </a:tblGrid>
              <a:tr h="1224136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kumimoji="0" lang="ru-RU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необходимостью развития познавательной самостоятельности будущих педагогов еще в период получения ими профессионального образования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современными требованиями к использованию информационно-коммуникационных технологий в образовательном процессе 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68" marB="41468" anchor="ctr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недостаточной изученностью средств для ее формирования в образовательном процессе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ru-RU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недостаточной изученностью условий использования ИКТ,  способствующих развитию познавательной самостоятельности студентов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68" marB="41468"/>
                </a:tc>
              </a:tr>
            </a:tbl>
          </a:graphicData>
        </a:graphic>
      </p:graphicFrame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79512" y="4293096"/>
            <a:ext cx="8763289" cy="1944216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роблема </a:t>
            </a: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каковы условия использования информационно-коммуникационных технологий в образовательном процессе, способствующие развитию познавательной самостоятельности студентов ‒ будущих педагогов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80711" y="1052736"/>
            <a:ext cx="8763289" cy="1101319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процесс развития познавательной самостоятельности студентов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504" y="2420888"/>
            <a:ext cx="8763289" cy="151216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Предмет </a:t>
            </a:r>
            <a:r>
              <a:rPr lang="ru-RU" altLang="ru-RU" sz="21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1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условия использования информационно-коммуникационных технологий, способствующие развитию познавательной самостоятельности студентов</a:t>
            </a:r>
            <a:endParaRPr lang="ru-RU" alt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79512" y="4149080"/>
            <a:ext cx="8763289" cy="1944216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теоретически обосновать и эмпирически проверить действенность условий использования в образовательном процессе информационно-коммуникационных технологий для развития познавательной самостоятельности студентов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" y="1"/>
            <a:ext cx="3203847" cy="76470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Гипотеза: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953382"/>
            <a:ext cx="8568952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если в учебном процессе: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используются задания, выполнение которых предполагает применение студентами информационно-коммуникационных технологии;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используются различные виды учебных заданий: обязательные и дополнительные, индивидуальные и групповые, выполняемые в аудиторной и во внеаудиторной работе;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при определении содержания заданий учитывается уровень познавательной самостоятельности каждого из студентов,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 это способствует развитию у студентов познавательной самостоятельности</a:t>
            </a:r>
          </a:p>
          <a:p>
            <a:pPr indent="457200">
              <a:spcBef>
                <a:spcPts val="1200"/>
              </a:spcBef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" y="1"/>
            <a:ext cx="3203847" cy="76470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Задачи: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9512" y="908720"/>
            <a:ext cx="856895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Изучить подходы к определению понятия и механизмов развития познавательной самостоятельности.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Рассмотреть и обосновать возможности использования информационно-коммуникационных технологий как средства развития познавательной самостоятельности студентов ‒ будущих педагогов.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Провести экспериментальную работу по проверке действенности условий использования в образовательном процессе информационно-коммуникационных технологий для развития у студентов познавательной самостоятельности.</a:t>
            </a:r>
          </a:p>
          <a:p>
            <a:pPr>
              <a:spcBef>
                <a:spcPts val="1200"/>
              </a:spcBef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" y="1"/>
            <a:ext cx="5868143" cy="76470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ru-RU" altLang="ru-RU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Теоретико-методологическая база исследования:</a:t>
            </a:r>
            <a:endParaRPr lang="ru-RU" alt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9512" y="1124744"/>
            <a:ext cx="856895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теория деятельности и развития личности (Л.С. Выготский);</a:t>
            </a:r>
          </a:p>
          <a:p>
            <a:pPr fontAlgn="base"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‒ концепция развития познавательных потребностей и способностей в профессиональном образовании (Ю.И.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Батдалова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В.А.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Сластенин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‒ положение о роли познавательной самостоятельности в личностном и профессиональном развитии (Е.Н.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Кабанкова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Н.В.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Надеева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‒ подходы к использованию информационно-коммуникационных технологий в профессиональном образовании (Н.В. Алехина, Е.Н. Ларина, Т.И.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Веберг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М.Б. Лебедева, Ю.М. Насонова, Т.В. Рихтер).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" y="1052736"/>
            <a:ext cx="9143999" cy="2628599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База исследования: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ФГАОУ ВО «Тюменский государственный университет»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исследовании приняли участие 60 студентов третьего курса заочной формы обучения, обучающихся по направлению «Педагогическое образование» профиль «Начальное образование»: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1 и 2 – студенты заочной формы обучения, обучающиеся в Институте психологии и педагогики ТюмГУ.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 3 – студенты заочной формы обучения, обучающиеся в Институте дистанционного образования ТюмГУ.</a:t>
            </a:r>
          </a:p>
          <a:p>
            <a:pPr algn="ctr" eaLnBrk="1" hangingPunct="1">
              <a:buSzPct val="100000"/>
            </a:pPr>
            <a:endParaRPr lang="ru-RU" alt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79512" y="3647493"/>
            <a:ext cx="8784976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ru-RU" altLang="ru-RU" sz="2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Этапы исследования:</a:t>
            </a:r>
            <a:r>
              <a:rPr lang="ru-RU" altLang="ru-RU" sz="2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Постановочный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(январь 2017 года ‒ август 2018 года): проводились изучение и анализ теоретических источников по теме исследования, имеющегося практического опыта; планировался ход исследования.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Собственно-исследовательский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(сентябрь – декабрь 2018 года): проведены констатирующее исследование, формирующий эксперимент, контрольное исследование. 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Оформительско-внедренческий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(декабрь 2018 года): обобщался накопленный эмпирический материал, оформлялся текст магистерской диссертации.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51520" y="188640"/>
            <a:ext cx="331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ct val="100000"/>
            </a:pPr>
            <a:r>
              <a:rPr lang="ru-RU" alt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Диагностические методики:</a:t>
            </a:r>
            <a:r>
              <a:rPr lang="ru-RU" altLang="ru-RU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908720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Методика оценивания познавательной самостоятельности студентов (автор И.А. Петрова).</a:t>
            </a:r>
          </a:p>
          <a:p>
            <a:pPr lvl="1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Уровни познавательной самостоятельности: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высокий, средний, достаточный, низкий</a:t>
            </a:r>
          </a:p>
          <a:p>
            <a:pPr marL="457200" indent="-4572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Методика диагностики мотивов учебной деятельности студентов (А.А.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Реан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В.А.Якунин, модификация Н.Ц.Бадмаевой).</a:t>
            </a:r>
          </a:p>
          <a:p>
            <a:pPr lvl="1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Мотивы учебной деятельности студентов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620688"/>
            <a:ext cx="35283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формирующего этапа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07504" y="1124744"/>
          <a:ext cx="8496942" cy="5547360"/>
        </p:xfrm>
        <a:graphic>
          <a:graphicData uri="http://schemas.openxmlformats.org/drawingml/2006/table">
            <a:tbl>
              <a:tblPr/>
              <a:tblGrid>
                <a:gridCol w="3071752"/>
                <a:gridCol w="2712595"/>
                <a:gridCol w="2712595"/>
              </a:tblGrid>
              <a:tr h="8646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Темы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Содержание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работы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студентов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обязательные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Понятие информатизации образования. Информационные технологии в образовании и их место в учебно-воспитательном процессе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«Виды информационных технологий»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«Области применения информационных технологий в образовательном процессе начальной школы»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Информационные технологии в реализации информационных и информационно-деятельностных моделей обучения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«Проектная технология в образовании»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«Использование информационных технологий при разработке учебных проектов»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Проектная технология в образовании. Разработка и осуществление учебных проектов в школе с помощью информационных технологий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Выбор обоснование темы для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перечня и обзор информационных ресурсов для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Образовательные возможности сети Интернет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Поиск информации по выбранной теме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Поиск информации по заданной теме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Основные способы обработки информации с использованием информационных технологий. Пакет стандартных программ Microsoft Office и их основные возможности.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«Пакет стандартных программ Microsoft Office: основные возможности»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«История создания и модернизации текстовых и графических компьютерных программ»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Текстовый редактор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Word и его возможности. Возможности редактора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Excel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оформлению и редактированию документов с использованием редакторов Microsoft Word и Excel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оформлению и редактированию документов с использованием редакторов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Word и Excel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67544" y="692696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заданий с использованием ИКТ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1469</Words>
  <Application>Microsoft Office PowerPoint</Application>
  <PresentationFormat>Экран (4:3)</PresentationFormat>
  <Paragraphs>248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Иванова НА</dc:creator>
  <cp:lastModifiedBy>Сергей</cp:lastModifiedBy>
  <cp:revision>753</cp:revision>
  <dcterms:created xsi:type="dcterms:W3CDTF">2017-02-08T18:48:37Z</dcterms:created>
  <dcterms:modified xsi:type="dcterms:W3CDTF">2020-01-20T15:16:55Z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