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2"/>
    <p:sldId id="262" r:id="rId3"/>
    <p:sldId id="275" r:id="rId4"/>
    <p:sldId id="276" r:id="rId5"/>
    <p:sldId id="277" r:id="rId6"/>
    <p:sldId id="278" r:id="rId7"/>
    <p:sldId id="279" r:id="rId8"/>
    <p:sldId id="280" r:id="rId9"/>
    <p:sldId id="274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BD17"/>
    <a:srgbClr val="054317"/>
    <a:srgbClr val="1A6613"/>
    <a:srgbClr val="000000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02" autoAdjust="0"/>
    <p:restoredTop sz="94660"/>
  </p:normalViewPr>
  <p:slideViewPr>
    <p:cSldViewPr>
      <p:cViewPr varScale="1">
        <p:scale>
          <a:sx n="170" d="100"/>
          <a:sy n="170" d="100"/>
        </p:scale>
        <p:origin x="552" y="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11/25/2018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11/25/2018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1809.0723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1600" b="1" dirty="0">
                <a:ea typeface="+mj-ea"/>
                <a:cs typeface="+mj-cs"/>
              </a:rPr>
              <a:t>Pose Estimation for non-cooperative Spacecraft </a:t>
            </a:r>
            <a:r>
              <a:rPr lang="en-US" sz="1600" b="1" dirty="0" err="1">
                <a:ea typeface="+mj-ea"/>
                <a:cs typeface="+mj-cs"/>
              </a:rPr>
              <a:t>Rendevous</a:t>
            </a:r>
            <a:r>
              <a:rPr lang="en-US" sz="1600" b="1" dirty="0">
                <a:ea typeface="+mj-ea"/>
                <a:cs typeface="+mj-cs"/>
              </a:rPr>
              <a:t>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Ryan McKennon-Kelly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45F3F-3904-496B-AD37-CAC75D59A496}"/>
              </a:ext>
            </a:extLst>
          </p:cNvPr>
          <p:cNvSpPr/>
          <p:nvPr/>
        </p:nvSpPr>
        <p:spPr>
          <a:xfrm>
            <a:off x="228600" y="5257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Sharma, </a:t>
            </a:r>
            <a:r>
              <a:rPr lang="en-US" dirty="0" err="1"/>
              <a:t>Sumant</a:t>
            </a:r>
            <a:r>
              <a:rPr lang="en-US" dirty="0"/>
              <a:t>, Connor </a:t>
            </a:r>
            <a:r>
              <a:rPr lang="en-US" dirty="0" err="1"/>
              <a:t>Beierle</a:t>
            </a:r>
            <a:r>
              <a:rPr lang="en-US" dirty="0"/>
              <a:t>, and Simone D’Amico. “Pose Estimation for Non-Cooperative Spacecraft Rendezvous Using Convolutional Neural Networks,” September 19, 2018. </a:t>
            </a:r>
            <a:r>
              <a:rPr lang="en-US" dirty="0">
                <a:hlinkClick r:id="rId2"/>
              </a:rPr>
              <a:t>https://arxiv.org/abs/1809.07238</a:t>
            </a:r>
            <a:r>
              <a:rPr lang="en-US" dirty="0"/>
              <a:t>.</a:t>
            </a:r>
            <a:endParaRPr lang="en-US" dirty="0"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Pose Estimation via Monocular Vision</a:t>
            </a:r>
          </a:p>
        </p:txBody>
      </p:sp>
      <p:sp>
        <p:nvSpPr>
          <p:cNvPr id="18434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 eaLnBrk="1" hangingPunct="1"/>
            <a:r>
              <a:rPr lang="en-US" u="sng" dirty="0">
                <a:latin typeface="Calibri" charset="0"/>
              </a:rPr>
              <a:t>Motivation: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On-board determination of pose (i.e. relative position and attitude) of target spacecraft is highly enabling for future on-orbit servicing missions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Monocular systems (e.g. single camera) are inexpensive, often of low SWAP (size, weight, and power), and therefore are easily integrated into spacecraft</a:t>
            </a: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endParaRPr lang="en-US" dirty="0">
              <a:latin typeface="Calibri" charset="0"/>
            </a:endParaRPr>
          </a:p>
          <a:p>
            <a:pPr marL="285750" indent="-285750" eaLnBrk="1" hangingPunct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Current approaches depend on classical image processing techniques to identify features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>
                <a:latin typeface="Calibri" charset="0"/>
              </a:rPr>
              <a:t>This often requires them to be ‘hand engineered’</a:t>
            </a:r>
          </a:p>
          <a:p>
            <a:pPr marL="0" indent="0" eaLnBrk="1" hangingPunct="1"/>
            <a:endParaRPr lang="en-US" dirty="0">
              <a:latin typeface="Calibri" charset="0"/>
            </a:endParaRPr>
          </a:p>
          <a:p>
            <a:pPr marL="0" indent="0" eaLnBrk="1" hangingPunct="1"/>
            <a:r>
              <a:rPr lang="en-US" u="sng" dirty="0">
                <a:latin typeface="Calibri" charset="0"/>
              </a:rPr>
              <a:t>Critical Issues:</a:t>
            </a:r>
          </a:p>
          <a:p>
            <a:pPr eaLnBrk="1" hangingPunct="1">
              <a:buAutoNum type="arabicParenR"/>
            </a:pPr>
            <a:r>
              <a:rPr lang="en-US" dirty="0">
                <a:latin typeface="Calibri" charset="0"/>
              </a:rPr>
              <a:t>Robustness to adverse illumination conditions</a:t>
            </a:r>
          </a:p>
          <a:p>
            <a:pPr eaLnBrk="1" hangingPunct="1">
              <a:buAutoNum type="arabicParenR"/>
            </a:pPr>
            <a:r>
              <a:rPr lang="en-US" dirty="0">
                <a:latin typeface="Calibri" charset="0"/>
              </a:rPr>
              <a:t>Scarcity of datasets required for training and benchmarking</a:t>
            </a:r>
          </a:p>
          <a:p>
            <a:pPr lvl="1">
              <a:buAutoNum type="arabicParenR"/>
            </a:pPr>
            <a:r>
              <a:rPr lang="en-US" dirty="0">
                <a:latin typeface="Calibri" charset="0"/>
              </a:rPr>
              <a:t>E.g. may further be infeasible on-board due to computational complexity of traditional algorithms’ evaluation of a large number of pose hypotheses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C23348-AB20-4280-A62F-112443D7A1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27D9C-3D5C-4D73-A8BD-B98A67FFC9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5791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Problem: Need to determine the attitude, position of Camera Reference C </a:t>
            </a:r>
            <a:r>
              <a:rPr lang="en-US" dirty="0" err="1"/>
              <a:t>wrt</a:t>
            </a:r>
            <a:r>
              <a:rPr lang="en-US" dirty="0"/>
              <a:t> the body frame of the target 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Proposed solution: Train a CNN for this problem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Challenge: Manual collection and labeling of large amounts of space imagery is extremely difficult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Approach: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pipeline for automated generation and labeling of synthetic space imagery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Leverage Transfer Learning which pre-trains CNN on existing dataset (ImageNet)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Develop and explore several (5) separate networks against 7x separate datasets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C1168F-BA32-476A-B3DC-849BAC18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685800"/>
            <a:ext cx="2629500" cy="15319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CE4090-7F81-4155-A1F0-4F938F262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781300"/>
            <a:ext cx="2764630" cy="12954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F7B4BF-A4D5-4826-A616-54DFC371B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61060"/>
            <a:ext cx="2590800" cy="24257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CDF21E-A28A-42AF-B706-3553B16CBF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4640837"/>
            <a:ext cx="2770778" cy="14637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719E83-262C-4025-85C7-CDA61D56AC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8734" y="4493539"/>
            <a:ext cx="2934300" cy="175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0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B94F77E-5942-4170-A7D8-9658F6045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666327"/>
            <a:ext cx="5815853" cy="312420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E5C7E9C-33C9-42C2-BCF2-891894124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042E20-07A0-4003-8E57-5FC0E4222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592" y="609600"/>
            <a:ext cx="2971800" cy="31809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EC364-758F-4D07-AC94-92370E6E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962400"/>
            <a:ext cx="6477000" cy="254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11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5975BB-F50D-4358-8374-902A1B8426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Synthetic Images Generated w/Known Pose Labels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B1A96-1533-4800-95C6-F136BD5B414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252C2-63FB-4DD4-8137-D36C70C68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621542"/>
            <a:ext cx="5715000" cy="619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50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5E512-CC6A-46E2-A36D-B6BF451F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5724" y="381000"/>
            <a:ext cx="8077200" cy="228600"/>
          </a:xfrm>
        </p:spPr>
        <p:txBody>
          <a:bodyPr/>
          <a:lstStyle/>
          <a:p>
            <a:r>
              <a:rPr lang="en-US" dirty="0"/>
              <a:t>Networks Developed and Experimental 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5C783-D262-4958-BBCB-1FA5D3112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3317825"/>
            <a:ext cx="5257800" cy="3146054"/>
          </a:xfrm>
          <a:prstGeom prst="rect">
            <a:avLst/>
          </a:prstGeom>
        </p:spPr>
      </p:pic>
      <p:sp>
        <p:nvSpPr>
          <p:cNvPr id="6" name="Arrow: Bent 5">
            <a:extLst>
              <a:ext uri="{FF2B5EF4-FFF2-40B4-BE49-F238E27FC236}">
                <a16:creationId xmlns:a16="http://schemas.microsoft.com/office/drawing/2014/main" id="{172B3700-707D-4E15-892C-0B7A792F3816}"/>
              </a:ext>
            </a:extLst>
          </p:cNvPr>
          <p:cNvSpPr/>
          <p:nvPr/>
        </p:nvSpPr>
        <p:spPr>
          <a:xfrm flipV="1">
            <a:off x="457200" y="3962400"/>
            <a:ext cx="2438400" cy="6858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79D358-97E7-4BAE-A9C8-2950D2986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1211440"/>
            <a:ext cx="4211925" cy="20279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3FE4EB-CED5-40F5-99BE-446F8DEDA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99" y="1461818"/>
            <a:ext cx="4496747" cy="1524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C5D9C7-5E1C-4E04-B0A9-BB4E5DE712F4}"/>
              </a:ext>
            </a:extLst>
          </p:cNvPr>
          <p:cNvSpPr/>
          <p:nvPr/>
        </p:nvSpPr>
        <p:spPr>
          <a:xfrm rot="3392033">
            <a:off x="5024408" y="3410779"/>
            <a:ext cx="304800" cy="15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613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CF5E512-CC6A-46E2-A36D-B6BF451F3D7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“Nothing’s Perfect” – Comparison of High vs. Low Confidence Solutions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079DFE-6488-4DB2-8F35-724F73F4E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48" y="1360985"/>
            <a:ext cx="4077818" cy="435401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312B94-716C-4812-A642-6FF3CC947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898" y="1432850"/>
            <a:ext cx="4050404" cy="42209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17F00F-5510-4B2E-A190-BE52497B9A29}"/>
              </a:ext>
            </a:extLst>
          </p:cNvPr>
          <p:cNvSpPr/>
          <p:nvPr/>
        </p:nvSpPr>
        <p:spPr>
          <a:xfrm>
            <a:off x="990600" y="1066800"/>
            <a:ext cx="2743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Confidence Solutions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A66E3B3-C1BF-4CE0-95E1-6F9E943E4CD9}"/>
              </a:ext>
            </a:extLst>
          </p:cNvPr>
          <p:cNvSpPr/>
          <p:nvPr/>
        </p:nvSpPr>
        <p:spPr>
          <a:xfrm>
            <a:off x="5310500" y="1066800"/>
            <a:ext cx="2743200" cy="304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Confidence Solutions</a:t>
            </a:r>
          </a:p>
        </p:txBody>
      </p:sp>
    </p:spTree>
    <p:extLst>
      <p:ext uri="{BB962C8B-B14F-4D97-AF65-F5344CB8AC3E}">
        <p14:creationId xmlns:p14="http://schemas.microsoft.com/office/powerpoint/2010/main" val="215719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734DAE5-EF15-4121-BA79-CD30B32A0D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8F0BA-1E29-48E5-97CF-12146535CB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Size of training set correlates with accuracy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Warrants generation of larger synthetic data sets by varying the target location and orientation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Classification networks trained with some noise did better on test images with even high gaussian “white noise”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Proves that as long as the sensor noise can be modeled or removed via post-processing, the CNN has good potential for success in real-world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networks trained using transfer learning – which only required training the last few layers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Proves several low-level features of spaceborne imagery are also present in terrestrial objects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Also proves there is no need to train a network completely from scratch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 of the network trained on the largest dataset (75k images w/3000 pose labels) higher than classical feature detection algorithms (3x “high confidence” solutions)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Shows promise of methods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Several caveats representing potential for future development: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Networks need to be tested with on-orbit imagery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Larger dataset required for comprehensive comparative of CNN-based pose determination vs. conventional techniques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Performance w/other spacecraft or orbit regimes untested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Ties of pose estimation to navigation performance needs to be explored</a:t>
            </a:r>
          </a:p>
        </p:txBody>
      </p:sp>
    </p:spTree>
    <p:extLst>
      <p:ext uri="{BB962C8B-B14F-4D97-AF65-F5344CB8AC3E}">
        <p14:creationId xmlns:p14="http://schemas.microsoft.com/office/powerpoint/2010/main" val="237053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647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onBrandTemplate1.pptx" id="{A20F6926-CF7B-4578-86F4-4FD91EF563D3}" vid="{2038BA02-44D5-4556-86BD-95D33CBD1E8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Mason Template</Template>
  <TotalTime>0</TotalTime>
  <Words>485</Words>
  <Application>Microsoft Office PowerPoint</Application>
  <PresentationFormat>On-screen Show (4:3)</PresentationFormat>
  <Paragraphs>44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ＭＳ Ｐゴシック</vt:lpstr>
      <vt:lpstr>Arial</vt:lpstr>
      <vt:lpstr>Calibri</vt:lpstr>
      <vt:lpstr>MasonBrand.pxtx</vt:lpstr>
      <vt:lpstr>Pose Estimation for non-cooperative Spacecraft Rendevous using CNN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2018-11-25T21:42:31Z</dcterms:created>
  <dcterms:modified xsi:type="dcterms:W3CDTF">2018-11-26T03:01:04Z</dcterms:modified>
</cp:coreProperties>
</file>