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9" r:id="rId4"/>
    <p:sldId id="268" r:id="rId5"/>
    <p:sldId id="258" r:id="rId6"/>
    <p:sldId id="291" r:id="rId7"/>
    <p:sldId id="313" r:id="rId8"/>
    <p:sldId id="260" r:id="rId9"/>
    <p:sldId id="292" r:id="rId10"/>
    <p:sldId id="263" r:id="rId11"/>
    <p:sldId id="264" r:id="rId12"/>
    <p:sldId id="293" r:id="rId13"/>
    <p:sldId id="266" r:id="rId14"/>
    <p:sldId id="267" r:id="rId15"/>
    <p:sldId id="304" r:id="rId16"/>
    <p:sldId id="307" r:id="rId17"/>
    <p:sldId id="265" r:id="rId18"/>
    <p:sldId id="305" r:id="rId19"/>
    <p:sldId id="262" r:id="rId20"/>
    <p:sldId id="259" r:id="rId21"/>
    <p:sldId id="294" r:id="rId22"/>
    <p:sldId id="328" r:id="rId23"/>
  </p:sldIdLst>
  <p:sldSz cx="12192000" cy="6858000"/>
  <p:notesSz cx="6858000" cy="9144000"/>
  <p:embeddedFontLst>
    <p:embeddedFont>
      <p:font typeface="等线" panose="020B0604020202020204" charset="-122"/>
      <p:regular r:id="rId24"/>
    </p:embeddedFont>
    <p:embeddedFont>
      <p:font typeface="Microsoft YaHei" panose="020B0503020204020204" pitchFamily="34" charset="-122"/>
      <p:regular r:id="rId25"/>
      <p:bold r:id="rId26"/>
    </p:embeddedFont>
    <p:embeddedFont>
      <p:font typeface="等线 Light" panose="020B0604020202020204" charset="-122"/>
      <p:regular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7">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1B1C"/>
    <a:srgbClr val="C22727"/>
    <a:srgbClr val="2729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showGuides="1">
      <p:cViewPr varScale="1">
        <p:scale>
          <a:sx n="115" d="100"/>
          <a:sy n="115" d="100"/>
        </p:scale>
        <p:origin x="312" y="108"/>
      </p:cViewPr>
      <p:guideLst>
        <p:guide orient="horz" pos="2267"/>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稻壳儿春秋广告/盗版必究        原创来源：http://chn.docer.com/works?userid=199329941#!/work_time"/>
          <p:cNvSpPr>
            <a:spLocks noGrp="1"/>
          </p:cNvSpPr>
          <p:nvPr>
            <p:ph type="pic" sz="quarter" idx="10"/>
          </p:nvPr>
        </p:nvSpPr>
        <p:spPr>
          <a:xfrm>
            <a:off x="-1" y="885371"/>
            <a:ext cx="8113525" cy="5087258"/>
          </a:xfrm>
          <a:custGeom>
            <a:avLst/>
            <a:gdLst>
              <a:gd name="connsiteX0" fmla="*/ 0 w 8113525"/>
              <a:gd name="connsiteY0" fmla="*/ 0 h 5087258"/>
              <a:gd name="connsiteX1" fmla="*/ 148675 w 8113525"/>
              <a:gd name="connsiteY1" fmla="*/ 0 h 5087258"/>
              <a:gd name="connsiteX2" fmla="*/ 4679775 w 8113525"/>
              <a:gd name="connsiteY2" fmla="*/ 0 h 5087258"/>
              <a:gd name="connsiteX3" fmla="*/ 6804408 w 8113525"/>
              <a:gd name="connsiteY3" fmla="*/ 0 h 5087258"/>
              <a:gd name="connsiteX4" fmla="*/ 8113525 w 8113525"/>
              <a:gd name="connsiteY4" fmla="*/ 0 h 5087258"/>
              <a:gd name="connsiteX5" fmla="*/ 3026269 w 8113525"/>
              <a:gd name="connsiteY5" fmla="*/ 5087258 h 5087258"/>
              <a:gd name="connsiteX6" fmla="*/ 1717152 w 8113525"/>
              <a:gd name="connsiteY6" fmla="*/ 5087258 h 5087258"/>
              <a:gd name="connsiteX7" fmla="*/ 148675 w 8113525"/>
              <a:gd name="connsiteY7" fmla="*/ 5087258 h 5087258"/>
              <a:gd name="connsiteX8" fmla="*/ 0 w 8113525"/>
              <a:gd name="connsiteY8" fmla="*/ 5087258 h 508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3525" h="5087258">
                <a:moveTo>
                  <a:pt x="0" y="0"/>
                </a:moveTo>
                <a:lnTo>
                  <a:pt x="148675" y="0"/>
                </a:lnTo>
                <a:lnTo>
                  <a:pt x="4679775" y="0"/>
                </a:lnTo>
                <a:lnTo>
                  <a:pt x="6804408" y="0"/>
                </a:lnTo>
                <a:lnTo>
                  <a:pt x="8113525" y="0"/>
                </a:lnTo>
                <a:lnTo>
                  <a:pt x="3026269" y="5087258"/>
                </a:lnTo>
                <a:lnTo>
                  <a:pt x="1717152" y="5087258"/>
                </a:lnTo>
                <a:lnTo>
                  <a:pt x="148675" y="5087258"/>
                </a:lnTo>
                <a:lnTo>
                  <a:pt x="0" y="5087258"/>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646811" y="1762417"/>
            <a:ext cx="3242154" cy="6829972"/>
          </a:xfrm>
          <a:custGeom>
            <a:avLst/>
            <a:gdLst>
              <a:gd name="connsiteX0" fmla="*/ 451211 w 3242154"/>
              <a:gd name="connsiteY0" fmla="*/ 0 h 6829972"/>
              <a:gd name="connsiteX1" fmla="*/ 2790943 w 3242154"/>
              <a:gd name="connsiteY1" fmla="*/ 0 h 6829972"/>
              <a:gd name="connsiteX2" fmla="*/ 3242154 w 3242154"/>
              <a:gd name="connsiteY2" fmla="*/ 451211 h 6829972"/>
              <a:gd name="connsiteX3" fmla="*/ 3242154 w 3242154"/>
              <a:gd name="connsiteY3" fmla="*/ 6378762 h 6829972"/>
              <a:gd name="connsiteX4" fmla="*/ 2790943 w 3242154"/>
              <a:gd name="connsiteY4" fmla="*/ 6829972 h 6829972"/>
              <a:gd name="connsiteX5" fmla="*/ 451211 w 3242154"/>
              <a:gd name="connsiteY5" fmla="*/ 6829972 h 6829972"/>
              <a:gd name="connsiteX6" fmla="*/ 0 w 3242154"/>
              <a:gd name="connsiteY6" fmla="*/ 6378762 h 6829972"/>
              <a:gd name="connsiteX7" fmla="*/ 0 w 3242154"/>
              <a:gd name="connsiteY7" fmla="*/ 451211 h 6829972"/>
              <a:gd name="connsiteX8" fmla="*/ 451211 w 3242154"/>
              <a:gd name="connsiteY8" fmla="*/ 0 h 682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2154" h="6829972">
                <a:moveTo>
                  <a:pt x="451211" y="0"/>
                </a:moveTo>
                <a:lnTo>
                  <a:pt x="2790943" y="0"/>
                </a:lnTo>
                <a:cubicBezTo>
                  <a:pt x="3040141" y="0"/>
                  <a:pt x="3242154" y="202014"/>
                  <a:pt x="3242154" y="451211"/>
                </a:cubicBezTo>
                <a:lnTo>
                  <a:pt x="3242154" y="6378762"/>
                </a:lnTo>
                <a:cubicBezTo>
                  <a:pt x="3242154" y="6627958"/>
                  <a:pt x="3040141" y="6829972"/>
                  <a:pt x="2790943" y="6829972"/>
                </a:cubicBezTo>
                <a:lnTo>
                  <a:pt x="451211" y="6829972"/>
                </a:lnTo>
                <a:cubicBezTo>
                  <a:pt x="202014" y="6829972"/>
                  <a:pt x="0" y="6627958"/>
                  <a:pt x="0" y="6378762"/>
                </a:cubicBezTo>
                <a:lnTo>
                  <a:pt x="0" y="451211"/>
                </a:lnTo>
                <a:cubicBezTo>
                  <a:pt x="0" y="202014"/>
                  <a:pt x="202014" y="0"/>
                  <a:pt x="451211"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6094937" y="1963130"/>
            <a:ext cx="4892156" cy="2721605"/>
          </a:xfrm>
          <a:custGeom>
            <a:avLst/>
            <a:gdLst>
              <a:gd name="connsiteX0" fmla="*/ 0 w 4892156"/>
              <a:gd name="connsiteY0" fmla="*/ 0 h 2721605"/>
              <a:gd name="connsiteX1" fmla="*/ 4892156 w 4892156"/>
              <a:gd name="connsiteY1" fmla="*/ 0 h 2721605"/>
              <a:gd name="connsiteX2" fmla="*/ 4892156 w 4892156"/>
              <a:gd name="connsiteY2" fmla="*/ 2721605 h 2721605"/>
              <a:gd name="connsiteX3" fmla="*/ 0 w 4892156"/>
              <a:gd name="connsiteY3" fmla="*/ 2721605 h 2721605"/>
            </a:gdLst>
            <a:ahLst/>
            <a:cxnLst>
              <a:cxn ang="0">
                <a:pos x="connsiteX0" y="connsiteY0"/>
              </a:cxn>
              <a:cxn ang="0">
                <a:pos x="connsiteX1" y="connsiteY1"/>
              </a:cxn>
              <a:cxn ang="0">
                <a:pos x="connsiteX2" y="connsiteY2"/>
              </a:cxn>
              <a:cxn ang="0">
                <a:pos x="connsiteX3" y="connsiteY3"/>
              </a:cxn>
            </a:cxnLst>
            <a:rect l="l" t="t" r="r" b="b"/>
            <a:pathLst>
              <a:path w="4892156" h="2721605">
                <a:moveTo>
                  <a:pt x="0" y="0"/>
                </a:moveTo>
                <a:lnTo>
                  <a:pt x="4892156" y="0"/>
                </a:lnTo>
                <a:lnTo>
                  <a:pt x="4892156" y="2721605"/>
                </a:lnTo>
                <a:lnTo>
                  <a:pt x="0" y="272160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0" y="1900910"/>
            <a:ext cx="5628640" cy="3644720"/>
          </a:xfrm>
          <a:custGeom>
            <a:avLst/>
            <a:gdLst>
              <a:gd name="connsiteX0" fmla="*/ 0 w 5628640"/>
              <a:gd name="connsiteY0" fmla="*/ 0 h 3644720"/>
              <a:gd name="connsiteX1" fmla="*/ 5628640 w 5628640"/>
              <a:gd name="connsiteY1" fmla="*/ 0 h 3644720"/>
              <a:gd name="connsiteX2" fmla="*/ 5628640 w 5628640"/>
              <a:gd name="connsiteY2" fmla="*/ 3644720 h 3644720"/>
              <a:gd name="connsiteX3" fmla="*/ 0 w 5628640"/>
              <a:gd name="connsiteY3" fmla="*/ 3644720 h 3644720"/>
            </a:gdLst>
            <a:ahLst/>
            <a:cxnLst>
              <a:cxn ang="0">
                <a:pos x="connsiteX0" y="connsiteY0"/>
              </a:cxn>
              <a:cxn ang="0">
                <a:pos x="connsiteX1" y="connsiteY1"/>
              </a:cxn>
              <a:cxn ang="0">
                <a:pos x="connsiteX2" y="connsiteY2"/>
              </a:cxn>
              <a:cxn ang="0">
                <a:pos x="connsiteX3" y="connsiteY3"/>
              </a:cxn>
            </a:cxnLst>
            <a:rect l="l" t="t" r="r" b="b"/>
            <a:pathLst>
              <a:path w="5628640" h="3644720">
                <a:moveTo>
                  <a:pt x="0" y="0"/>
                </a:moveTo>
                <a:lnTo>
                  <a:pt x="5628640" y="0"/>
                </a:lnTo>
                <a:lnTo>
                  <a:pt x="5628640" y="3644720"/>
                </a:lnTo>
                <a:lnTo>
                  <a:pt x="0" y="364472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1F7F7-E05D-4606-B749-82C9C9BB1224}" type="datetimeFigureOut">
              <a:rPr lang="zh-CN" altLang="en-US" smtClean="0"/>
              <a:t>2023/11/16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FC90B-1626-4796-8953-D2B14739216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春秋广告/盗版必究        原创来源：http://chn.docer.com/works?userid=199329941#!/work_time"/>
          <p:cNvSpPr/>
          <p:nvPr/>
        </p:nvSpPr>
        <p:spPr>
          <a:xfrm flipV="1">
            <a:off x="0" y="0"/>
            <a:ext cx="10737208" cy="6858000"/>
          </a:xfrm>
          <a:custGeom>
            <a:avLst/>
            <a:gdLst>
              <a:gd name="connsiteX0" fmla="*/ 0 w 10737208"/>
              <a:gd name="connsiteY0" fmla="*/ 6858000 h 6858000"/>
              <a:gd name="connsiteX1" fmla="*/ 10737208 w 10737208"/>
              <a:gd name="connsiteY1" fmla="*/ 6858000 h 6858000"/>
              <a:gd name="connsiteX2" fmla="*/ 3879208 w 10737208"/>
              <a:gd name="connsiteY2" fmla="*/ 0 h 6858000"/>
              <a:gd name="connsiteX3" fmla="*/ 0 w 10737208"/>
              <a:gd name="connsiteY3" fmla="*/ 0 h 6858000"/>
              <a:gd name="connsiteX4" fmla="*/ 0 w 1073720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08" h="6858000">
                <a:moveTo>
                  <a:pt x="0" y="6858000"/>
                </a:moveTo>
                <a:lnTo>
                  <a:pt x="10737208" y="6858000"/>
                </a:lnTo>
                <a:lnTo>
                  <a:pt x="3879208" y="0"/>
                </a:lnTo>
                <a:lnTo>
                  <a:pt x="0" y="0"/>
                </a:lnTo>
                <a:lnTo>
                  <a:pt x="0" y="6858000"/>
                </a:lnTo>
                <a:close/>
              </a:path>
            </a:pathLst>
          </a:cu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pic>
        <p:nvPicPr>
          <p:cNvPr id="7" name="Замещающая рамка рисунка 6"/>
          <p:cNvPicPr>
            <a:picLocks noGrp="1" noChangeAspect="1"/>
          </p:cNvPicPr>
          <p:nvPr>
            <p:ph type="pic" sz="quarter" idx="10"/>
          </p:nvPr>
        </p:nvPicPr>
        <p:blipFill>
          <a:blip r:embed="rId2"/>
          <a:stretch>
            <a:fillRect/>
          </a:stretch>
        </p:blipFill>
        <p:spPr>
          <a:xfrm>
            <a:off x="1236980" y="1763395"/>
            <a:ext cx="6617335" cy="3386455"/>
          </a:xfrm>
          <a:prstGeom prst="rect">
            <a:avLst/>
          </a:prstGeom>
        </p:spPr>
      </p:pic>
      <p:sp>
        <p:nvSpPr>
          <p:cNvPr id="15" name="稻壳儿春秋广告/盗版必究        原创来源：http://chn.docer.com/works?userid=199329941#!/work_time"/>
          <p:cNvSpPr/>
          <p:nvPr/>
        </p:nvSpPr>
        <p:spPr>
          <a:xfrm flipH="1">
            <a:off x="10726057" y="5392057"/>
            <a:ext cx="1465943" cy="1465943"/>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6" name="稻壳儿春秋广告/盗版必究        原创来源：http://chn.docer.com/works?userid=199329941#!/work_time"/>
          <p:cNvSpPr/>
          <p:nvPr/>
        </p:nvSpPr>
        <p:spPr>
          <a:xfrm flipH="1">
            <a:off x="4482994" y="1708714"/>
            <a:ext cx="7709006" cy="3440572"/>
          </a:xfrm>
          <a:custGeom>
            <a:avLst/>
            <a:gdLst>
              <a:gd name="connsiteX0" fmla="*/ 0 w 7709006"/>
              <a:gd name="connsiteY0" fmla="*/ 3440572 h 3440572"/>
              <a:gd name="connsiteX1" fmla="*/ 1436914 w 7709006"/>
              <a:gd name="connsiteY1" fmla="*/ 3440572 h 3440572"/>
              <a:gd name="connsiteX2" fmla="*/ 2322285 w 7709006"/>
              <a:gd name="connsiteY2" fmla="*/ 3440572 h 3440572"/>
              <a:gd name="connsiteX3" fmla="*/ 5386721 w 7709006"/>
              <a:gd name="connsiteY3" fmla="*/ 3440572 h 3440572"/>
              <a:gd name="connsiteX4" fmla="*/ 6823635 w 7709006"/>
              <a:gd name="connsiteY4" fmla="*/ 3440572 h 3440572"/>
              <a:gd name="connsiteX5" fmla="*/ 7709006 w 7709006"/>
              <a:gd name="connsiteY5" fmla="*/ 3440572 h 3440572"/>
              <a:gd name="connsiteX6" fmla="*/ 4268435 w 7709006"/>
              <a:gd name="connsiteY6" fmla="*/ 0 h 3440572"/>
              <a:gd name="connsiteX7" fmla="*/ 3383064 w 7709006"/>
              <a:gd name="connsiteY7" fmla="*/ 0 h 3440572"/>
              <a:gd name="connsiteX8" fmla="*/ 2322285 w 7709006"/>
              <a:gd name="connsiteY8" fmla="*/ 0 h 3440572"/>
              <a:gd name="connsiteX9" fmla="*/ 1946150 w 7709006"/>
              <a:gd name="connsiteY9" fmla="*/ 0 h 3440572"/>
              <a:gd name="connsiteX10" fmla="*/ 1436914 w 7709006"/>
              <a:gd name="connsiteY10" fmla="*/ 0 h 3440572"/>
              <a:gd name="connsiteX11" fmla="*/ 0 w 7709006"/>
              <a:gd name="connsiteY11" fmla="*/ 0 h 344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09006" h="3440572">
                <a:moveTo>
                  <a:pt x="0" y="3440572"/>
                </a:moveTo>
                <a:lnTo>
                  <a:pt x="1436914" y="3440572"/>
                </a:lnTo>
                <a:lnTo>
                  <a:pt x="2322285" y="3440572"/>
                </a:lnTo>
                <a:lnTo>
                  <a:pt x="5386721" y="3440572"/>
                </a:lnTo>
                <a:lnTo>
                  <a:pt x="6823635" y="3440572"/>
                </a:lnTo>
                <a:lnTo>
                  <a:pt x="7709006" y="3440572"/>
                </a:lnTo>
                <a:lnTo>
                  <a:pt x="4268435" y="0"/>
                </a:lnTo>
                <a:lnTo>
                  <a:pt x="3383064" y="0"/>
                </a:lnTo>
                <a:lnTo>
                  <a:pt x="2322285" y="0"/>
                </a:lnTo>
                <a:lnTo>
                  <a:pt x="1946150" y="0"/>
                </a:lnTo>
                <a:lnTo>
                  <a:pt x="1436914" y="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9" name="稻壳儿春秋广告/盗版必究        原创来源：http://chn.docer.com/works?userid=199329941#!/work_time"/>
          <p:cNvSpPr/>
          <p:nvPr/>
        </p:nvSpPr>
        <p:spPr>
          <a:xfrm flipH="1">
            <a:off x="2964987" y="1708714"/>
            <a:ext cx="4340456" cy="3440572"/>
          </a:xfrm>
          <a:custGeom>
            <a:avLst/>
            <a:gdLst>
              <a:gd name="connsiteX0" fmla="*/ 899885 w 4340456"/>
              <a:gd name="connsiteY0" fmla="*/ 0 h 3440572"/>
              <a:gd name="connsiteX1" fmla="*/ 14514 w 4340456"/>
              <a:gd name="connsiteY1" fmla="*/ 0 h 3440572"/>
              <a:gd name="connsiteX2" fmla="*/ 0 w 4340456"/>
              <a:gd name="connsiteY2" fmla="*/ 0 h 3440572"/>
              <a:gd name="connsiteX3" fmla="*/ 3440571 w 4340456"/>
              <a:gd name="connsiteY3" fmla="*/ 3440572 h 3440572"/>
              <a:gd name="connsiteX4" fmla="*/ 3455085 w 4340456"/>
              <a:gd name="connsiteY4" fmla="*/ 3440572 h 3440572"/>
              <a:gd name="connsiteX5" fmla="*/ 4340456 w 4340456"/>
              <a:gd name="connsiteY5" fmla="*/ 3440572 h 3440572"/>
              <a:gd name="connsiteX6" fmla="*/ 899885 w 4340456"/>
              <a:gd name="connsiteY6" fmla="*/ 0 h 344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0456" h="3440572">
                <a:moveTo>
                  <a:pt x="899885" y="0"/>
                </a:moveTo>
                <a:lnTo>
                  <a:pt x="14514" y="0"/>
                </a:lnTo>
                <a:lnTo>
                  <a:pt x="0" y="0"/>
                </a:lnTo>
                <a:lnTo>
                  <a:pt x="3440571" y="3440572"/>
                </a:lnTo>
                <a:lnTo>
                  <a:pt x="3455085" y="3440572"/>
                </a:lnTo>
                <a:lnTo>
                  <a:pt x="4340456" y="3440572"/>
                </a:lnTo>
                <a:lnTo>
                  <a:pt x="899885" y="0"/>
                </a:lnTo>
                <a:close/>
              </a:path>
            </a:pathLst>
          </a:cu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0" name="稻壳儿春秋广告/盗版必究        原创来源：http://chn.docer.com/works?userid=199329941#!/work_time"/>
          <p:cNvSpPr txBox="1"/>
          <p:nvPr/>
        </p:nvSpPr>
        <p:spPr>
          <a:xfrm>
            <a:off x="7660640" y="1763395"/>
            <a:ext cx="4453255" cy="2158365"/>
          </a:xfrm>
          <a:prstGeom prst="rect">
            <a:avLst/>
          </a:prstGeom>
          <a:noFill/>
        </p:spPr>
        <p:txBody>
          <a:bodyPr wrap="square" rtlCol="0">
            <a:spAutoFit/>
          </a:bodyPr>
          <a:lstStyle/>
          <a:p>
            <a:pPr algn="r">
              <a:lnSpc>
                <a:spcPct val="120000"/>
              </a:lnSpc>
            </a:pPr>
            <a:r>
              <a:rPr lang="ru-RU" altLang="en-US" sz="28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Создание прототипа навигатора для</a:t>
            </a:r>
          </a:p>
          <a:p>
            <a:pPr algn="r">
              <a:lnSpc>
                <a:spcPct val="120000"/>
              </a:lnSpc>
            </a:pPr>
            <a:r>
              <a:rPr lang="ru-RU" altLang="en-US" sz="28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Университета «Сириус»</a:t>
            </a:r>
          </a:p>
        </p:txBody>
      </p:sp>
      <p:sp>
        <p:nvSpPr>
          <p:cNvPr id="31" name="稻壳儿春秋广告/盗版必究        原创来源：http://chn.docer.com/works?userid=199329941#!/work_time"/>
          <p:cNvSpPr txBox="1"/>
          <p:nvPr/>
        </p:nvSpPr>
        <p:spPr>
          <a:xfrm>
            <a:off x="7305452" y="3922057"/>
            <a:ext cx="4809078" cy="321945"/>
          </a:xfrm>
          <a:prstGeom prst="rect">
            <a:avLst/>
          </a:prstGeom>
          <a:noFill/>
        </p:spPr>
        <p:txBody>
          <a:bodyPr wrap="square" rtlCol="0">
            <a:spAutoFit/>
          </a:bodyPr>
          <a:lstStyle/>
          <a:p>
            <a:pPr algn="r">
              <a:lnSpc>
                <a:spcPct val="150000"/>
              </a:lnSpc>
            </a:pPr>
            <a:r>
              <a:rPr lang="ru-RU" sz="10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Команда МОУ </a:t>
            </a:r>
            <a:r>
              <a:rPr lang="en-US" sz="10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r>
              <a:rPr lang="ru-RU" altLang="en-US" sz="10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Инженерно-технологический лицей</a:t>
            </a:r>
            <a:r>
              <a:rPr lang="en-US" sz="10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p>
        </p:txBody>
      </p:sp>
      <p:cxnSp>
        <p:nvCxnSpPr>
          <p:cNvPr id="35" name="稻壳儿春秋广告/盗版必究        原创来源：http://chn.docer.com/works?userid=199329941#!/work_time"/>
          <p:cNvCxnSpPr/>
          <p:nvPr/>
        </p:nvCxnSpPr>
        <p:spPr>
          <a:xfrm>
            <a:off x="11247358" y="342900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03</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Анализ области</a:t>
            </a: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1" name="稻壳儿春秋广告/盗版必究        原创来源：http://chn.docer.com/works?userid=199329941#!/work_time"/>
          <p:cNvSpPr/>
          <p:nvPr/>
        </p:nvSpPr>
        <p:spPr>
          <a:xfrm>
            <a:off x="10616021" y="2353373"/>
            <a:ext cx="880654" cy="1853162"/>
          </a:xfrm>
          <a:prstGeom prst="rect">
            <a:avLst/>
          </a:prstGeom>
          <a:solidFill>
            <a:srgbClr val="C22727"/>
          </a:solidFill>
          <a:ln w="50800">
            <a:noFill/>
          </a:ln>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5" name="稻壳儿春秋广告/盗版必究        原创来源：http://chn.docer.com/works?userid=199329941#!/work_time"/>
          <p:cNvSpPr txBox="1"/>
          <p:nvPr/>
        </p:nvSpPr>
        <p:spPr>
          <a:xfrm>
            <a:off x="695325" y="1951990"/>
            <a:ext cx="3328035" cy="368300"/>
          </a:xfrm>
          <a:prstGeom prst="rect">
            <a:avLst/>
          </a:prstGeom>
          <a:noFill/>
        </p:spPr>
        <p:txBody>
          <a:bodyPr wrap="square" rtlCol="0">
            <a:spAutoFit/>
          </a:bodyPr>
          <a:lstStyle/>
          <a:p>
            <a:pPr marL="285750" indent="-285750">
              <a:buFont typeface="Wingdings" panose="05000000000000000000" pitchFamily="2" charset="2"/>
              <a:buChar char="p"/>
            </a:pPr>
            <a:r>
              <a:rPr lang="en-US" altLang="en-US"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INDOORS navigation</a:t>
            </a:r>
          </a:p>
        </p:txBody>
      </p:sp>
      <p:sp>
        <p:nvSpPr>
          <p:cNvPr id="16" name="稻壳儿春秋广告/盗版必究        原创来源：http://chn.docer.com/works?userid=199329941#!/work_time"/>
          <p:cNvSpPr txBox="1"/>
          <p:nvPr/>
        </p:nvSpPr>
        <p:spPr>
          <a:xfrm>
            <a:off x="284480" y="2321560"/>
            <a:ext cx="5782310" cy="1303020"/>
          </a:xfrm>
          <a:prstGeom prst="rect">
            <a:avLst/>
          </a:prstGeom>
          <a:noFill/>
        </p:spPr>
        <p:txBody>
          <a:bodyPr wrap="square" rtlCol="0">
            <a:spAutoFit/>
          </a:bodyPr>
          <a:lstStyle/>
          <a:p>
            <a:pP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Упрощает ориентирование внутри общественной зоны.</a:t>
            </a:r>
          </a:p>
          <a:p>
            <a:pP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Навигацию в помещениях позволяет осуществлять приложение, которое устанавливается на мобильные устройства</a:t>
            </a:r>
            <a:r>
              <a:rPr lang="en-US"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endPar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a:p>
            <a:pP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Карта здания и актуальная информация о каждом помещении, которая регулярно обновляется.</a:t>
            </a:r>
          </a:p>
        </p:txBody>
      </p:sp>
      <p:sp>
        <p:nvSpPr>
          <p:cNvPr id="17" name="稻壳儿春秋广告/盗版必究        原创来源：http://chn.docer.com/works?userid=199329941#!/work_time"/>
          <p:cNvSpPr txBox="1"/>
          <p:nvPr/>
        </p:nvSpPr>
        <p:spPr>
          <a:xfrm>
            <a:off x="760730" y="3624523"/>
            <a:ext cx="2182346" cy="368300"/>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Path Guide</a:t>
            </a:r>
          </a:p>
        </p:txBody>
      </p:sp>
      <p:sp>
        <p:nvSpPr>
          <p:cNvPr id="18" name="稻壳儿春秋广告/盗版必究        原创来源：http://chn.docer.com/works?userid=199329941#!/work_time"/>
          <p:cNvSpPr txBox="1"/>
          <p:nvPr/>
        </p:nvSpPr>
        <p:spPr>
          <a:xfrm>
            <a:off x="284480" y="4018915"/>
            <a:ext cx="5782310" cy="818515"/>
          </a:xfrm>
          <a:prstGeom prst="rect">
            <a:avLst/>
          </a:prstGeom>
          <a:noFill/>
        </p:spPr>
        <p:txBody>
          <a:bodyPr wrap="square" rtlCol="0">
            <a:spAutoFit/>
          </a:bodyPr>
          <a:lstStyle/>
          <a:p>
            <a:pP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Мобильное приложение не использует для работы технологию GPS. Шаги считаются с помощью акселерометра, а область передвижения определяется с помощью магнитометра смартфона.</a:t>
            </a:r>
          </a:p>
        </p:txBody>
      </p:sp>
      <p:pic>
        <p:nvPicPr>
          <p:cNvPr id="9" name="Замещающая рамка рисунка 8"/>
          <p:cNvPicPr>
            <a:picLocks noGrp="1" noChangeAspect="1"/>
          </p:cNvPicPr>
          <p:nvPr>
            <p:ph type="pic" sz="quarter" idx="10"/>
          </p:nvPr>
        </p:nvPicPr>
        <p:blipFill>
          <a:blip r:embed="rId2"/>
          <a:stretch>
            <a:fillRect/>
          </a:stretch>
        </p:blipFill>
        <p:spPr>
          <a:xfrm>
            <a:off x="6183630" y="1951990"/>
            <a:ext cx="2346960" cy="708660"/>
          </a:xfrm>
          <a:prstGeom prst="rect">
            <a:avLst/>
          </a:prstGeom>
        </p:spPr>
      </p:pic>
      <p:pic>
        <p:nvPicPr>
          <p:cNvPr id="13" name="Изображение 12"/>
          <p:cNvPicPr>
            <a:picLocks noChangeAspect="1"/>
          </p:cNvPicPr>
          <p:nvPr/>
        </p:nvPicPr>
        <p:blipFill>
          <a:blip r:embed="rId3"/>
          <a:stretch>
            <a:fillRect/>
          </a:stretch>
        </p:blipFill>
        <p:spPr>
          <a:xfrm>
            <a:off x="6183630" y="2576195"/>
            <a:ext cx="2459355" cy="2209165"/>
          </a:xfrm>
          <a:prstGeom prst="rect">
            <a:avLst/>
          </a:prstGeom>
        </p:spPr>
      </p:pic>
      <p:pic>
        <p:nvPicPr>
          <p:cNvPr id="21" name="Изображение 20"/>
          <p:cNvPicPr>
            <a:picLocks noChangeAspect="1"/>
          </p:cNvPicPr>
          <p:nvPr/>
        </p:nvPicPr>
        <p:blipFill>
          <a:blip r:embed="rId4"/>
          <a:srcRect r="20837"/>
          <a:stretch>
            <a:fillRect/>
          </a:stretch>
        </p:blipFill>
        <p:spPr>
          <a:xfrm>
            <a:off x="8642985" y="3190875"/>
            <a:ext cx="2451100" cy="1441450"/>
          </a:xfrm>
          <a:prstGeom prst="rect">
            <a:avLst/>
          </a:prstGeom>
        </p:spPr>
      </p:pic>
      <p:pic>
        <p:nvPicPr>
          <p:cNvPr id="22" name="Изображение 21"/>
          <p:cNvPicPr>
            <a:picLocks noChangeAspect="1"/>
          </p:cNvPicPr>
          <p:nvPr/>
        </p:nvPicPr>
        <p:blipFill>
          <a:blip r:embed="rId5"/>
          <a:srcRect r="10412"/>
          <a:stretch>
            <a:fillRect/>
          </a:stretch>
        </p:blipFill>
        <p:spPr>
          <a:xfrm>
            <a:off x="8647430" y="2204720"/>
            <a:ext cx="2414905" cy="920115"/>
          </a:xfrm>
          <a:prstGeom prst="rect">
            <a:avLst/>
          </a:prstGeom>
        </p:spPr>
      </p:pic>
      <p:pic>
        <p:nvPicPr>
          <p:cNvPr id="10" name="稻壳儿春秋广告/盗版必究        原创来源：http://chn.docer.com/works?userid=199329941#!/work_tim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9196" y="1778078"/>
            <a:ext cx="5139233" cy="42671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1727"/>
            <a:ext cx="4145278"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Анализ области</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9" name="稻壳儿春秋广告/盗版必究        原创来源：http://chn.docer.com/works?userid=199329941#!/work_time"/>
          <p:cNvSpPr>
            <a:spLocks noChangeArrowheads="1"/>
          </p:cNvSpPr>
          <p:nvPr>
            <p:custDataLst>
              <p:tags r:id="rId1"/>
            </p:custDataLst>
          </p:nvPr>
        </p:nvSpPr>
        <p:spPr bwMode="auto">
          <a:xfrm>
            <a:off x="5381456" y="2003856"/>
            <a:ext cx="1425146" cy="1425144"/>
          </a:xfrm>
          <a:prstGeom prst="ellipse">
            <a:avLst/>
          </a:prstGeom>
          <a:solidFill>
            <a:srgbClr val="C22727"/>
          </a:solidFill>
          <a:ln>
            <a:noFill/>
          </a:ln>
        </p:spPr>
        <p:txBody>
          <a:bodyPr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Microsoft YaHei"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Microsoft YaHei"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Microsoft YaHei"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9pPr>
          </a:lstStyle>
          <a:p>
            <a:pPr algn="ctr" latinLnBrk="1">
              <a:lnSpc>
                <a:spcPct val="130000"/>
              </a:lnSpc>
              <a:spcBef>
                <a:spcPct val="0"/>
              </a:spcBef>
              <a:buNone/>
              <a:defRPr/>
            </a:pPr>
            <a:endParaRPr lang="zh-CN" altLang="en-US" sz="2000" dirty="0">
              <a:solidFill>
                <a:schemeClr val="bg1"/>
              </a:solidFill>
              <a:latin typeface="Microsoft YaHei" panose="020B0503020204020204" pitchFamily="34" charset="-122"/>
              <a:cs typeface="Arial" panose="020B0604020202020204" pitchFamily="34" charset="0"/>
              <a:sym typeface="Microsoft YaHei" panose="020B0503020204020204" pitchFamily="34" charset="-122"/>
            </a:endParaRPr>
          </a:p>
        </p:txBody>
      </p:sp>
      <p:sp>
        <p:nvSpPr>
          <p:cNvPr id="11" name="稻壳儿春秋广告/盗版必究        原创来源：http://chn.docer.com/works?userid=199329941#!/work_time"/>
          <p:cNvSpPr txBox="1"/>
          <p:nvPr/>
        </p:nvSpPr>
        <p:spPr>
          <a:xfrm>
            <a:off x="695325" y="4034444"/>
            <a:ext cx="10801350" cy="2584450"/>
          </a:xfrm>
          <a:prstGeom prst="rect">
            <a:avLst/>
          </a:prstGeom>
          <a:noFill/>
        </p:spPr>
        <p:txBody>
          <a:bodyPr wrap="square" rtlCol="0">
            <a:spAutoFit/>
          </a:bodyPr>
          <a:lstStyle/>
          <a:p>
            <a:pPr algn="ctr">
              <a:lnSpc>
                <a:spcPct val="150000"/>
              </a:lnSpc>
            </a:pPr>
            <a:r>
              <a:rPr lang="ru-RU"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На рынке уже существуют мобильные приложения для определения положения в помещении, но все они умеют узкое применение или не пользуются популярностью.В наше время бывают разные приложения, от стандартных с обычным оформлением, до игр «гигантов», компании которые развиваются несколько лет и добились высоких успехов. В наше время очень важен дизайн, это как маркетинговый ход, ведь чем ваше приложение будет лучше – тем больше спроса будет на его установку.</a:t>
            </a:r>
          </a:p>
        </p:txBody>
      </p:sp>
      <p:sp>
        <p:nvSpPr>
          <p:cNvPr id="13" name="稻壳儿春秋广告/盗版必究        原创来源：http://chn.docer.com/works?userid=199329941#!/work_time"/>
          <p:cNvSpPr>
            <a:spLocks noChangeArrowheads="1"/>
          </p:cNvSpPr>
          <p:nvPr>
            <p:custDataLst>
              <p:tags r:id="rId2"/>
            </p:custDataLst>
          </p:nvPr>
        </p:nvSpPr>
        <p:spPr bwMode="auto">
          <a:xfrm>
            <a:off x="3733800" y="2426299"/>
            <a:ext cx="580258" cy="580258"/>
          </a:xfrm>
          <a:prstGeom prst="ellipse">
            <a:avLst/>
          </a:prstGeom>
          <a:solidFill>
            <a:srgbClr val="891B1C"/>
          </a:solidFill>
          <a:ln>
            <a:noFill/>
          </a:ln>
        </p:spPr>
        <p:txBody>
          <a:bodyPr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Microsoft YaHei"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Microsoft YaHei"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Microsoft YaHei"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9pPr>
          </a:lstStyle>
          <a:p>
            <a:pPr algn="ctr" latinLnBrk="1">
              <a:lnSpc>
                <a:spcPct val="130000"/>
              </a:lnSpc>
              <a:spcBef>
                <a:spcPct val="0"/>
              </a:spcBef>
              <a:buNone/>
              <a:defRPr/>
            </a:pPr>
            <a:endParaRPr lang="zh-CN" altLang="en-US" sz="2000" dirty="0">
              <a:solidFill>
                <a:schemeClr val="bg1"/>
              </a:solidFill>
              <a:latin typeface="Microsoft YaHei" panose="020B0503020204020204" pitchFamily="34" charset="-122"/>
              <a:cs typeface="Arial" panose="020B0604020202020204" pitchFamily="34" charset="0"/>
              <a:sym typeface="Microsoft YaHei" panose="020B0503020204020204" pitchFamily="34" charset="-122"/>
            </a:endParaRPr>
          </a:p>
        </p:txBody>
      </p:sp>
      <p:sp>
        <p:nvSpPr>
          <p:cNvPr id="14" name="稻壳儿春秋广告/盗版必究        原创来源：http://chn.docer.com/works?userid=199329941#!/work_time"/>
          <p:cNvSpPr>
            <a:spLocks noChangeArrowheads="1"/>
          </p:cNvSpPr>
          <p:nvPr>
            <p:custDataLst>
              <p:tags r:id="rId3"/>
            </p:custDataLst>
          </p:nvPr>
        </p:nvSpPr>
        <p:spPr bwMode="auto">
          <a:xfrm>
            <a:off x="7874000" y="2426299"/>
            <a:ext cx="580258" cy="580258"/>
          </a:xfrm>
          <a:prstGeom prst="ellipse">
            <a:avLst/>
          </a:prstGeom>
          <a:solidFill>
            <a:srgbClr val="272928"/>
          </a:solidFill>
          <a:ln>
            <a:noFill/>
          </a:ln>
        </p:spPr>
        <p:txBody>
          <a:bodyPr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Microsoft YaHei"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Microsoft YaHei"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Microsoft YaHei"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Microsoft YaHei" panose="020B0503020204020204" pitchFamily="34" charset="-122"/>
              </a:defRPr>
            </a:lvl9pPr>
          </a:lstStyle>
          <a:p>
            <a:pPr algn="ctr" latinLnBrk="1">
              <a:lnSpc>
                <a:spcPct val="130000"/>
              </a:lnSpc>
              <a:spcBef>
                <a:spcPct val="0"/>
              </a:spcBef>
              <a:buNone/>
              <a:defRPr/>
            </a:pPr>
            <a:endParaRPr lang="zh-CN" altLang="en-US" sz="2000" dirty="0">
              <a:solidFill>
                <a:schemeClr val="bg1"/>
              </a:solidFill>
              <a:latin typeface="Microsoft YaHei" panose="020B0503020204020204" pitchFamily="34" charset="-122"/>
              <a:cs typeface="Arial" panose="020B0604020202020204" pitchFamily="34" charset="0"/>
              <a:sym typeface="Microsoft YaHei" panose="020B0503020204020204" pitchFamily="34" charset="-122"/>
            </a:endParaRPr>
          </a:p>
        </p:txBody>
      </p:sp>
      <p:sp>
        <p:nvSpPr>
          <p:cNvPr id="16" name="稻壳儿春秋广告/盗版必究        原创来源：http://chn.docer.com/works?userid=199329941#!/work_time"/>
          <p:cNvSpPr/>
          <p:nvPr/>
        </p:nvSpPr>
        <p:spPr>
          <a:xfrm>
            <a:off x="5861556" y="2483956"/>
            <a:ext cx="464948" cy="464946"/>
          </a:xfrm>
          <a:custGeom>
            <a:avLst/>
            <a:gdLst/>
            <a:ahLst/>
            <a:cxnLst>
              <a:cxn ang="0">
                <a:pos x="wd2" y="hd2"/>
              </a:cxn>
              <a:cxn ang="5400000">
                <a:pos x="wd2" y="hd2"/>
              </a:cxn>
              <a:cxn ang="10800000">
                <a:pos x="wd2" y="hd2"/>
              </a:cxn>
              <a:cxn ang="16200000">
                <a:pos x="wd2" y="hd2"/>
              </a:cxn>
            </a:cxnLst>
            <a:rect l="0" t="0" r="r" b="b"/>
            <a:pathLst>
              <a:path w="21600" h="21600" extrusionOk="0">
                <a:moveTo>
                  <a:pt x="17550" y="2700"/>
                </a:moveTo>
                <a:cubicBezTo>
                  <a:pt x="17550" y="1350"/>
                  <a:pt x="17550" y="1350"/>
                  <a:pt x="17550" y="1350"/>
                </a:cubicBezTo>
                <a:cubicBezTo>
                  <a:pt x="17550" y="675"/>
                  <a:pt x="16875" y="0"/>
                  <a:pt x="16200" y="0"/>
                </a:cubicBezTo>
                <a:cubicBezTo>
                  <a:pt x="5400" y="0"/>
                  <a:pt x="5400" y="0"/>
                  <a:pt x="5400" y="0"/>
                </a:cubicBezTo>
                <a:cubicBezTo>
                  <a:pt x="4725" y="0"/>
                  <a:pt x="4050" y="675"/>
                  <a:pt x="4050" y="1350"/>
                </a:cubicBezTo>
                <a:cubicBezTo>
                  <a:pt x="4050" y="2700"/>
                  <a:pt x="4050" y="2700"/>
                  <a:pt x="4050" y="2700"/>
                </a:cubicBezTo>
                <a:cubicBezTo>
                  <a:pt x="1856" y="2700"/>
                  <a:pt x="0" y="4725"/>
                  <a:pt x="0" y="7088"/>
                </a:cubicBezTo>
                <a:cubicBezTo>
                  <a:pt x="0" y="9450"/>
                  <a:pt x="1856" y="11475"/>
                  <a:pt x="4050" y="11475"/>
                </a:cubicBezTo>
                <a:cubicBezTo>
                  <a:pt x="4050" y="11475"/>
                  <a:pt x="4219" y="11475"/>
                  <a:pt x="4219" y="11475"/>
                </a:cubicBezTo>
                <a:cubicBezTo>
                  <a:pt x="4725" y="14344"/>
                  <a:pt x="7088" y="16538"/>
                  <a:pt x="10125" y="16875"/>
                </a:cubicBezTo>
                <a:cubicBezTo>
                  <a:pt x="10125" y="20250"/>
                  <a:pt x="10125" y="20250"/>
                  <a:pt x="10125" y="20250"/>
                </a:cubicBezTo>
                <a:cubicBezTo>
                  <a:pt x="7425" y="20250"/>
                  <a:pt x="7425" y="20250"/>
                  <a:pt x="7425" y="20250"/>
                </a:cubicBezTo>
                <a:cubicBezTo>
                  <a:pt x="7088" y="20250"/>
                  <a:pt x="6750" y="20588"/>
                  <a:pt x="6750" y="20925"/>
                </a:cubicBezTo>
                <a:cubicBezTo>
                  <a:pt x="6750" y="21263"/>
                  <a:pt x="7088" y="21600"/>
                  <a:pt x="7425" y="21600"/>
                </a:cubicBezTo>
                <a:cubicBezTo>
                  <a:pt x="14175" y="21600"/>
                  <a:pt x="14175" y="21600"/>
                  <a:pt x="14175" y="21600"/>
                </a:cubicBezTo>
                <a:cubicBezTo>
                  <a:pt x="14513" y="21600"/>
                  <a:pt x="14850" y="21263"/>
                  <a:pt x="14850" y="20925"/>
                </a:cubicBezTo>
                <a:cubicBezTo>
                  <a:pt x="14850" y="20588"/>
                  <a:pt x="14513" y="20250"/>
                  <a:pt x="14175" y="20250"/>
                </a:cubicBezTo>
                <a:cubicBezTo>
                  <a:pt x="11475" y="20250"/>
                  <a:pt x="11475" y="20250"/>
                  <a:pt x="11475" y="20250"/>
                </a:cubicBezTo>
                <a:cubicBezTo>
                  <a:pt x="11475" y="16875"/>
                  <a:pt x="11475" y="16875"/>
                  <a:pt x="11475" y="16875"/>
                </a:cubicBezTo>
                <a:cubicBezTo>
                  <a:pt x="14513" y="16538"/>
                  <a:pt x="16875" y="14344"/>
                  <a:pt x="17381" y="11475"/>
                </a:cubicBezTo>
                <a:cubicBezTo>
                  <a:pt x="17381" y="11475"/>
                  <a:pt x="17550" y="11475"/>
                  <a:pt x="17550" y="11475"/>
                </a:cubicBezTo>
                <a:cubicBezTo>
                  <a:pt x="19744" y="11475"/>
                  <a:pt x="21600" y="9450"/>
                  <a:pt x="21600" y="7088"/>
                </a:cubicBezTo>
                <a:cubicBezTo>
                  <a:pt x="21600" y="4725"/>
                  <a:pt x="19744" y="2700"/>
                  <a:pt x="17550" y="2700"/>
                </a:cubicBezTo>
                <a:close/>
                <a:moveTo>
                  <a:pt x="4050" y="10125"/>
                </a:moveTo>
                <a:cubicBezTo>
                  <a:pt x="2531" y="10125"/>
                  <a:pt x="1350" y="8775"/>
                  <a:pt x="1350" y="7088"/>
                </a:cubicBezTo>
                <a:cubicBezTo>
                  <a:pt x="1350" y="5400"/>
                  <a:pt x="2531" y="4050"/>
                  <a:pt x="4050" y="4050"/>
                </a:cubicBezTo>
                <a:cubicBezTo>
                  <a:pt x="4050" y="10125"/>
                  <a:pt x="4050" y="10125"/>
                  <a:pt x="4050" y="10125"/>
                </a:cubicBezTo>
                <a:close/>
                <a:moveTo>
                  <a:pt x="16200" y="9956"/>
                </a:moveTo>
                <a:cubicBezTo>
                  <a:pt x="16200" y="12994"/>
                  <a:pt x="13838" y="15525"/>
                  <a:pt x="10800" y="15525"/>
                </a:cubicBezTo>
                <a:cubicBezTo>
                  <a:pt x="7762" y="15525"/>
                  <a:pt x="5400" y="12994"/>
                  <a:pt x="5400" y="9956"/>
                </a:cubicBezTo>
                <a:cubicBezTo>
                  <a:pt x="5400" y="2700"/>
                  <a:pt x="5400" y="2700"/>
                  <a:pt x="5400" y="2700"/>
                </a:cubicBezTo>
                <a:cubicBezTo>
                  <a:pt x="5400" y="2025"/>
                  <a:pt x="6075" y="1350"/>
                  <a:pt x="6750" y="1350"/>
                </a:cubicBezTo>
                <a:cubicBezTo>
                  <a:pt x="14850" y="1350"/>
                  <a:pt x="14850" y="1350"/>
                  <a:pt x="14850" y="1350"/>
                </a:cubicBezTo>
                <a:cubicBezTo>
                  <a:pt x="15525" y="1350"/>
                  <a:pt x="16200" y="2025"/>
                  <a:pt x="16200" y="2700"/>
                </a:cubicBezTo>
                <a:cubicBezTo>
                  <a:pt x="16200" y="9956"/>
                  <a:pt x="16200" y="9956"/>
                  <a:pt x="16200" y="9956"/>
                </a:cubicBezTo>
                <a:close/>
                <a:moveTo>
                  <a:pt x="17550" y="10125"/>
                </a:moveTo>
                <a:cubicBezTo>
                  <a:pt x="17550" y="4050"/>
                  <a:pt x="17550" y="4050"/>
                  <a:pt x="17550" y="4050"/>
                </a:cubicBezTo>
                <a:cubicBezTo>
                  <a:pt x="19069" y="4050"/>
                  <a:pt x="20250" y="5400"/>
                  <a:pt x="20250" y="7088"/>
                </a:cubicBezTo>
                <a:cubicBezTo>
                  <a:pt x="20250" y="8775"/>
                  <a:pt x="19069" y="10125"/>
                  <a:pt x="17550" y="10125"/>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5"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03</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0" y="1"/>
            <a:ext cx="2336800" cy="2336798"/>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1491248" cy="1491249"/>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nvGrpSpPr>
          <p:cNvPr id="31" name="组合 30"/>
          <p:cNvGrpSpPr/>
          <p:nvPr/>
        </p:nvGrpSpPr>
        <p:grpSpPr>
          <a:xfrm>
            <a:off x="5333997" y="0"/>
            <a:ext cx="6857998" cy="6857998"/>
            <a:chOff x="11184183" y="5850184"/>
            <a:chExt cx="1007816" cy="1007816"/>
          </a:xfrm>
          <a:solidFill>
            <a:srgbClr val="C22727"/>
          </a:solidFill>
        </p:grpSpPr>
        <p:sp>
          <p:nvSpPr>
            <p:cNvPr id="2" name="稻壳儿春秋广告/盗版必究        原创来源：http://chn.docer.com/works?userid=199329941#!/work_time"/>
            <p:cNvSpPr/>
            <p:nvPr/>
          </p:nvSpPr>
          <p:spPr>
            <a:xfrm flipH="1">
              <a:off x="11184183" y="5850184"/>
              <a:ext cx="1007816" cy="10078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10524" y="6176525"/>
              <a:ext cx="681475" cy="681475"/>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sp>
        <p:nvSpPr>
          <p:cNvPr id="33" name="稻壳儿春秋广告/盗版必究        原创来源：http://chn.docer.com/works?userid=199329941#!/work_time"/>
          <p:cNvSpPr txBox="1"/>
          <p:nvPr/>
        </p:nvSpPr>
        <p:spPr>
          <a:xfrm flipH="1">
            <a:off x="695325" y="3514644"/>
            <a:ext cx="3545903"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Описание идеи</a:t>
            </a:r>
          </a:p>
        </p:txBody>
      </p:sp>
      <p:sp>
        <p:nvSpPr>
          <p:cNvPr id="34" name="稻壳儿春秋广告/盗版必究        原创来源：http://chn.docer.com/works?userid=199329941#!/work_time"/>
          <p:cNvSpPr txBox="1"/>
          <p:nvPr/>
        </p:nvSpPr>
        <p:spPr>
          <a:xfrm flipH="1">
            <a:off x="695325" y="2806700"/>
            <a:ext cx="375094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kumimoji="0" lang="en-US" altLang="zh-CN"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04</a:t>
            </a:r>
            <a:endParaRPr kumimoji="0" lang="zh-CN"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algn="ct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04</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algn="ctr"/>
            <a:r>
              <a:rPr lang="ru-RU" altLang="en-US"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Описание идеи</a:t>
            </a: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3" name="稻壳儿春秋广告/盗版必究        原创来源：http://chn.docer.com/works?userid=199329941#!/work_time"/>
          <p:cNvSpPr/>
          <p:nvPr/>
        </p:nvSpPr>
        <p:spPr>
          <a:xfrm>
            <a:off x="5628640" y="1900910"/>
            <a:ext cx="6563359" cy="3644720"/>
          </a:xfrm>
          <a:custGeom>
            <a:avLst/>
            <a:gdLst>
              <a:gd name="connsiteX0" fmla="*/ 0 w 6563359"/>
              <a:gd name="connsiteY0" fmla="*/ 0 h 3644720"/>
              <a:gd name="connsiteX1" fmla="*/ 6563359 w 6563359"/>
              <a:gd name="connsiteY1" fmla="*/ 0 h 3644720"/>
              <a:gd name="connsiteX2" fmla="*/ 6563359 w 6563359"/>
              <a:gd name="connsiteY2" fmla="*/ 3644720 h 3644720"/>
              <a:gd name="connsiteX3" fmla="*/ 0 w 6563359"/>
              <a:gd name="connsiteY3" fmla="*/ 3644720 h 3644720"/>
            </a:gdLst>
            <a:ahLst/>
            <a:cxnLst>
              <a:cxn ang="0">
                <a:pos x="connsiteX0" y="connsiteY0"/>
              </a:cxn>
              <a:cxn ang="0">
                <a:pos x="connsiteX1" y="connsiteY1"/>
              </a:cxn>
              <a:cxn ang="0">
                <a:pos x="connsiteX2" y="connsiteY2"/>
              </a:cxn>
              <a:cxn ang="0">
                <a:pos x="connsiteX3" y="connsiteY3"/>
              </a:cxn>
            </a:cxnLst>
            <a:rect l="l" t="t" r="r" b="b"/>
            <a:pathLst>
              <a:path w="6563359" h="3644720">
                <a:moveTo>
                  <a:pt x="0" y="0"/>
                </a:moveTo>
                <a:lnTo>
                  <a:pt x="6563359" y="0"/>
                </a:lnTo>
                <a:lnTo>
                  <a:pt x="6563359" y="3644720"/>
                </a:lnTo>
                <a:lnTo>
                  <a:pt x="0" y="3644720"/>
                </a:lnTo>
                <a:close/>
              </a:path>
            </a:pathLst>
          </a:cu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0" name="稻壳儿春秋广告/盗版必究        原创来源：http://chn.docer.com/works?userid=199329941#!/work_time"/>
          <p:cNvSpPr txBox="1"/>
          <p:nvPr/>
        </p:nvSpPr>
        <p:spPr>
          <a:xfrm>
            <a:off x="6274033" y="2435096"/>
            <a:ext cx="5222642" cy="3138170"/>
          </a:xfrm>
          <a:prstGeom prst="rect">
            <a:avLst/>
          </a:prstGeom>
          <a:noFill/>
          <a:effectLst/>
        </p:spPr>
        <p:txBody>
          <a:bodyPr wrap="square" rtlCol="0">
            <a:spAutoFit/>
          </a:bodyPr>
          <a:lstStyle/>
          <a:p>
            <a:pPr>
              <a:lnSpc>
                <a:spcPct val="150000"/>
              </a:lnSpc>
            </a:pPr>
            <a:r>
              <a:rPr lang="ru-RU" sz="12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Для того чтобы просто ориентироваться в помещении необходимо с одинаковой периодичностью разместить специальные маркеры, которые будут считываться в приложении. Также маркеры будут размещены у входа в значимые места. Маркер представляет собой чёрно-белое изображение, которое приложение считывает и преобразует в двоичный код. Представим ситуацию, вы заблудились внутри здания, на -3-ем этаже, в подвале. Вам нужно попасть в холл, то есть на 1-ый этаж. Чтобы пройти, вам  нужно будет отсканировать маркер через наше приложение которое покажет маршрут. </a:t>
            </a:r>
          </a:p>
        </p:txBody>
      </p:sp>
      <p:sp>
        <p:nvSpPr>
          <p:cNvPr id="21" name="稻壳儿春秋广告/盗版必究        原创来源：http://chn.docer.com/works?userid=199329941#!/work_time"/>
          <p:cNvSpPr txBox="1"/>
          <p:nvPr/>
        </p:nvSpPr>
        <p:spPr>
          <a:xfrm>
            <a:off x="6273800" y="1901190"/>
            <a:ext cx="4117340" cy="534035"/>
          </a:xfrm>
          <a:prstGeom prst="rect">
            <a:avLst/>
          </a:prstGeom>
          <a:noFill/>
        </p:spPr>
        <p:txBody>
          <a:bodyPr wrap="square" rtlCol="0">
            <a:spAutoFit/>
          </a:bodyPr>
          <a:lstStyle/>
          <a:p>
            <a:pPr>
              <a:lnSpc>
                <a:spcPct val="120000"/>
              </a:lnSpc>
            </a:pPr>
            <a:r>
              <a:rPr lang="ru-RU" altLang="en-US" sz="24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Размещение маркеров</a:t>
            </a:r>
          </a:p>
        </p:txBody>
      </p:sp>
      <p:pic>
        <p:nvPicPr>
          <p:cNvPr id="9" name="Замещающая рамка рисунка 8"/>
          <p:cNvPicPr>
            <a:picLocks noGrp="1" noChangeAspect="1"/>
          </p:cNvPicPr>
          <p:nvPr>
            <p:ph type="pic" sz="quarter" idx="10"/>
          </p:nvPr>
        </p:nvPicPr>
        <p:blipFill>
          <a:blip r:embed="rId2"/>
          <a:stretch>
            <a:fillRect/>
          </a:stretch>
        </p:blipFill>
        <p:spPr>
          <a:xfrm>
            <a:off x="598170" y="1901190"/>
            <a:ext cx="5030470" cy="3643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algn="ct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04</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algn="ctr"/>
            <a:r>
              <a:rPr lang="ru-RU" altLang="en-US"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Описание идеи</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9" name="稻壳儿春秋广告/盗版必究        原创来源：http://chn.docer.com/works?userid=199329941#!/work_time"/>
          <p:cNvSpPr txBox="1"/>
          <p:nvPr/>
        </p:nvSpPr>
        <p:spPr>
          <a:xfrm>
            <a:off x="7274535" y="2018493"/>
            <a:ext cx="4222140" cy="818515"/>
          </a:xfrm>
          <a:prstGeom prst="rect">
            <a:avLst/>
          </a:prstGeom>
          <a:noFill/>
        </p:spPr>
        <p:txBody>
          <a:bodyPr wrap="square" rtlCol="0">
            <a:spAutoFit/>
          </a:bodyPr>
          <a:lstStyle/>
          <a:p>
            <a:pPr>
              <a:lnSpc>
                <a:spcPct val="150000"/>
              </a:lnSpc>
            </a:pPr>
            <a:r>
              <a:rPr lang="ru-RU" altLang="zh-CN"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При первом входе в приложение вам понадобится зарегистрироваться. Это нужно для удобства использования приложения на разных устройствах.</a:t>
            </a:r>
          </a:p>
        </p:txBody>
      </p:sp>
      <p:sp>
        <p:nvSpPr>
          <p:cNvPr id="10" name="稻壳儿春秋广告/盗版必究        原创来源：http://chn.docer.com/works?userid=199329941#!/work_time"/>
          <p:cNvSpPr/>
          <p:nvPr/>
        </p:nvSpPr>
        <p:spPr>
          <a:xfrm>
            <a:off x="6096000" y="1798926"/>
            <a:ext cx="1090474" cy="988453"/>
          </a:xfrm>
          <a:custGeom>
            <a:avLst/>
            <a:gdLst>
              <a:gd name="connsiteX0" fmla="*/ 0 w 1090474"/>
              <a:gd name="connsiteY0" fmla="*/ 0 h 988453"/>
              <a:gd name="connsiteX1" fmla="*/ 595722 w 1090474"/>
              <a:gd name="connsiteY1" fmla="*/ 0 h 988453"/>
              <a:gd name="connsiteX2" fmla="*/ 1090474 w 1090474"/>
              <a:gd name="connsiteY2" fmla="*/ 494227 h 988453"/>
              <a:gd name="connsiteX3" fmla="*/ 595722 w 1090474"/>
              <a:gd name="connsiteY3" fmla="*/ 988453 h 988453"/>
              <a:gd name="connsiteX4" fmla="*/ 0 w 1090474"/>
              <a:gd name="connsiteY4" fmla="*/ 988453 h 988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474" h="988453">
                <a:moveTo>
                  <a:pt x="0" y="0"/>
                </a:moveTo>
                <a:cubicBezTo>
                  <a:pt x="0" y="0"/>
                  <a:pt x="0" y="0"/>
                  <a:pt x="595722" y="0"/>
                </a:cubicBezTo>
                <a:cubicBezTo>
                  <a:pt x="868340" y="0"/>
                  <a:pt x="1090474" y="219881"/>
                  <a:pt x="1090474" y="494227"/>
                </a:cubicBezTo>
                <a:cubicBezTo>
                  <a:pt x="1090474" y="766555"/>
                  <a:pt x="868340" y="988453"/>
                  <a:pt x="595722" y="988453"/>
                </a:cubicBezTo>
                <a:cubicBezTo>
                  <a:pt x="595722" y="988453"/>
                  <a:pt x="595722" y="988453"/>
                  <a:pt x="0" y="988453"/>
                </a:cubicBezTo>
                <a:close/>
              </a:path>
            </a:pathLst>
          </a:cu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3" name="稻壳儿春秋广告/盗版必究        原创来源：http://chn.docer.com/works?userid=199329941#!/work_time"/>
          <p:cNvSpPr txBox="1"/>
          <p:nvPr/>
        </p:nvSpPr>
        <p:spPr>
          <a:xfrm flipH="1">
            <a:off x="695325" y="4983852"/>
            <a:ext cx="4222140" cy="575945"/>
          </a:xfrm>
          <a:prstGeom prst="rect">
            <a:avLst/>
          </a:prstGeom>
          <a:noFill/>
        </p:spPr>
        <p:txBody>
          <a:bodyPr wrap="square" rtlCol="0">
            <a:spAutoFit/>
          </a:bodyPr>
          <a:lstStyle/>
          <a:p>
            <a:pPr algn="r">
              <a:lnSpc>
                <a:spcPct val="150000"/>
              </a:lnSpc>
            </a:pPr>
            <a:r>
              <a:rPr lang="ru-RU"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После сканирования метки приложение будет показывать ваше местоположение и ближайшие к вам места на карте. </a:t>
            </a:r>
          </a:p>
        </p:txBody>
      </p:sp>
      <p:sp>
        <p:nvSpPr>
          <p:cNvPr id="14" name="稻壳儿春秋广告/盗版必究        原创来源：http://chn.docer.com/works?userid=199329941#!/work_time"/>
          <p:cNvSpPr/>
          <p:nvPr/>
        </p:nvSpPr>
        <p:spPr>
          <a:xfrm flipH="1">
            <a:off x="5005526" y="4764285"/>
            <a:ext cx="1090474" cy="988453"/>
          </a:xfrm>
          <a:custGeom>
            <a:avLst/>
            <a:gdLst>
              <a:gd name="connsiteX0" fmla="*/ 0 w 1090474"/>
              <a:gd name="connsiteY0" fmla="*/ 0 h 988453"/>
              <a:gd name="connsiteX1" fmla="*/ 595722 w 1090474"/>
              <a:gd name="connsiteY1" fmla="*/ 0 h 988453"/>
              <a:gd name="connsiteX2" fmla="*/ 1090474 w 1090474"/>
              <a:gd name="connsiteY2" fmla="*/ 494227 h 988453"/>
              <a:gd name="connsiteX3" fmla="*/ 595722 w 1090474"/>
              <a:gd name="connsiteY3" fmla="*/ 988453 h 988453"/>
              <a:gd name="connsiteX4" fmla="*/ 0 w 1090474"/>
              <a:gd name="connsiteY4" fmla="*/ 988453 h 988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474" h="988453">
                <a:moveTo>
                  <a:pt x="0" y="0"/>
                </a:moveTo>
                <a:cubicBezTo>
                  <a:pt x="0" y="0"/>
                  <a:pt x="0" y="0"/>
                  <a:pt x="595722" y="0"/>
                </a:cubicBezTo>
                <a:cubicBezTo>
                  <a:pt x="868340" y="0"/>
                  <a:pt x="1090474" y="219881"/>
                  <a:pt x="1090474" y="494227"/>
                </a:cubicBezTo>
                <a:cubicBezTo>
                  <a:pt x="1090474" y="766555"/>
                  <a:pt x="868340" y="988453"/>
                  <a:pt x="595722" y="988453"/>
                </a:cubicBezTo>
                <a:cubicBezTo>
                  <a:pt x="595722" y="988453"/>
                  <a:pt x="595722" y="988453"/>
                  <a:pt x="0" y="988453"/>
                </a:cubicBezTo>
                <a:close/>
              </a:path>
            </a:pathLst>
          </a:cu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6" name="稻壳儿春秋广告/盗版必究        原创来源：http://chn.docer.com/works?userid=199329941#!/work_time"/>
          <p:cNvSpPr txBox="1"/>
          <p:nvPr/>
        </p:nvSpPr>
        <p:spPr>
          <a:xfrm>
            <a:off x="7274535" y="3995399"/>
            <a:ext cx="4222140" cy="1060450"/>
          </a:xfrm>
          <a:prstGeom prst="rect">
            <a:avLst/>
          </a:prstGeom>
          <a:noFill/>
        </p:spPr>
        <p:txBody>
          <a:bodyPr wrap="square" rtlCol="0">
            <a:spAutoFit/>
          </a:bodyPr>
          <a:lstStyle/>
          <a:p>
            <a:pPr>
              <a:lnSpc>
                <a:spcPct val="150000"/>
              </a:lnSpc>
            </a:pPr>
            <a:r>
              <a:rPr lang="ru-RU"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Для определения местоположения приложению будет нужна фотография ближайшей к вам метки. Эта фотография будет обрабатываться приложением с помощью ИИ.</a:t>
            </a:r>
          </a:p>
        </p:txBody>
      </p:sp>
      <p:sp>
        <p:nvSpPr>
          <p:cNvPr id="17" name="稻壳儿春秋广告/盗版必究        原创来源：http://chn.docer.com/works?userid=199329941#!/work_time"/>
          <p:cNvSpPr/>
          <p:nvPr/>
        </p:nvSpPr>
        <p:spPr>
          <a:xfrm>
            <a:off x="6096000" y="3775832"/>
            <a:ext cx="1090474" cy="988453"/>
          </a:xfrm>
          <a:custGeom>
            <a:avLst/>
            <a:gdLst>
              <a:gd name="connsiteX0" fmla="*/ 0 w 1090474"/>
              <a:gd name="connsiteY0" fmla="*/ 0 h 988453"/>
              <a:gd name="connsiteX1" fmla="*/ 595722 w 1090474"/>
              <a:gd name="connsiteY1" fmla="*/ 0 h 988453"/>
              <a:gd name="connsiteX2" fmla="*/ 1090474 w 1090474"/>
              <a:gd name="connsiteY2" fmla="*/ 494227 h 988453"/>
              <a:gd name="connsiteX3" fmla="*/ 595722 w 1090474"/>
              <a:gd name="connsiteY3" fmla="*/ 988453 h 988453"/>
              <a:gd name="connsiteX4" fmla="*/ 0 w 1090474"/>
              <a:gd name="connsiteY4" fmla="*/ 988453 h 988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474" h="988453">
                <a:moveTo>
                  <a:pt x="0" y="0"/>
                </a:moveTo>
                <a:cubicBezTo>
                  <a:pt x="0" y="0"/>
                  <a:pt x="0" y="0"/>
                  <a:pt x="595722" y="0"/>
                </a:cubicBezTo>
                <a:cubicBezTo>
                  <a:pt x="868340" y="0"/>
                  <a:pt x="1090474" y="219881"/>
                  <a:pt x="1090474" y="494227"/>
                </a:cubicBezTo>
                <a:cubicBezTo>
                  <a:pt x="1090474" y="766555"/>
                  <a:pt x="868340" y="988453"/>
                  <a:pt x="595722" y="988453"/>
                </a:cubicBezTo>
                <a:cubicBezTo>
                  <a:pt x="595722" y="988453"/>
                  <a:pt x="595722" y="988453"/>
                  <a:pt x="0" y="988453"/>
                </a:cubicBezTo>
                <a:close/>
              </a:path>
            </a:pathLst>
          </a:cu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9" name="稻壳儿春秋广告/盗版必究        原创来源：http://chn.docer.com/works?userid=199329941#!/work_time"/>
          <p:cNvSpPr txBox="1"/>
          <p:nvPr/>
        </p:nvSpPr>
        <p:spPr>
          <a:xfrm flipH="1">
            <a:off x="695325" y="3006946"/>
            <a:ext cx="4222140" cy="575945"/>
          </a:xfrm>
          <a:prstGeom prst="rect">
            <a:avLst/>
          </a:prstGeom>
          <a:noFill/>
        </p:spPr>
        <p:txBody>
          <a:bodyPr wrap="square" rtlCol="0">
            <a:spAutoFit/>
          </a:bodyPr>
          <a:lstStyle/>
          <a:p>
            <a:pPr algn="r">
              <a:lnSpc>
                <a:spcPct val="150000"/>
              </a:lnSpc>
            </a:pPr>
            <a:r>
              <a:rPr lang="ru-RU" altLang="zh-CN"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Приложение будет иметь гибкие настройки, для того, чтобы вы могли настроить его как вам хочется.</a:t>
            </a:r>
          </a:p>
        </p:txBody>
      </p:sp>
      <p:sp>
        <p:nvSpPr>
          <p:cNvPr id="20" name="稻壳儿春秋广告/盗版必究        原创来源：http://chn.docer.com/works?userid=199329941#!/work_time"/>
          <p:cNvSpPr/>
          <p:nvPr/>
        </p:nvSpPr>
        <p:spPr>
          <a:xfrm flipH="1">
            <a:off x="5005526" y="2787379"/>
            <a:ext cx="1090474" cy="988453"/>
          </a:xfrm>
          <a:custGeom>
            <a:avLst/>
            <a:gdLst>
              <a:gd name="connsiteX0" fmla="*/ 0 w 1090474"/>
              <a:gd name="connsiteY0" fmla="*/ 0 h 988453"/>
              <a:gd name="connsiteX1" fmla="*/ 595722 w 1090474"/>
              <a:gd name="connsiteY1" fmla="*/ 0 h 988453"/>
              <a:gd name="connsiteX2" fmla="*/ 1090474 w 1090474"/>
              <a:gd name="connsiteY2" fmla="*/ 494227 h 988453"/>
              <a:gd name="connsiteX3" fmla="*/ 595722 w 1090474"/>
              <a:gd name="connsiteY3" fmla="*/ 988453 h 988453"/>
              <a:gd name="connsiteX4" fmla="*/ 0 w 1090474"/>
              <a:gd name="connsiteY4" fmla="*/ 988453 h 988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474" h="988453">
                <a:moveTo>
                  <a:pt x="0" y="0"/>
                </a:moveTo>
                <a:cubicBezTo>
                  <a:pt x="0" y="0"/>
                  <a:pt x="0" y="0"/>
                  <a:pt x="595722" y="0"/>
                </a:cubicBezTo>
                <a:cubicBezTo>
                  <a:pt x="868340" y="0"/>
                  <a:pt x="1090474" y="219881"/>
                  <a:pt x="1090474" y="494227"/>
                </a:cubicBezTo>
                <a:cubicBezTo>
                  <a:pt x="1090474" y="766555"/>
                  <a:pt x="868340" y="988453"/>
                  <a:pt x="595722" y="988453"/>
                </a:cubicBezTo>
                <a:cubicBezTo>
                  <a:pt x="595722" y="988453"/>
                  <a:pt x="595722" y="988453"/>
                  <a:pt x="0" y="988453"/>
                </a:cubicBezTo>
                <a:close/>
              </a:path>
            </a:pathLst>
          </a:cu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2" name="稻壳儿春秋广告/盗版必究        原创来源：http://chn.docer.com/works?userid=199329941#!/work_time"/>
          <p:cNvSpPr/>
          <p:nvPr/>
        </p:nvSpPr>
        <p:spPr>
          <a:xfrm>
            <a:off x="6489917" y="2141832"/>
            <a:ext cx="302641" cy="302641"/>
          </a:xfrm>
          <a:custGeom>
            <a:avLst/>
            <a:gdLst/>
            <a:ahLst/>
            <a:cxnLst>
              <a:cxn ang="0">
                <a:pos x="wd2" y="hd2"/>
              </a:cxn>
              <a:cxn ang="5400000">
                <a:pos x="wd2" y="hd2"/>
              </a:cxn>
              <a:cxn ang="10800000">
                <a:pos x="wd2" y="hd2"/>
              </a:cxn>
              <a:cxn ang="16200000">
                <a:pos x="wd2" y="hd2"/>
              </a:cxn>
            </a:cxnLst>
            <a:rect l="0" t="0" r="r" b="b"/>
            <a:pathLst>
              <a:path w="21600" h="21600" extrusionOk="0">
                <a:moveTo>
                  <a:pt x="19575" y="21600"/>
                </a:moveTo>
                <a:cubicBezTo>
                  <a:pt x="2025" y="21600"/>
                  <a:pt x="2025" y="21600"/>
                  <a:pt x="2025" y="21600"/>
                </a:cubicBezTo>
                <a:cubicBezTo>
                  <a:pt x="844" y="21600"/>
                  <a:pt x="0" y="20756"/>
                  <a:pt x="0" y="19575"/>
                </a:cubicBezTo>
                <a:cubicBezTo>
                  <a:pt x="0" y="2025"/>
                  <a:pt x="0" y="2025"/>
                  <a:pt x="0" y="2025"/>
                </a:cubicBezTo>
                <a:cubicBezTo>
                  <a:pt x="0" y="844"/>
                  <a:pt x="844" y="0"/>
                  <a:pt x="2025" y="0"/>
                </a:cubicBezTo>
                <a:cubicBezTo>
                  <a:pt x="19575" y="0"/>
                  <a:pt x="19575" y="0"/>
                  <a:pt x="19575" y="0"/>
                </a:cubicBezTo>
                <a:cubicBezTo>
                  <a:pt x="20756" y="0"/>
                  <a:pt x="21600" y="844"/>
                  <a:pt x="21600" y="2025"/>
                </a:cubicBezTo>
                <a:cubicBezTo>
                  <a:pt x="21600" y="19575"/>
                  <a:pt x="21600" y="19575"/>
                  <a:pt x="21600" y="19575"/>
                </a:cubicBezTo>
                <a:cubicBezTo>
                  <a:pt x="21600" y="20756"/>
                  <a:pt x="20756" y="21600"/>
                  <a:pt x="19575" y="21600"/>
                </a:cubicBezTo>
                <a:close/>
                <a:moveTo>
                  <a:pt x="20250" y="2700"/>
                </a:moveTo>
                <a:cubicBezTo>
                  <a:pt x="20250" y="2025"/>
                  <a:pt x="19575" y="1350"/>
                  <a:pt x="18900" y="1350"/>
                </a:cubicBezTo>
                <a:cubicBezTo>
                  <a:pt x="2700" y="1350"/>
                  <a:pt x="2700" y="1350"/>
                  <a:pt x="2700" y="1350"/>
                </a:cubicBezTo>
                <a:cubicBezTo>
                  <a:pt x="2025" y="1350"/>
                  <a:pt x="1350" y="2025"/>
                  <a:pt x="1350" y="2700"/>
                </a:cubicBezTo>
                <a:cubicBezTo>
                  <a:pt x="1350" y="5400"/>
                  <a:pt x="1350" y="5400"/>
                  <a:pt x="1350" y="5400"/>
                </a:cubicBezTo>
                <a:cubicBezTo>
                  <a:pt x="20250" y="5400"/>
                  <a:pt x="20250" y="5400"/>
                  <a:pt x="20250" y="5400"/>
                </a:cubicBezTo>
                <a:cubicBezTo>
                  <a:pt x="20250" y="2700"/>
                  <a:pt x="20250" y="2700"/>
                  <a:pt x="20250" y="2700"/>
                </a:cubicBezTo>
                <a:close/>
                <a:moveTo>
                  <a:pt x="20250" y="6750"/>
                </a:moveTo>
                <a:cubicBezTo>
                  <a:pt x="1350" y="6750"/>
                  <a:pt x="1350" y="6750"/>
                  <a:pt x="1350" y="6750"/>
                </a:cubicBezTo>
                <a:cubicBezTo>
                  <a:pt x="1350" y="18900"/>
                  <a:pt x="1350" y="18900"/>
                  <a:pt x="1350" y="18900"/>
                </a:cubicBezTo>
                <a:cubicBezTo>
                  <a:pt x="1350" y="19744"/>
                  <a:pt x="2025" y="20250"/>
                  <a:pt x="2700" y="20250"/>
                </a:cubicBezTo>
                <a:cubicBezTo>
                  <a:pt x="18900" y="20250"/>
                  <a:pt x="18900" y="20250"/>
                  <a:pt x="18900" y="20250"/>
                </a:cubicBezTo>
                <a:cubicBezTo>
                  <a:pt x="19575" y="20250"/>
                  <a:pt x="20250" y="19744"/>
                  <a:pt x="20250" y="18900"/>
                </a:cubicBezTo>
                <a:cubicBezTo>
                  <a:pt x="20250" y="6750"/>
                  <a:pt x="20250" y="6750"/>
                  <a:pt x="20250" y="6750"/>
                </a:cubicBezTo>
                <a:close/>
                <a:moveTo>
                  <a:pt x="3375" y="2700"/>
                </a:moveTo>
                <a:cubicBezTo>
                  <a:pt x="3713" y="2700"/>
                  <a:pt x="4050" y="3038"/>
                  <a:pt x="4050" y="3375"/>
                </a:cubicBezTo>
                <a:cubicBezTo>
                  <a:pt x="4050" y="3713"/>
                  <a:pt x="3713" y="4050"/>
                  <a:pt x="3375" y="4050"/>
                </a:cubicBezTo>
                <a:cubicBezTo>
                  <a:pt x="3038" y="4050"/>
                  <a:pt x="2700" y="3713"/>
                  <a:pt x="2700" y="3375"/>
                </a:cubicBezTo>
                <a:cubicBezTo>
                  <a:pt x="2700" y="3038"/>
                  <a:pt x="3038" y="2700"/>
                  <a:pt x="3375" y="2700"/>
                </a:cubicBezTo>
                <a:close/>
                <a:moveTo>
                  <a:pt x="6075" y="2700"/>
                </a:moveTo>
                <a:cubicBezTo>
                  <a:pt x="6412" y="2700"/>
                  <a:pt x="6750" y="3038"/>
                  <a:pt x="6750" y="3375"/>
                </a:cubicBezTo>
                <a:cubicBezTo>
                  <a:pt x="6750" y="3713"/>
                  <a:pt x="6412" y="4050"/>
                  <a:pt x="6075" y="4050"/>
                </a:cubicBezTo>
                <a:cubicBezTo>
                  <a:pt x="5738" y="4050"/>
                  <a:pt x="5400" y="3713"/>
                  <a:pt x="5400" y="3375"/>
                </a:cubicBezTo>
                <a:cubicBezTo>
                  <a:pt x="5400" y="3038"/>
                  <a:pt x="5738" y="2700"/>
                  <a:pt x="6075" y="2700"/>
                </a:cubicBezTo>
                <a:close/>
                <a:moveTo>
                  <a:pt x="8775" y="2700"/>
                </a:moveTo>
                <a:cubicBezTo>
                  <a:pt x="9113" y="2700"/>
                  <a:pt x="9450" y="3038"/>
                  <a:pt x="9450" y="3375"/>
                </a:cubicBezTo>
                <a:cubicBezTo>
                  <a:pt x="9450" y="3713"/>
                  <a:pt x="9113" y="4050"/>
                  <a:pt x="8775" y="4050"/>
                </a:cubicBezTo>
                <a:cubicBezTo>
                  <a:pt x="8438" y="4050"/>
                  <a:pt x="8100" y="3713"/>
                  <a:pt x="8100" y="3375"/>
                </a:cubicBezTo>
                <a:cubicBezTo>
                  <a:pt x="8100" y="3038"/>
                  <a:pt x="8438" y="2700"/>
                  <a:pt x="8775" y="270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3" name="稻壳儿春秋广告/盗版必究        原创来源：http://chn.docer.com/works?userid=199329941#!/work_time"/>
          <p:cNvSpPr/>
          <p:nvPr/>
        </p:nvSpPr>
        <p:spPr>
          <a:xfrm>
            <a:off x="6527872" y="4118738"/>
            <a:ext cx="226731" cy="3026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0" y="13500"/>
                  <a:pt x="0" y="8100"/>
                </a:cubicBezTo>
                <a:cubicBezTo>
                  <a:pt x="0" y="3713"/>
                  <a:pt x="4725" y="0"/>
                  <a:pt x="10800" y="0"/>
                </a:cubicBezTo>
                <a:cubicBezTo>
                  <a:pt x="16875" y="0"/>
                  <a:pt x="21600" y="3713"/>
                  <a:pt x="21600" y="8100"/>
                </a:cubicBezTo>
                <a:cubicBezTo>
                  <a:pt x="21600" y="13331"/>
                  <a:pt x="10800" y="21600"/>
                  <a:pt x="10800" y="21600"/>
                </a:cubicBezTo>
                <a:close/>
                <a:moveTo>
                  <a:pt x="10800" y="1350"/>
                </a:moveTo>
                <a:cubicBezTo>
                  <a:pt x="5850" y="1350"/>
                  <a:pt x="1800" y="4388"/>
                  <a:pt x="1800" y="8269"/>
                </a:cubicBezTo>
                <a:cubicBezTo>
                  <a:pt x="1800" y="12656"/>
                  <a:pt x="10800" y="19575"/>
                  <a:pt x="10800" y="19575"/>
                </a:cubicBezTo>
                <a:cubicBezTo>
                  <a:pt x="10800" y="19575"/>
                  <a:pt x="19800" y="12656"/>
                  <a:pt x="19800" y="8269"/>
                </a:cubicBezTo>
                <a:cubicBezTo>
                  <a:pt x="19800" y="4388"/>
                  <a:pt x="15750" y="1350"/>
                  <a:pt x="10800" y="1350"/>
                </a:cubicBezTo>
                <a:close/>
                <a:moveTo>
                  <a:pt x="10800" y="10800"/>
                </a:moveTo>
                <a:cubicBezTo>
                  <a:pt x="8775" y="10800"/>
                  <a:pt x="7200" y="9619"/>
                  <a:pt x="7200" y="8100"/>
                </a:cubicBezTo>
                <a:cubicBezTo>
                  <a:pt x="7200" y="6581"/>
                  <a:pt x="8775" y="5400"/>
                  <a:pt x="10800" y="5400"/>
                </a:cubicBezTo>
                <a:cubicBezTo>
                  <a:pt x="12825" y="5400"/>
                  <a:pt x="14400" y="6581"/>
                  <a:pt x="14400" y="8100"/>
                </a:cubicBezTo>
                <a:cubicBezTo>
                  <a:pt x="14400" y="9619"/>
                  <a:pt x="12825" y="10800"/>
                  <a:pt x="10800" y="10800"/>
                </a:cubicBezTo>
                <a:close/>
                <a:moveTo>
                  <a:pt x="10800" y="6750"/>
                </a:moveTo>
                <a:cubicBezTo>
                  <a:pt x="9900" y="6750"/>
                  <a:pt x="9000" y="7425"/>
                  <a:pt x="9000" y="8100"/>
                </a:cubicBezTo>
                <a:cubicBezTo>
                  <a:pt x="9000" y="8944"/>
                  <a:pt x="9900" y="9450"/>
                  <a:pt x="10800" y="9450"/>
                </a:cubicBezTo>
                <a:cubicBezTo>
                  <a:pt x="11700" y="9450"/>
                  <a:pt x="12600" y="8944"/>
                  <a:pt x="12600" y="8100"/>
                </a:cubicBezTo>
                <a:cubicBezTo>
                  <a:pt x="12600" y="7425"/>
                  <a:pt x="11700" y="6750"/>
                  <a:pt x="10800" y="675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4" name="稻壳儿春秋广告/盗版必究        原创来源：http://chn.docer.com/works?userid=199329941#!/work_time"/>
          <p:cNvSpPr/>
          <p:nvPr/>
        </p:nvSpPr>
        <p:spPr>
          <a:xfrm>
            <a:off x="5399443" y="3130784"/>
            <a:ext cx="302641" cy="301642"/>
          </a:xfrm>
          <a:custGeom>
            <a:avLst/>
            <a:gdLst/>
            <a:ahLst/>
            <a:cxnLst>
              <a:cxn ang="0">
                <a:pos x="wd2" y="hd2"/>
              </a:cxn>
              <a:cxn ang="5400000">
                <a:pos x="wd2" y="hd2"/>
              </a:cxn>
              <a:cxn ang="10800000">
                <a:pos x="wd2" y="hd2"/>
              </a:cxn>
              <a:cxn ang="16200000">
                <a:pos x="wd2" y="hd2"/>
              </a:cxn>
            </a:cxnLst>
            <a:rect l="0" t="0" r="r" b="b"/>
            <a:pathLst>
              <a:path w="21600" h="21600" extrusionOk="0">
                <a:moveTo>
                  <a:pt x="21600" y="14850"/>
                </a:moveTo>
                <a:cubicBezTo>
                  <a:pt x="21600" y="16537"/>
                  <a:pt x="20419" y="17887"/>
                  <a:pt x="18900" y="18225"/>
                </a:cubicBezTo>
                <a:cubicBezTo>
                  <a:pt x="18900" y="21600"/>
                  <a:pt x="18900" y="21600"/>
                  <a:pt x="18900" y="21600"/>
                </a:cubicBezTo>
                <a:cubicBezTo>
                  <a:pt x="17550" y="21600"/>
                  <a:pt x="17550" y="21600"/>
                  <a:pt x="17550" y="21600"/>
                </a:cubicBezTo>
                <a:cubicBezTo>
                  <a:pt x="17550" y="18225"/>
                  <a:pt x="17550" y="18225"/>
                  <a:pt x="17550" y="18225"/>
                </a:cubicBezTo>
                <a:cubicBezTo>
                  <a:pt x="16031" y="17887"/>
                  <a:pt x="14850" y="16537"/>
                  <a:pt x="14850" y="14850"/>
                </a:cubicBezTo>
                <a:cubicBezTo>
                  <a:pt x="14850" y="12994"/>
                  <a:pt x="16369" y="11475"/>
                  <a:pt x="18225" y="11475"/>
                </a:cubicBezTo>
                <a:cubicBezTo>
                  <a:pt x="20081" y="11475"/>
                  <a:pt x="21600" y="12994"/>
                  <a:pt x="21600" y="14850"/>
                </a:cubicBezTo>
                <a:close/>
                <a:moveTo>
                  <a:pt x="18225" y="12825"/>
                </a:moveTo>
                <a:cubicBezTo>
                  <a:pt x="17044" y="12825"/>
                  <a:pt x="16200" y="13838"/>
                  <a:pt x="16200" y="14850"/>
                </a:cubicBezTo>
                <a:cubicBezTo>
                  <a:pt x="16200" y="16031"/>
                  <a:pt x="17044" y="16875"/>
                  <a:pt x="18225" y="16875"/>
                </a:cubicBezTo>
                <a:cubicBezTo>
                  <a:pt x="19406" y="16875"/>
                  <a:pt x="20250" y="16031"/>
                  <a:pt x="20250" y="14850"/>
                </a:cubicBezTo>
                <a:cubicBezTo>
                  <a:pt x="20250" y="13838"/>
                  <a:pt x="19406" y="12825"/>
                  <a:pt x="18225" y="12825"/>
                </a:cubicBezTo>
                <a:close/>
                <a:moveTo>
                  <a:pt x="17550" y="0"/>
                </a:moveTo>
                <a:cubicBezTo>
                  <a:pt x="18900" y="0"/>
                  <a:pt x="18900" y="0"/>
                  <a:pt x="18900" y="0"/>
                </a:cubicBezTo>
                <a:cubicBezTo>
                  <a:pt x="18900" y="11475"/>
                  <a:pt x="18900" y="11475"/>
                  <a:pt x="18900" y="11475"/>
                </a:cubicBezTo>
                <a:cubicBezTo>
                  <a:pt x="18225" y="11475"/>
                  <a:pt x="18225" y="11475"/>
                  <a:pt x="18225" y="11475"/>
                </a:cubicBezTo>
                <a:cubicBezTo>
                  <a:pt x="17550" y="11475"/>
                  <a:pt x="17550" y="11475"/>
                  <a:pt x="17550" y="11475"/>
                </a:cubicBezTo>
                <a:cubicBezTo>
                  <a:pt x="17550" y="0"/>
                  <a:pt x="17550" y="0"/>
                  <a:pt x="17550" y="0"/>
                </a:cubicBezTo>
                <a:close/>
                <a:moveTo>
                  <a:pt x="11475" y="10125"/>
                </a:moveTo>
                <a:cubicBezTo>
                  <a:pt x="11475" y="21600"/>
                  <a:pt x="11475" y="21600"/>
                  <a:pt x="11475" y="21600"/>
                </a:cubicBezTo>
                <a:cubicBezTo>
                  <a:pt x="10125" y="21600"/>
                  <a:pt x="10125" y="21600"/>
                  <a:pt x="10125" y="21600"/>
                </a:cubicBezTo>
                <a:cubicBezTo>
                  <a:pt x="10125" y="10125"/>
                  <a:pt x="10125" y="10125"/>
                  <a:pt x="10125" y="10125"/>
                </a:cubicBezTo>
                <a:cubicBezTo>
                  <a:pt x="8606" y="9788"/>
                  <a:pt x="7425" y="8437"/>
                  <a:pt x="7425" y="6750"/>
                </a:cubicBezTo>
                <a:cubicBezTo>
                  <a:pt x="7425" y="5062"/>
                  <a:pt x="8606" y="3712"/>
                  <a:pt x="10125" y="3544"/>
                </a:cubicBezTo>
                <a:cubicBezTo>
                  <a:pt x="10125" y="0"/>
                  <a:pt x="10125" y="0"/>
                  <a:pt x="10125" y="0"/>
                </a:cubicBezTo>
                <a:cubicBezTo>
                  <a:pt x="11475" y="0"/>
                  <a:pt x="11475" y="0"/>
                  <a:pt x="11475" y="0"/>
                </a:cubicBezTo>
                <a:cubicBezTo>
                  <a:pt x="11475" y="3544"/>
                  <a:pt x="11475" y="3544"/>
                  <a:pt x="11475" y="3544"/>
                </a:cubicBezTo>
                <a:cubicBezTo>
                  <a:pt x="12994" y="3712"/>
                  <a:pt x="14175" y="5062"/>
                  <a:pt x="14175" y="6750"/>
                </a:cubicBezTo>
                <a:cubicBezTo>
                  <a:pt x="14175" y="8437"/>
                  <a:pt x="12994" y="9788"/>
                  <a:pt x="11475" y="10125"/>
                </a:cubicBezTo>
                <a:close/>
                <a:moveTo>
                  <a:pt x="10800" y="4725"/>
                </a:moveTo>
                <a:cubicBezTo>
                  <a:pt x="9619" y="4725"/>
                  <a:pt x="8775" y="5737"/>
                  <a:pt x="8775" y="6750"/>
                </a:cubicBezTo>
                <a:cubicBezTo>
                  <a:pt x="8775" y="7931"/>
                  <a:pt x="9619" y="8775"/>
                  <a:pt x="10800" y="8775"/>
                </a:cubicBezTo>
                <a:cubicBezTo>
                  <a:pt x="11981" y="8775"/>
                  <a:pt x="12825" y="7931"/>
                  <a:pt x="12825" y="6750"/>
                </a:cubicBezTo>
                <a:cubicBezTo>
                  <a:pt x="12825" y="5737"/>
                  <a:pt x="11981" y="4725"/>
                  <a:pt x="10800" y="4725"/>
                </a:cubicBezTo>
                <a:close/>
                <a:moveTo>
                  <a:pt x="4050" y="18225"/>
                </a:moveTo>
                <a:cubicBezTo>
                  <a:pt x="4050" y="21600"/>
                  <a:pt x="4050" y="21600"/>
                  <a:pt x="4050" y="21600"/>
                </a:cubicBezTo>
                <a:cubicBezTo>
                  <a:pt x="2700" y="21600"/>
                  <a:pt x="2700" y="21600"/>
                  <a:pt x="2700" y="21600"/>
                </a:cubicBezTo>
                <a:cubicBezTo>
                  <a:pt x="2700" y="18225"/>
                  <a:pt x="2700" y="18225"/>
                  <a:pt x="2700" y="18225"/>
                </a:cubicBezTo>
                <a:cubicBezTo>
                  <a:pt x="1181" y="17887"/>
                  <a:pt x="0" y="16537"/>
                  <a:pt x="0" y="14850"/>
                </a:cubicBezTo>
                <a:cubicBezTo>
                  <a:pt x="0" y="12994"/>
                  <a:pt x="1519" y="11475"/>
                  <a:pt x="3375" y="11475"/>
                </a:cubicBezTo>
                <a:cubicBezTo>
                  <a:pt x="5231" y="11475"/>
                  <a:pt x="6750" y="12994"/>
                  <a:pt x="6750" y="14850"/>
                </a:cubicBezTo>
                <a:cubicBezTo>
                  <a:pt x="6750" y="16537"/>
                  <a:pt x="5569" y="17887"/>
                  <a:pt x="4050" y="18225"/>
                </a:cubicBezTo>
                <a:close/>
                <a:moveTo>
                  <a:pt x="3375" y="12825"/>
                </a:moveTo>
                <a:cubicBezTo>
                  <a:pt x="2194" y="12825"/>
                  <a:pt x="1350" y="13838"/>
                  <a:pt x="1350" y="14850"/>
                </a:cubicBezTo>
                <a:cubicBezTo>
                  <a:pt x="1350" y="16031"/>
                  <a:pt x="2194" y="16875"/>
                  <a:pt x="3375" y="16875"/>
                </a:cubicBezTo>
                <a:cubicBezTo>
                  <a:pt x="4556" y="16875"/>
                  <a:pt x="5400" y="16031"/>
                  <a:pt x="5400" y="14850"/>
                </a:cubicBezTo>
                <a:cubicBezTo>
                  <a:pt x="5400" y="13838"/>
                  <a:pt x="4556" y="12825"/>
                  <a:pt x="3375" y="12825"/>
                </a:cubicBezTo>
                <a:close/>
                <a:moveTo>
                  <a:pt x="2700" y="0"/>
                </a:moveTo>
                <a:cubicBezTo>
                  <a:pt x="4050" y="0"/>
                  <a:pt x="4050" y="0"/>
                  <a:pt x="4050" y="0"/>
                </a:cubicBezTo>
                <a:cubicBezTo>
                  <a:pt x="4050" y="11475"/>
                  <a:pt x="4050" y="11475"/>
                  <a:pt x="4050" y="11475"/>
                </a:cubicBezTo>
                <a:cubicBezTo>
                  <a:pt x="3375" y="11475"/>
                  <a:pt x="3375" y="11475"/>
                  <a:pt x="3375" y="11475"/>
                </a:cubicBezTo>
                <a:cubicBezTo>
                  <a:pt x="2700" y="11475"/>
                  <a:pt x="2700" y="11475"/>
                  <a:pt x="2700" y="11475"/>
                </a:cubicBezTo>
                <a:cubicBezTo>
                  <a:pt x="2700" y="0"/>
                  <a:pt x="2700" y="0"/>
                  <a:pt x="2700" y="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pic>
        <p:nvPicPr>
          <p:cNvPr id="5" name="Замещающая рамка рисунка 4"/>
          <p:cNvPicPr>
            <a:picLocks noGrp="1" noChangeAspect="1"/>
          </p:cNvPicPr>
          <p:nvPr>
            <p:ph type="pic" sz="quarter" idx="10"/>
          </p:nvPr>
        </p:nvPicPr>
        <p:blipFill>
          <a:blip r:embed="rId2"/>
          <a:stretch>
            <a:fillRect/>
          </a:stretch>
        </p:blipFill>
        <p:spPr>
          <a:xfrm>
            <a:off x="5283835" y="4984115"/>
            <a:ext cx="534670" cy="563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0" y="1"/>
            <a:ext cx="2336800" cy="2336798"/>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1491248" cy="1491249"/>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nvGrpSpPr>
          <p:cNvPr id="31" name="组合 30"/>
          <p:cNvGrpSpPr/>
          <p:nvPr/>
        </p:nvGrpSpPr>
        <p:grpSpPr>
          <a:xfrm>
            <a:off x="5333997" y="0"/>
            <a:ext cx="6857998" cy="6857998"/>
            <a:chOff x="11184183" y="5850184"/>
            <a:chExt cx="1007816" cy="1007816"/>
          </a:xfrm>
          <a:solidFill>
            <a:srgbClr val="C22727"/>
          </a:solidFill>
        </p:grpSpPr>
        <p:sp>
          <p:nvSpPr>
            <p:cNvPr id="2" name="稻壳儿春秋广告/盗版必究        原创来源：http://chn.docer.com/works?userid=199329941#!/work_time"/>
            <p:cNvSpPr/>
            <p:nvPr/>
          </p:nvSpPr>
          <p:spPr>
            <a:xfrm flipH="1">
              <a:off x="11184183" y="5850184"/>
              <a:ext cx="1007816" cy="10078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10524" y="6176525"/>
              <a:ext cx="681475" cy="681475"/>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sp>
        <p:nvSpPr>
          <p:cNvPr id="33" name="稻壳儿春秋广告/盗版必究        原创来源：http://chn.docer.com/works?userid=199329941#!/work_time"/>
          <p:cNvSpPr txBox="1"/>
          <p:nvPr/>
        </p:nvSpPr>
        <p:spPr>
          <a:xfrm flipH="1">
            <a:off x="695325" y="3514725"/>
            <a:ext cx="825119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Как будет создаваться приложение</a:t>
            </a:r>
          </a:p>
        </p:txBody>
      </p:sp>
      <p:sp>
        <p:nvSpPr>
          <p:cNvPr id="34" name="稻壳儿春秋广告/盗版必究        原创来源：http://chn.docer.com/works?userid=199329941#!/work_time"/>
          <p:cNvSpPr txBox="1"/>
          <p:nvPr/>
        </p:nvSpPr>
        <p:spPr>
          <a:xfrm flipH="1">
            <a:off x="695325" y="2806700"/>
            <a:ext cx="375094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kumimoji="0" lang="en-US" altLang="zh-CN"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a:t>
            </a: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5</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algn="ctr"/>
            <a:r>
              <a:rPr lang="ru-RU" altLang="en-US" sz="2000" b="1" noProof="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a:t>
            </a:r>
            <a:r>
              <a:rPr lang="ru-RU" altLang="en-US" sz="2000" b="1" noProof="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5</a:t>
            </a: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algn="ctr"/>
            <a:r>
              <a:rPr lang="ru-RU" altLang="en-US"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Как будет создаваться приложения</a:t>
            </a:r>
            <a:endParaRPr lang="ru-RU" altLang="en-US" sz="1600" noProof="0"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3" name="稻壳儿春秋广告/盗版必究        原创来源：http://chn.docer.com/works?userid=199329941#!/work_time"/>
          <p:cNvSpPr/>
          <p:nvPr/>
        </p:nvSpPr>
        <p:spPr>
          <a:xfrm>
            <a:off x="5628640" y="1900910"/>
            <a:ext cx="6563359" cy="3644720"/>
          </a:xfrm>
          <a:custGeom>
            <a:avLst/>
            <a:gdLst>
              <a:gd name="connsiteX0" fmla="*/ 0 w 6563359"/>
              <a:gd name="connsiteY0" fmla="*/ 0 h 3644720"/>
              <a:gd name="connsiteX1" fmla="*/ 6563359 w 6563359"/>
              <a:gd name="connsiteY1" fmla="*/ 0 h 3644720"/>
              <a:gd name="connsiteX2" fmla="*/ 6563359 w 6563359"/>
              <a:gd name="connsiteY2" fmla="*/ 3644720 h 3644720"/>
              <a:gd name="connsiteX3" fmla="*/ 0 w 6563359"/>
              <a:gd name="connsiteY3" fmla="*/ 3644720 h 3644720"/>
            </a:gdLst>
            <a:ahLst/>
            <a:cxnLst>
              <a:cxn ang="0">
                <a:pos x="connsiteX0" y="connsiteY0"/>
              </a:cxn>
              <a:cxn ang="0">
                <a:pos x="connsiteX1" y="connsiteY1"/>
              </a:cxn>
              <a:cxn ang="0">
                <a:pos x="connsiteX2" y="connsiteY2"/>
              </a:cxn>
              <a:cxn ang="0">
                <a:pos x="connsiteX3" y="connsiteY3"/>
              </a:cxn>
            </a:cxnLst>
            <a:rect l="l" t="t" r="r" b="b"/>
            <a:pathLst>
              <a:path w="6563359" h="3644720">
                <a:moveTo>
                  <a:pt x="0" y="0"/>
                </a:moveTo>
                <a:lnTo>
                  <a:pt x="6563359" y="0"/>
                </a:lnTo>
                <a:lnTo>
                  <a:pt x="6563359" y="3644720"/>
                </a:lnTo>
                <a:lnTo>
                  <a:pt x="0" y="3644720"/>
                </a:lnTo>
                <a:close/>
              </a:path>
            </a:pathLst>
          </a:cu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0" name="稻壳儿春秋广告/盗版必究        原创来源：http://chn.docer.com/works?userid=199329941#!/work_time"/>
          <p:cNvSpPr txBox="1"/>
          <p:nvPr/>
        </p:nvSpPr>
        <p:spPr>
          <a:xfrm>
            <a:off x="6274033" y="3113276"/>
            <a:ext cx="5222642" cy="2030095"/>
          </a:xfrm>
          <a:prstGeom prst="rect">
            <a:avLst/>
          </a:prstGeom>
          <a:noFill/>
          <a:effectLst/>
        </p:spPr>
        <p:txBody>
          <a:bodyPr wrap="square" rtlCol="0">
            <a:spAutoFit/>
          </a:bodyPr>
          <a:lstStyle/>
          <a:p>
            <a:pPr>
              <a:lnSpc>
                <a:spcPct val="150000"/>
              </a:lnSpc>
            </a:pPr>
            <a:r>
              <a:rPr lang="ru-RU" sz="12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Приложение разрабатывается командой разработчиков. Создание приложения – это сложный процесс как для команды, так и для всех нас в понимании сути. Каждый человек в команде играет огромную роль, такие как технический специалист, дизайнер, веб-разработчик и многие другие. Каждый отвечает за свою роль, дизайнер – за дизайн, технический специалист – за эффективность работы приложения и так далее.</a:t>
            </a:r>
          </a:p>
        </p:txBody>
      </p:sp>
      <p:sp>
        <p:nvSpPr>
          <p:cNvPr id="21" name="稻壳儿春秋广告/盗版必究        原创来源：http://chn.docer.com/works?userid=199329941#!/work_time"/>
          <p:cNvSpPr txBox="1"/>
          <p:nvPr/>
        </p:nvSpPr>
        <p:spPr>
          <a:xfrm>
            <a:off x="6273800" y="2611755"/>
            <a:ext cx="4117340" cy="534035"/>
          </a:xfrm>
          <a:prstGeom prst="rect">
            <a:avLst/>
          </a:prstGeom>
          <a:noFill/>
        </p:spPr>
        <p:txBody>
          <a:bodyPr wrap="square" rtlCol="0">
            <a:spAutoFit/>
          </a:bodyPr>
          <a:lstStyle/>
          <a:p>
            <a:pPr>
              <a:lnSpc>
                <a:spcPct val="120000"/>
              </a:lnSpc>
            </a:pPr>
            <a:r>
              <a:rPr lang="ru-RU" altLang="en-US" sz="24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Разработка. Начало.</a:t>
            </a:r>
          </a:p>
        </p:txBody>
      </p:sp>
      <p:pic>
        <p:nvPicPr>
          <p:cNvPr id="100" name="Замещающая рамка рисунка 99"/>
          <p:cNvPicPr>
            <a:picLocks noGrp="1"/>
          </p:cNvPicPr>
          <p:nvPr>
            <p:ph type="pic" sz="quarter" idx="10"/>
          </p:nvPr>
        </p:nvPicPr>
        <p:blipFill>
          <a:blip r:embed="rId2"/>
          <a:stretch>
            <a:fillRect/>
          </a:stretch>
        </p:blipFill>
        <p:spPr>
          <a:xfrm>
            <a:off x="364490" y="1901190"/>
            <a:ext cx="5126355" cy="364426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algn="ctr"/>
            <a:r>
              <a:rPr lang="ru-RU" altLang="zh-CN"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 05</a:t>
            </a: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algn="ctr"/>
            <a:r>
              <a:rPr lang="ru-RU" altLang="en-US"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Как будет создаваться приложения</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9" name="稻壳儿春秋广告/盗版必究        原创来源：http://chn.docer.com/works?userid=199329941#!/work_time"/>
          <p:cNvSpPr/>
          <p:nvPr/>
        </p:nvSpPr>
        <p:spPr>
          <a:xfrm>
            <a:off x="4610993" y="2285016"/>
            <a:ext cx="2968289" cy="2968290"/>
          </a:xfrm>
          <a:prstGeom prst="ellipse">
            <a:avLst/>
          </a:prstGeom>
          <a:solidFill>
            <a:srgbClr val="27292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0" name="稻壳儿春秋广告/盗版必究        原创来源：http://chn.docer.com/works?userid=199329941#!/work_time"/>
          <p:cNvSpPr/>
          <p:nvPr/>
        </p:nvSpPr>
        <p:spPr>
          <a:xfrm>
            <a:off x="5434620" y="1680905"/>
            <a:ext cx="1321034" cy="1321035"/>
          </a:xfrm>
          <a:prstGeom prst="ellipse">
            <a:avLst/>
          </a:prstGeom>
          <a:solidFill>
            <a:srgbClr val="891B1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1" name="稻壳儿春秋广告/盗版必究        原创来源：http://chn.docer.com/works?userid=199329941#!/work_time"/>
          <p:cNvSpPr/>
          <p:nvPr/>
        </p:nvSpPr>
        <p:spPr>
          <a:xfrm>
            <a:off x="4006881" y="3108643"/>
            <a:ext cx="1321034" cy="1321035"/>
          </a:xfrm>
          <a:prstGeom prst="ellipse">
            <a:avLst/>
          </a:prstGeom>
          <a:solidFill>
            <a:srgbClr val="C2272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3" name="稻壳儿春秋广告/盗版必究        原创来源：http://chn.docer.com/works?userid=199329941#!/work_time"/>
          <p:cNvSpPr/>
          <p:nvPr/>
        </p:nvSpPr>
        <p:spPr>
          <a:xfrm>
            <a:off x="6862359" y="3108643"/>
            <a:ext cx="1321034" cy="1321035"/>
          </a:xfrm>
          <a:prstGeom prst="ellipse">
            <a:avLst/>
          </a:prstGeom>
          <a:solidFill>
            <a:srgbClr val="C2272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4" name="稻壳儿春秋广告/盗版必究        原创来源：http://chn.docer.com/works?userid=199329941#!/work_time"/>
          <p:cNvSpPr/>
          <p:nvPr/>
        </p:nvSpPr>
        <p:spPr>
          <a:xfrm>
            <a:off x="5434620" y="4536382"/>
            <a:ext cx="1321034" cy="1321035"/>
          </a:xfrm>
          <a:prstGeom prst="ellipse">
            <a:avLst/>
          </a:prstGeom>
          <a:solidFill>
            <a:srgbClr val="891B1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5" name="稻壳儿春秋广告/盗版必究        原创来源：http://chn.docer.com/works?userid=199329941#!/work_time"/>
          <p:cNvSpPr txBox="1"/>
          <p:nvPr/>
        </p:nvSpPr>
        <p:spPr>
          <a:xfrm>
            <a:off x="7960995" y="433070"/>
            <a:ext cx="4004310" cy="645160"/>
          </a:xfrm>
          <a:prstGeom prst="rect">
            <a:avLst/>
          </a:prstGeom>
          <a:noFill/>
        </p:spPr>
        <p:txBody>
          <a:bodyPr wrap="square" rtlCol="0">
            <a:spAutoFit/>
          </a:bodyPr>
          <a:lstStyle/>
          <a:p>
            <a:pPr algn="ctr"/>
            <a:r>
              <a:rPr lang="ru-RU" altLang="en-US"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Язык программирования.</a:t>
            </a:r>
          </a:p>
          <a:p>
            <a:pPr algn="ctr"/>
            <a:r>
              <a:rPr lang="ru-RU" altLang="en-US" dirty="0">
                <a:solidFill>
                  <a:srgbClr val="891B1C"/>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Окончательный выбор</a:t>
            </a:r>
          </a:p>
        </p:txBody>
      </p:sp>
      <p:sp>
        <p:nvSpPr>
          <p:cNvPr id="16" name="稻壳儿春秋广告/盗版必究        原创来源：http://chn.docer.com/works?userid=199329941#!/work_time"/>
          <p:cNvSpPr txBox="1"/>
          <p:nvPr/>
        </p:nvSpPr>
        <p:spPr>
          <a:xfrm>
            <a:off x="8140700" y="1125220"/>
            <a:ext cx="4076065" cy="1545590"/>
          </a:xfrm>
          <a:prstGeom prst="rect">
            <a:avLst/>
          </a:prstGeom>
          <a:noFill/>
        </p:spPr>
        <p:txBody>
          <a:bodyPr wrap="square" rtlCol="0">
            <a:spAutoFit/>
          </a:bodyPr>
          <a:lstStyle/>
          <a:p>
            <a:pPr algn="ctr">
              <a:lnSpc>
                <a:spcPct val="150000"/>
              </a:lnSpc>
            </a:pP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Поговорим</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C#,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говорят</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что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это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просто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улучшенная</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версия</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Java,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так</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это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и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есть</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Минусов</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для</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C# </a:t>
            </a:r>
            <a:r>
              <a:rPr lang="ru-RU"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н</a:t>
            </a:r>
            <a:r>
              <a:rPr sz="1050" dirty="0" err="1" smtClean="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ет</a:t>
            </a:r>
            <a:r>
              <a:rPr sz="1050" dirty="0" smtClean="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Так</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же</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есть</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язык</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C++,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который</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известен</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в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большом</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кругу</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лиц</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Но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C и C++ в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большем</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смысле</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своего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слова</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не</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предназначены</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для</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этого</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lang="ru-RU"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Поэтому</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лучше</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dirty="0" err="1">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использовать</a:t>
            </a:r>
            <a:r>
              <a:rPr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C#</a:t>
            </a:r>
            <a:endParaRPr lang="zh-CN" altLang="en-US"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7" name="稻壳儿春秋广告/盗版必究        原创来源：http://chn.docer.com/works?userid=199329941#!/work_time"/>
          <p:cNvSpPr txBox="1"/>
          <p:nvPr/>
        </p:nvSpPr>
        <p:spPr>
          <a:xfrm>
            <a:off x="9012856" y="2671078"/>
            <a:ext cx="1564170" cy="368300"/>
          </a:xfrm>
          <a:prstGeom prst="rect">
            <a:avLst/>
          </a:prstGeom>
          <a:noFill/>
        </p:spPr>
        <p:txBody>
          <a:bodyPr wrap="square" rtlCol="0">
            <a:spAutoFit/>
          </a:bodyPr>
          <a:lstStyle/>
          <a:p>
            <a:pPr algn="ctr"/>
            <a:r>
              <a:rPr lang="ru-RU" altLang="zh-CN"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Иерархия</a:t>
            </a:r>
          </a:p>
        </p:txBody>
      </p:sp>
      <p:sp>
        <p:nvSpPr>
          <p:cNvPr id="18" name="稻壳儿春秋广告/盗版必究        原创来源：http://chn.docer.com/works?userid=199329941#!/work_time"/>
          <p:cNvSpPr txBox="1"/>
          <p:nvPr/>
        </p:nvSpPr>
        <p:spPr>
          <a:xfrm>
            <a:off x="8121650" y="3108960"/>
            <a:ext cx="4095115" cy="3484245"/>
          </a:xfrm>
          <a:prstGeom prst="rect">
            <a:avLst/>
          </a:prstGeom>
          <a:noFill/>
        </p:spPr>
        <p:txBody>
          <a:bodyPr wrap="square" rtlCol="0">
            <a:spAutoFit/>
          </a:bodyPr>
          <a:lstStyle/>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1. Уровень интерфейса пользователя (UI)</a:t>
            </a:r>
            <a:r>
              <a:rPr lang="en-US"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p>
          <a:p>
            <a:pPr algn="l">
              <a:lnSpc>
                <a:spcPct val="150000"/>
              </a:lnSpc>
            </a:pP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Верхний уровень, где пользователь взаимодействует с приложением.</a:t>
            </a:r>
          </a:p>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2. </a:t>
            </a: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Уровень логики приложения:</a:t>
            </a:r>
          </a:p>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Этот уровень обрабатывает логику приложения, включая определение маршрутов, обработку ввода пользователя и взаимодействие с сервисами карт и местоположения.</a:t>
            </a:r>
          </a:p>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3. Уровень доступа к данным:</a:t>
            </a:r>
          </a:p>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 Этот уровень обеспечивает доступ к данным, таким как карты и информация о местоположении.</a:t>
            </a:r>
          </a:p>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4. Уровень инфраструктуры:</a:t>
            </a:r>
          </a:p>
          <a:p>
            <a:pPr algn="l">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 Этот уровень обрабатывает низкоуровневые детали, такие как управление ресурсами устройства, обработку ошибок и безопасность данных.</a:t>
            </a:r>
          </a:p>
        </p:txBody>
      </p:sp>
      <p:sp>
        <p:nvSpPr>
          <p:cNvPr id="19" name="稻壳儿春秋广告/盗版必究        原创来源：http://chn.docer.com/works?userid=199329941#!/work_time"/>
          <p:cNvSpPr txBox="1"/>
          <p:nvPr/>
        </p:nvSpPr>
        <p:spPr>
          <a:xfrm>
            <a:off x="424815" y="568960"/>
            <a:ext cx="3582035" cy="368300"/>
          </a:xfrm>
          <a:prstGeom prst="rect">
            <a:avLst/>
          </a:prstGeom>
          <a:noFill/>
        </p:spPr>
        <p:txBody>
          <a:bodyPr wrap="square" rtlCol="0">
            <a:spAutoFit/>
          </a:bodyPr>
          <a:lstStyle/>
          <a:p>
            <a:pPr algn="ctr"/>
            <a:r>
              <a:rPr lang="ru-RU" altLang="en-US"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Язык программирования</a:t>
            </a:r>
          </a:p>
        </p:txBody>
      </p:sp>
      <p:sp>
        <p:nvSpPr>
          <p:cNvPr id="20" name="稻壳儿春秋广告/盗版必究        原创来源：http://chn.docer.com/works?userid=199329941#!/work_time"/>
          <p:cNvSpPr txBox="1"/>
          <p:nvPr/>
        </p:nvSpPr>
        <p:spPr>
          <a:xfrm>
            <a:off x="529134" y="1036578"/>
            <a:ext cx="3374257" cy="2272665"/>
          </a:xfrm>
          <a:prstGeom prst="rect">
            <a:avLst/>
          </a:prstGeom>
          <a:noFill/>
        </p:spPr>
        <p:txBody>
          <a:bodyPr wrap="square" rtlCol="0">
            <a:spAutoFit/>
          </a:bodyPr>
          <a:lstStyle/>
          <a:p>
            <a:pPr algn="ct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Многие люди пишут на разных языках программирования. Но для приложений нужен особый подход. Часто используют язык программирования Java, что делает приложением "гибким", ведь будет добавлено больше библиотек и фреймворков. Но в Java так же есть и огромные минусы. Так что этот вариант можно убрать. Тот же самый C# либо C++. </a:t>
            </a:r>
          </a:p>
        </p:txBody>
      </p:sp>
      <p:sp>
        <p:nvSpPr>
          <p:cNvPr id="21" name="稻壳儿春秋广告/盗版必究        原创来源：http://chn.docer.com/works?userid=199329941#!/work_time"/>
          <p:cNvSpPr txBox="1"/>
          <p:nvPr/>
        </p:nvSpPr>
        <p:spPr>
          <a:xfrm>
            <a:off x="184150" y="3308985"/>
            <a:ext cx="3719195" cy="645160"/>
          </a:xfrm>
          <a:prstGeom prst="rect">
            <a:avLst/>
          </a:prstGeom>
          <a:noFill/>
        </p:spPr>
        <p:txBody>
          <a:bodyPr wrap="square" rtlCol="0">
            <a:spAutoFit/>
          </a:bodyPr>
          <a:lstStyle/>
          <a:p>
            <a:pPr algn="ctr"/>
            <a:r>
              <a:rPr lang="ru-RU" altLang="en-US" dirty="0">
                <a:solidFill>
                  <a:srgbClr val="891B1C"/>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Выбор библиотек и фреймворков</a:t>
            </a:r>
          </a:p>
        </p:txBody>
      </p:sp>
      <p:sp>
        <p:nvSpPr>
          <p:cNvPr id="22" name="稻壳儿春秋广告/盗版必究        原创来源：http://chn.docer.com/works?userid=199329941#!/work_time"/>
          <p:cNvSpPr txBox="1"/>
          <p:nvPr/>
        </p:nvSpPr>
        <p:spPr>
          <a:xfrm>
            <a:off x="0" y="3954145"/>
            <a:ext cx="4049395" cy="2030095"/>
          </a:xfrm>
          <a:prstGeom prst="rect">
            <a:avLst/>
          </a:prstGeom>
          <a:noFill/>
        </p:spPr>
        <p:txBody>
          <a:bodyPr wrap="square" rtlCol="0">
            <a:spAutoFit/>
          </a:bodyPr>
          <a:lstStyle/>
          <a:p>
            <a:pPr algn="ct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Для создания приложения на C# для навигации можно использовать различные библиотеки и фреймворки</a:t>
            </a:r>
            <a:r>
              <a:rPr lang="en-US"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endPar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a:p>
            <a:pPr algn="ct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 Xamarin: Позволяет разрабатывать кросс-платформенные приложения для Android и iOS, </a:t>
            </a:r>
          </a:p>
          <a:p>
            <a:pPr algn="ctr">
              <a:lnSpc>
                <a:spcPct val="150000"/>
              </a:lnSpc>
            </a:pP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 .NET Core: Подходит для создания серверной части приложения, обеспечивающей взаимодействие с базами данных и другими службами.</a:t>
            </a:r>
          </a:p>
          <a:p>
            <a:pPr algn="ctr">
              <a:lnSpc>
                <a:spcPct val="150000"/>
              </a:lnSpc>
            </a:pPr>
            <a:endParaRPr lang="zh-CN" altLang="en-US"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7" name="稻壳儿春秋广告/盗版必究        原创来源：http://chn.docer.com/works?userid=199329941#!/work_time"/>
          <p:cNvSpPr/>
          <p:nvPr/>
        </p:nvSpPr>
        <p:spPr>
          <a:xfrm>
            <a:off x="5909262" y="5011024"/>
            <a:ext cx="371750" cy="371750"/>
          </a:xfrm>
          <a:custGeom>
            <a:avLst/>
            <a:gdLst/>
            <a:ahLst/>
            <a:cxnLst>
              <a:cxn ang="0">
                <a:pos x="wd2" y="hd2"/>
              </a:cxn>
              <a:cxn ang="5400000">
                <a:pos x="wd2" y="hd2"/>
              </a:cxn>
              <a:cxn ang="10800000">
                <a:pos x="wd2" y="hd2"/>
              </a:cxn>
              <a:cxn ang="16200000">
                <a:pos x="wd2" y="hd2"/>
              </a:cxn>
            </a:cxnLst>
            <a:rect l="0" t="0" r="r" b="b"/>
            <a:pathLst>
              <a:path w="21600" h="21600" extrusionOk="0">
                <a:moveTo>
                  <a:pt x="18225" y="11475"/>
                </a:moveTo>
                <a:cubicBezTo>
                  <a:pt x="17888" y="11475"/>
                  <a:pt x="17550" y="11813"/>
                  <a:pt x="17550" y="12150"/>
                </a:cubicBezTo>
                <a:cubicBezTo>
                  <a:pt x="17550" y="12488"/>
                  <a:pt x="17550" y="12656"/>
                  <a:pt x="17550" y="12656"/>
                </a:cubicBezTo>
                <a:cubicBezTo>
                  <a:pt x="17550" y="18900"/>
                  <a:pt x="17550" y="18900"/>
                  <a:pt x="17550" y="18900"/>
                </a:cubicBezTo>
                <a:cubicBezTo>
                  <a:pt x="17550" y="19744"/>
                  <a:pt x="16875" y="20250"/>
                  <a:pt x="16200" y="20250"/>
                </a:cubicBezTo>
                <a:cubicBezTo>
                  <a:pt x="2700" y="20250"/>
                  <a:pt x="2700" y="20250"/>
                  <a:pt x="2700" y="20250"/>
                </a:cubicBezTo>
                <a:cubicBezTo>
                  <a:pt x="2025" y="20250"/>
                  <a:pt x="1350" y="19744"/>
                  <a:pt x="1350" y="18900"/>
                </a:cubicBezTo>
                <a:cubicBezTo>
                  <a:pt x="1350" y="5400"/>
                  <a:pt x="1350" y="5400"/>
                  <a:pt x="1350" y="5400"/>
                </a:cubicBezTo>
                <a:cubicBezTo>
                  <a:pt x="1350" y="4725"/>
                  <a:pt x="2025" y="4050"/>
                  <a:pt x="2700" y="4050"/>
                </a:cubicBezTo>
                <a:cubicBezTo>
                  <a:pt x="8269" y="4050"/>
                  <a:pt x="8269" y="4050"/>
                  <a:pt x="8269" y="4050"/>
                </a:cubicBezTo>
                <a:cubicBezTo>
                  <a:pt x="8269" y="4050"/>
                  <a:pt x="8438" y="4050"/>
                  <a:pt x="8775" y="4050"/>
                </a:cubicBezTo>
                <a:cubicBezTo>
                  <a:pt x="9113" y="4050"/>
                  <a:pt x="9450" y="3713"/>
                  <a:pt x="9450" y="3375"/>
                </a:cubicBezTo>
                <a:cubicBezTo>
                  <a:pt x="9450" y="3038"/>
                  <a:pt x="9113" y="2700"/>
                  <a:pt x="8775" y="2700"/>
                </a:cubicBezTo>
                <a:cubicBezTo>
                  <a:pt x="2025" y="2700"/>
                  <a:pt x="2025" y="2700"/>
                  <a:pt x="2025" y="2700"/>
                </a:cubicBezTo>
                <a:cubicBezTo>
                  <a:pt x="844" y="2700"/>
                  <a:pt x="0" y="3544"/>
                  <a:pt x="0" y="4725"/>
                </a:cubicBezTo>
                <a:cubicBezTo>
                  <a:pt x="0" y="19575"/>
                  <a:pt x="0" y="19575"/>
                  <a:pt x="0" y="19575"/>
                </a:cubicBezTo>
                <a:cubicBezTo>
                  <a:pt x="0" y="20756"/>
                  <a:pt x="844" y="21600"/>
                  <a:pt x="2025" y="21600"/>
                </a:cubicBezTo>
                <a:cubicBezTo>
                  <a:pt x="16875" y="21600"/>
                  <a:pt x="16875" y="21600"/>
                  <a:pt x="16875" y="21600"/>
                </a:cubicBezTo>
                <a:cubicBezTo>
                  <a:pt x="18056" y="21600"/>
                  <a:pt x="18900" y="20756"/>
                  <a:pt x="18900" y="19575"/>
                </a:cubicBezTo>
                <a:cubicBezTo>
                  <a:pt x="18900" y="12150"/>
                  <a:pt x="18900" y="12150"/>
                  <a:pt x="18900" y="12150"/>
                </a:cubicBezTo>
                <a:cubicBezTo>
                  <a:pt x="18900" y="11813"/>
                  <a:pt x="18562" y="11475"/>
                  <a:pt x="18225" y="11475"/>
                </a:cubicBezTo>
                <a:close/>
                <a:moveTo>
                  <a:pt x="20925" y="0"/>
                </a:moveTo>
                <a:cubicBezTo>
                  <a:pt x="14175" y="0"/>
                  <a:pt x="14175" y="0"/>
                  <a:pt x="14175" y="0"/>
                </a:cubicBezTo>
                <a:cubicBezTo>
                  <a:pt x="13838" y="0"/>
                  <a:pt x="13500" y="337"/>
                  <a:pt x="13500" y="675"/>
                </a:cubicBezTo>
                <a:cubicBezTo>
                  <a:pt x="13500" y="1012"/>
                  <a:pt x="13838" y="1350"/>
                  <a:pt x="14175" y="1350"/>
                </a:cubicBezTo>
                <a:cubicBezTo>
                  <a:pt x="19238" y="1350"/>
                  <a:pt x="19238" y="1350"/>
                  <a:pt x="19238" y="1350"/>
                </a:cubicBezTo>
                <a:cubicBezTo>
                  <a:pt x="10294" y="10294"/>
                  <a:pt x="10294" y="10294"/>
                  <a:pt x="10294" y="10294"/>
                </a:cubicBezTo>
                <a:cubicBezTo>
                  <a:pt x="9956" y="10631"/>
                  <a:pt x="9956" y="10969"/>
                  <a:pt x="10294" y="11306"/>
                </a:cubicBezTo>
                <a:cubicBezTo>
                  <a:pt x="10631" y="11475"/>
                  <a:pt x="10969" y="11475"/>
                  <a:pt x="11306" y="11306"/>
                </a:cubicBezTo>
                <a:cubicBezTo>
                  <a:pt x="20250" y="2363"/>
                  <a:pt x="20250" y="2363"/>
                  <a:pt x="20250" y="2363"/>
                </a:cubicBezTo>
                <a:cubicBezTo>
                  <a:pt x="20250" y="6750"/>
                  <a:pt x="20250" y="6750"/>
                  <a:pt x="20250" y="6750"/>
                </a:cubicBezTo>
                <a:cubicBezTo>
                  <a:pt x="20250" y="7088"/>
                  <a:pt x="20588" y="7425"/>
                  <a:pt x="20925" y="7425"/>
                </a:cubicBezTo>
                <a:cubicBezTo>
                  <a:pt x="21263" y="7425"/>
                  <a:pt x="21600" y="7088"/>
                  <a:pt x="21600" y="6750"/>
                </a:cubicBezTo>
                <a:cubicBezTo>
                  <a:pt x="21600" y="675"/>
                  <a:pt x="21600" y="675"/>
                  <a:pt x="21600" y="675"/>
                </a:cubicBezTo>
                <a:cubicBezTo>
                  <a:pt x="21600" y="337"/>
                  <a:pt x="21263" y="0"/>
                  <a:pt x="20925" y="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8" name="稻壳儿春秋广告/盗版必究        原创来源：http://chn.docer.com/works?userid=199329941#!/work_time"/>
          <p:cNvSpPr/>
          <p:nvPr/>
        </p:nvSpPr>
        <p:spPr>
          <a:xfrm>
            <a:off x="7371968" y="3583285"/>
            <a:ext cx="301816" cy="371750"/>
          </a:xfrm>
          <a:custGeom>
            <a:avLst/>
            <a:gdLst/>
            <a:ahLst/>
            <a:cxnLst>
              <a:cxn ang="0">
                <a:pos x="wd2" y="hd2"/>
              </a:cxn>
              <a:cxn ang="5400000">
                <a:pos x="wd2" y="hd2"/>
              </a:cxn>
              <a:cxn ang="10800000">
                <a:pos x="wd2" y="hd2"/>
              </a:cxn>
              <a:cxn ang="16200000">
                <a:pos x="wd2" y="hd2"/>
              </a:cxn>
            </a:cxnLst>
            <a:rect l="0" t="0" r="r" b="b"/>
            <a:pathLst>
              <a:path w="21600" h="21600" extrusionOk="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9" name="稻壳儿春秋广告/盗版必究        原创来源：http://chn.docer.com/works?userid=199329941#!/work_time"/>
          <p:cNvSpPr/>
          <p:nvPr/>
        </p:nvSpPr>
        <p:spPr>
          <a:xfrm>
            <a:off x="5909262" y="2172269"/>
            <a:ext cx="371750" cy="338307"/>
          </a:xfrm>
          <a:custGeom>
            <a:avLst/>
            <a:gdLst/>
            <a:ahLst/>
            <a:cxnLst>
              <a:cxn ang="0">
                <a:pos x="wd2" y="hd2"/>
              </a:cxn>
              <a:cxn ang="5400000">
                <a:pos x="wd2" y="hd2"/>
              </a:cxn>
              <a:cxn ang="10800000">
                <a:pos x="wd2" y="hd2"/>
              </a:cxn>
              <a:cxn ang="16200000">
                <a:pos x="wd2" y="hd2"/>
              </a:cxn>
            </a:cxnLst>
            <a:rect l="0" t="0" r="r" b="b"/>
            <a:pathLst>
              <a:path w="21600" h="20972" extrusionOk="0">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0" name="稻壳儿春秋广告/盗版必究        原创来源：http://chn.docer.com/works?userid=199329941#!/work_time"/>
          <p:cNvSpPr/>
          <p:nvPr/>
        </p:nvSpPr>
        <p:spPr>
          <a:xfrm>
            <a:off x="4481887" y="3582784"/>
            <a:ext cx="371023" cy="372753"/>
          </a:xfrm>
          <a:custGeom>
            <a:avLst/>
            <a:gdLst/>
            <a:ahLst/>
            <a:cxnLst>
              <a:cxn ang="0">
                <a:pos x="wd2" y="hd2"/>
              </a:cxn>
              <a:cxn ang="5400000">
                <a:pos x="wd2" y="hd2"/>
              </a:cxn>
              <a:cxn ang="10800000">
                <a:pos x="wd2" y="hd2"/>
              </a:cxn>
              <a:cxn ang="16200000">
                <a:pos x="wd2" y="hd2"/>
              </a:cxn>
            </a:cxnLst>
            <a:rect l="0" t="0" r="r" b="b"/>
            <a:pathLst>
              <a:path w="21558" h="21516" extrusionOk="0">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0" y="1"/>
            <a:ext cx="2336800" cy="2336798"/>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1491248" cy="1491249"/>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nvGrpSpPr>
          <p:cNvPr id="31" name="组合 30"/>
          <p:cNvGrpSpPr/>
          <p:nvPr/>
        </p:nvGrpSpPr>
        <p:grpSpPr>
          <a:xfrm>
            <a:off x="5333997" y="0"/>
            <a:ext cx="6857998" cy="6857998"/>
            <a:chOff x="11184183" y="5850184"/>
            <a:chExt cx="1007816" cy="1007816"/>
          </a:xfrm>
          <a:solidFill>
            <a:srgbClr val="C22727"/>
          </a:solidFill>
        </p:grpSpPr>
        <p:sp>
          <p:nvSpPr>
            <p:cNvPr id="2" name="稻壳儿春秋广告/盗版必究        原创来源：http://chn.docer.com/works?userid=199329941#!/work_time"/>
            <p:cNvSpPr/>
            <p:nvPr/>
          </p:nvSpPr>
          <p:spPr>
            <a:xfrm flipH="1">
              <a:off x="11184183" y="5850184"/>
              <a:ext cx="1007816" cy="10078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10524" y="6176525"/>
              <a:ext cx="681475" cy="681475"/>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sp>
        <p:nvSpPr>
          <p:cNvPr id="33" name="稻壳儿春秋广告/盗版必究        原创来源：http://chn.docer.com/works?userid=199329941#!/work_time"/>
          <p:cNvSpPr txBox="1"/>
          <p:nvPr/>
        </p:nvSpPr>
        <p:spPr>
          <a:xfrm flipH="1">
            <a:off x="695325" y="3514725"/>
            <a:ext cx="669988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Макет интерфейса приложения</a:t>
            </a:r>
          </a:p>
        </p:txBody>
      </p:sp>
      <p:sp>
        <p:nvSpPr>
          <p:cNvPr id="34" name="稻壳儿春秋广告/盗版必究        原创来源：http://chn.docer.com/works?userid=199329941#!/work_time"/>
          <p:cNvSpPr txBox="1"/>
          <p:nvPr/>
        </p:nvSpPr>
        <p:spPr>
          <a:xfrm flipH="1">
            <a:off x="695325" y="2806700"/>
            <a:ext cx="375094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kumimoji="0" lang="en-US" altLang="zh-CN"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a:t>
            </a: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6</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algn="ct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a:t>
            </a: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6</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algn="ctr"/>
            <a:r>
              <a:rPr lang="ru-RU" altLang="en-US"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Макет интерфейса приложения</a:t>
            </a: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9" name="稻壳儿春秋广告/盗版必究        原创来源：http://chn.docer.com/works?userid=199329941#!/work_time"/>
          <p:cNvSpPr/>
          <p:nvPr/>
        </p:nvSpPr>
        <p:spPr>
          <a:xfrm>
            <a:off x="695325" y="1784350"/>
            <a:ext cx="3453130" cy="4660265"/>
          </a:xfrm>
          <a:prstGeom prst="rect">
            <a:avLst/>
          </a:prstGeom>
          <a:solidFill>
            <a:srgbClr val="2729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29230"/>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4" name="稻壳儿春秋广告/盗版必究        原创来源：http://chn.docer.com/works?userid=199329941#!/work_time"/>
          <p:cNvSpPr/>
          <p:nvPr/>
        </p:nvSpPr>
        <p:spPr>
          <a:xfrm>
            <a:off x="4369435" y="1783715"/>
            <a:ext cx="3453130" cy="4660265"/>
          </a:xfrm>
          <a:prstGeom prst="rect">
            <a:avLst/>
          </a:prstGeom>
          <a:solidFill>
            <a:srgbClr val="891B1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29230"/>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8" name="稻壳儿春秋广告/盗版必究        原创来源：http://chn.docer.com/works?userid=199329941#!/work_time"/>
          <p:cNvSpPr/>
          <p:nvPr/>
        </p:nvSpPr>
        <p:spPr>
          <a:xfrm>
            <a:off x="8043545" y="1784350"/>
            <a:ext cx="3453130" cy="4659630"/>
          </a:xfrm>
          <a:prstGeom prst="rect">
            <a:avLst/>
          </a:prstGeom>
          <a:solidFill>
            <a:srgbClr val="C2272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29230"/>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0" name="稻壳儿春秋广告/盗版必究        原创来源：http://chn.docer.com/works?userid=199329941#!/work_time"/>
          <p:cNvSpPr txBox="1"/>
          <p:nvPr/>
        </p:nvSpPr>
        <p:spPr>
          <a:xfrm>
            <a:off x="1485265" y="1784350"/>
            <a:ext cx="1873250" cy="368300"/>
          </a:xfrm>
          <a:prstGeom prst="rect">
            <a:avLst/>
          </a:prstGeom>
          <a:noFill/>
        </p:spPr>
        <p:txBody>
          <a:bodyPr wrap="square" rtlCol="0">
            <a:spAutoFit/>
          </a:bodyPr>
          <a:lstStyle/>
          <a:p>
            <a:pPr algn="ctr"/>
            <a:r>
              <a:rPr lang="ru-RU" altLang="en-US" dirty="0">
                <a:solidFill>
                  <a:schemeClr val="bg1">
                    <a:lumMod val="95000"/>
                  </a:schemeClr>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Регистрация</a:t>
            </a:r>
          </a:p>
        </p:txBody>
      </p:sp>
      <p:sp>
        <p:nvSpPr>
          <p:cNvPr id="15" name="稻壳儿春秋广告/盗版必究        原创来源：http://chn.docer.com/works?userid=199329941#!/work_time"/>
          <p:cNvSpPr txBox="1"/>
          <p:nvPr/>
        </p:nvSpPr>
        <p:spPr>
          <a:xfrm>
            <a:off x="5243195" y="1785620"/>
            <a:ext cx="1706245" cy="368300"/>
          </a:xfrm>
          <a:prstGeom prst="rect">
            <a:avLst/>
          </a:prstGeom>
          <a:noFill/>
        </p:spPr>
        <p:txBody>
          <a:bodyPr wrap="square" rtlCol="0">
            <a:spAutoFit/>
          </a:bodyPr>
          <a:lstStyle/>
          <a:p>
            <a:pPr algn="ctr"/>
            <a:r>
              <a:rPr lang="ru-RU" altLang="en-US" dirty="0">
                <a:solidFill>
                  <a:schemeClr val="bg1">
                    <a:lumMod val="95000"/>
                  </a:schemeClr>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Авторизация</a:t>
            </a:r>
          </a:p>
        </p:txBody>
      </p:sp>
      <p:sp>
        <p:nvSpPr>
          <p:cNvPr id="19" name="稻壳儿春秋广告/盗版必究        原创来源：http://chn.docer.com/works?userid=199329941#!/work_time"/>
          <p:cNvSpPr txBox="1"/>
          <p:nvPr/>
        </p:nvSpPr>
        <p:spPr>
          <a:xfrm>
            <a:off x="8197850" y="1784350"/>
            <a:ext cx="3145155" cy="645160"/>
          </a:xfrm>
          <a:prstGeom prst="rect">
            <a:avLst/>
          </a:prstGeom>
          <a:noFill/>
        </p:spPr>
        <p:txBody>
          <a:bodyPr wrap="square" rtlCol="0">
            <a:spAutoFit/>
          </a:bodyPr>
          <a:lstStyle/>
          <a:p>
            <a:pPr algn="ctr"/>
            <a:r>
              <a:rPr lang="ru-RU" altLang="en-US" dirty="0">
                <a:solidFill>
                  <a:schemeClr val="bg1">
                    <a:lumMod val="95000"/>
                  </a:schemeClr>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Добавление изображения</a:t>
            </a:r>
          </a:p>
        </p:txBody>
      </p:sp>
      <p:pic>
        <p:nvPicPr>
          <p:cNvPr id="5" name="Замещающая рамка рисунка 4"/>
          <p:cNvPicPr>
            <a:picLocks noGrp="1" noChangeAspect="1"/>
          </p:cNvPicPr>
          <p:nvPr>
            <p:ph type="pic" sz="quarter" idx="10"/>
          </p:nvPr>
        </p:nvPicPr>
        <p:blipFill>
          <a:blip r:embed="rId2"/>
          <a:stretch>
            <a:fillRect/>
          </a:stretch>
        </p:blipFill>
        <p:spPr>
          <a:xfrm>
            <a:off x="1445895" y="2254885"/>
            <a:ext cx="1951355" cy="3974465"/>
          </a:xfrm>
          <a:prstGeom prst="rect">
            <a:avLst/>
          </a:prstGeom>
        </p:spPr>
      </p:pic>
      <p:pic>
        <p:nvPicPr>
          <p:cNvPr id="22" name="Изображение 21"/>
          <p:cNvPicPr>
            <a:picLocks noChangeAspect="1"/>
          </p:cNvPicPr>
          <p:nvPr/>
        </p:nvPicPr>
        <p:blipFill>
          <a:blip r:embed="rId3"/>
          <a:stretch>
            <a:fillRect/>
          </a:stretch>
        </p:blipFill>
        <p:spPr>
          <a:xfrm>
            <a:off x="5168265" y="2254885"/>
            <a:ext cx="1977390" cy="3975100"/>
          </a:xfrm>
          <a:prstGeom prst="rect">
            <a:avLst/>
          </a:prstGeom>
        </p:spPr>
      </p:pic>
      <p:pic>
        <p:nvPicPr>
          <p:cNvPr id="23" name="Изображение 22"/>
          <p:cNvPicPr>
            <a:picLocks noChangeAspect="1"/>
          </p:cNvPicPr>
          <p:nvPr/>
        </p:nvPicPr>
        <p:blipFill>
          <a:blip r:embed="rId4"/>
          <a:stretch>
            <a:fillRect/>
          </a:stretch>
        </p:blipFill>
        <p:spPr>
          <a:xfrm>
            <a:off x="8634095" y="2429510"/>
            <a:ext cx="2273300" cy="3801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稻壳儿春秋广告/盗版必究        原创来源：http://chn.docer.com/works?userid=199329941#!/work_time"/>
          <p:cNvSpPr txBox="1"/>
          <p:nvPr/>
        </p:nvSpPr>
        <p:spPr>
          <a:xfrm>
            <a:off x="7729220" y="3933825"/>
            <a:ext cx="4142740" cy="706755"/>
          </a:xfrm>
          <a:prstGeom prst="rect">
            <a:avLst/>
          </a:prstGeom>
          <a:noFill/>
          <a:effectLst/>
        </p:spPr>
        <p:txBody>
          <a:bodyPr wrap="square" rtlCol="0">
            <a:spAutoFit/>
          </a:bodyPr>
          <a:lstStyle/>
          <a:p>
            <a:r>
              <a:rPr lang="en-US" altLang="zh-CN"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Описание оригинальной идеи приложения</a:t>
            </a:r>
          </a:p>
        </p:txBody>
      </p:sp>
      <p:sp>
        <p:nvSpPr>
          <p:cNvPr id="37" name="稻壳儿春秋广告/盗版必究        原创来源：http://chn.docer.com/works?userid=199329941#!/work_time"/>
          <p:cNvSpPr/>
          <p:nvPr/>
        </p:nvSpPr>
        <p:spPr>
          <a:xfrm flipV="1">
            <a:off x="0" y="0"/>
            <a:ext cx="3439886" cy="3439886"/>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9" name="稻壳儿春秋广告/盗版必究        原创来源：http://chn.docer.com/works?userid=199329941#!/work_time"/>
          <p:cNvSpPr>
            <a:spLocks noChangeArrowheads="1"/>
          </p:cNvSpPr>
          <p:nvPr/>
        </p:nvSpPr>
        <p:spPr bwMode="auto">
          <a:xfrm>
            <a:off x="4892040" y="690245"/>
            <a:ext cx="2407920" cy="460375"/>
          </a:xfrm>
          <a:prstGeom prst="rect">
            <a:avLst/>
          </a:prstGeom>
          <a:noFill/>
        </p:spPr>
        <p:txBody>
          <a:bodyPr wrap="square">
            <a:spAutoFit/>
          </a:bodyPr>
          <a:lstStyle/>
          <a:p>
            <a:pPr algn="dist">
              <a:spcBef>
                <a:spcPct val="0"/>
              </a:spcBef>
            </a:pPr>
            <a:r>
              <a:rPr lang="ru-RU" altLang="en-US" sz="24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Содержание</a:t>
            </a:r>
          </a:p>
        </p:txBody>
      </p:sp>
      <p:sp>
        <p:nvSpPr>
          <p:cNvPr id="41" name="稻壳儿春秋广告/盗版必究        原创来源：http://chn.docer.com/works?userid=199329941#!/work_time"/>
          <p:cNvSpPr>
            <a:spLocks noChangeArrowheads="1"/>
          </p:cNvSpPr>
          <p:nvPr/>
        </p:nvSpPr>
        <p:spPr bwMode="auto">
          <a:xfrm>
            <a:off x="1002665" y="2647452"/>
            <a:ext cx="728820" cy="728820"/>
          </a:xfrm>
          <a:prstGeom prst="rect">
            <a:avLst/>
          </a:prstGeom>
          <a:solidFill>
            <a:srgbClr val="C22727"/>
          </a:solidFill>
          <a:ln>
            <a:noFill/>
          </a:ln>
          <a:effectLst/>
        </p:spPr>
        <p:txBody>
          <a:bodyPr vert="horz" wrap="square" lIns="91440" tIns="45720" rIns="91440" bIns="45720" numCol="1" anchor="ctr" anchorCtr="0" compatLnSpc="1"/>
          <a:lstStyle/>
          <a:p>
            <a:pPr algn="ctr"/>
            <a:endParaRPr lang="zh-CN"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3" name="稻壳儿春秋广告/盗版必究        原创来源：http://chn.docer.com/works?userid=199329941#!/work_time"/>
          <p:cNvSpPr txBox="1"/>
          <p:nvPr/>
        </p:nvSpPr>
        <p:spPr>
          <a:xfrm>
            <a:off x="1823720" y="2673350"/>
            <a:ext cx="2149475" cy="706755"/>
          </a:xfrm>
          <a:prstGeom prst="rect">
            <a:avLst/>
          </a:prstGeom>
          <a:noFill/>
          <a:effectLst/>
        </p:spPr>
        <p:txBody>
          <a:bodyPr wrap="square" rtlCol="0">
            <a:spAutoFit/>
          </a:bodyPr>
          <a:lstStyle/>
          <a:p>
            <a:pPr lvl="0">
              <a:defRPr/>
            </a:pPr>
            <a:r>
              <a:rPr lang="ru-RU" altLang="en-US"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Актуальность проекта</a:t>
            </a:r>
            <a:endParaRPr lang="en-US" altLang="zh-CN"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4" name="稻壳儿春秋广告/盗版必究        原创来源：http://chn.docer.com/works?userid=199329941#!/work_time"/>
          <p:cNvSpPr>
            <a:spLocks noChangeArrowheads="1"/>
          </p:cNvSpPr>
          <p:nvPr/>
        </p:nvSpPr>
        <p:spPr bwMode="auto">
          <a:xfrm>
            <a:off x="1213485" y="2811807"/>
            <a:ext cx="307180" cy="400110"/>
          </a:xfrm>
          <a:prstGeom prst="rect">
            <a:avLst/>
          </a:prstGeom>
          <a:noFill/>
        </p:spPr>
        <p:txBody>
          <a:bodyPr wrap="square">
            <a:spAutoFit/>
          </a:bodyPr>
          <a:lstStyle/>
          <a:p>
            <a:pPr algn="ctr">
              <a:spcBef>
                <a:spcPct val="0"/>
              </a:spcBef>
            </a:pPr>
            <a:r>
              <a:rPr lang="en-US" altLang="zh-CN"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1</a:t>
            </a:r>
          </a:p>
        </p:txBody>
      </p:sp>
      <p:sp>
        <p:nvSpPr>
          <p:cNvPr id="45" name="稻壳儿春秋广告/盗版必究        原创来源：http://chn.docer.com/works?userid=199329941#!/work_time"/>
          <p:cNvSpPr>
            <a:spLocks noChangeArrowheads="1"/>
          </p:cNvSpPr>
          <p:nvPr/>
        </p:nvSpPr>
        <p:spPr bwMode="auto">
          <a:xfrm>
            <a:off x="1002665" y="3922630"/>
            <a:ext cx="728820" cy="728820"/>
          </a:xfrm>
          <a:prstGeom prst="rect">
            <a:avLst/>
          </a:prstGeom>
          <a:solidFill>
            <a:srgbClr val="C22727"/>
          </a:solidFill>
          <a:ln>
            <a:noFill/>
          </a:ln>
          <a:effectLst/>
        </p:spPr>
        <p:txBody>
          <a:bodyPr vert="horz" wrap="square" lIns="91440" tIns="45720" rIns="91440" bIns="45720" numCol="1" anchor="ctr" anchorCtr="0" compatLnSpc="1"/>
          <a:lstStyle/>
          <a:p>
            <a:pPr algn="ctr"/>
            <a:endParaRPr lang="zh-CN"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7" name="稻壳儿春秋广告/盗版必究        原创来源：http://chn.docer.com/works?userid=199329941#!/work_time"/>
          <p:cNvSpPr txBox="1"/>
          <p:nvPr/>
        </p:nvSpPr>
        <p:spPr>
          <a:xfrm>
            <a:off x="1823720" y="3948430"/>
            <a:ext cx="1860550" cy="706755"/>
          </a:xfrm>
          <a:prstGeom prst="rect">
            <a:avLst/>
          </a:prstGeom>
          <a:noFill/>
          <a:effectLst/>
        </p:spPr>
        <p:txBody>
          <a:bodyPr wrap="square" rtlCol="0">
            <a:spAutoFit/>
          </a:bodyPr>
          <a:lstStyle/>
          <a:p>
            <a:r>
              <a:rPr lang="ru-RU" altLang="en-US"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Анализ области</a:t>
            </a:r>
          </a:p>
        </p:txBody>
      </p:sp>
      <p:sp>
        <p:nvSpPr>
          <p:cNvPr id="48" name="稻壳儿春秋广告/盗版必究        原创来源：http://chn.docer.com/works?userid=199329941#!/work_time"/>
          <p:cNvSpPr>
            <a:spLocks noChangeArrowheads="1"/>
          </p:cNvSpPr>
          <p:nvPr/>
        </p:nvSpPr>
        <p:spPr bwMode="auto">
          <a:xfrm>
            <a:off x="1213485" y="4086985"/>
            <a:ext cx="307180" cy="400110"/>
          </a:xfrm>
          <a:prstGeom prst="rect">
            <a:avLst/>
          </a:prstGeom>
          <a:noFill/>
        </p:spPr>
        <p:txBody>
          <a:bodyPr wrap="square">
            <a:spAutoFit/>
          </a:bodyPr>
          <a:lstStyle/>
          <a:p>
            <a:pPr algn="ctr">
              <a:spcBef>
                <a:spcPct val="0"/>
              </a:spcBef>
            </a:pPr>
            <a:r>
              <a:rPr lang="en-US" altLang="zh-CN"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3</a:t>
            </a:r>
          </a:p>
        </p:txBody>
      </p:sp>
      <p:sp>
        <p:nvSpPr>
          <p:cNvPr id="49" name="稻壳儿春秋广告/盗版必究        原创来源：http://chn.docer.com/works?userid=199329941#!/work_time"/>
          <p:cNvSpPr>
            <a:spLocks noChangeArrowheads="1"/>
          </p:cNvSpPr>
          <p:nvPr/>
        </p:nvSpPr>
        <p:spPr bwMode="auto">
          <a:xfrm>
            <a:off x="6908580" y="2632847"/>
            <a:ext cx="728820" cy="728820"/>
          </a:xfrm>
          <a:prstGeom prst="rect">
            <a:avLst/>
          </a:prstGeom>
          <a:solidFill>
            <a:srgbClr val="891B1C"/>
          </a:solidFill>
          <a:ln>
            <a:noFill/>
          </a:ln>
          <a:effectLst/>
        </p:spPr>
        <p:txBody>
          <a:bodyPr vert="horz" wrap="square" lIns="91440" tIns="45720" rIns="91440" bIns="45720" numCol="1" anchor="ctr" anchorCtr="0" compatLnSpc="1"/>
          <a:lstStyle/>
          <a:p>
            <a:pPr algn="ctr"/>
            <a:endParaRPr lang="zh-CN"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51" name="稻壳儿春秋广告/盗版必究        原创来源：http://chn.docer.com/works?userid=199329941#!/work_time"/>
          <p:cNvSpPr txBox="1"/>
          <p:nvPr/>
        </p:nvSpPr>
        <p:spPr>
          <a:xfrm>
            <a:off x="7729711" y="2658703"/>
            <a:ext cx="2655136" cy="706755"/>
          </a:xfrm>
          <a:prstGeom prst="rect">
            <a:avLst/>
          </a:prstGeom>
          <a:noFill/>
          <a:effectLst/>
        </p:spPr>
        <p:txBody>
          <a:bodyPr wrap="square" rtlCol="0">
            <a:spAutoFit/>
          </a:bodyPr>
          <a:lstStyle/>
          <a:p>
            <a:r>
              <a:rPr lang="ru-RU" altLang="en-US"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Цель работы и задачи</a:t>
            </a:r>
            <a:endParaRPr lang="en-US" altLang="zh-CN"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52" name="稻壳儿春秋广告/盗版必究        原创来源：http://chn.docer.com/works?userid=199329941#!/work_time"/>
          <p:cNvSpPr>
            <a:spLocks noChangeArrowheads="1"/>
          </p:cNvSpPr>
          <p:nvPr/>
        </p:nvSpPr>
        <p:spPr bwMode="auto">
          <a:xfrm>
            <a:off x="7119400" y="2797202"/>
            <a:ext cx="307180" cy="400110"/>
          </a:xfrm>
          <a:prstGeom prst="rect">
            <a:avLst/>
          </a:prstGeom>
          <a:noFill/>
        </p:spPr>
        <p:txBody>
          <a:bodyPr wrap="square">
            <a:spAutoFit/>
          </a:bodyPr>
          <a:lstStyle/>
          <a:p>
            <a:pPr algn="ctr">
              <a:spcBef>
                <a:spcPct val="0"/>
              </a:spcBef>
            </a:pPr>
            <a:r>
              <a:rPr lang="en-US" altLang="zh-CN"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2</a:t>
            </a:r>
          </a:p>
        </p:txBody>
      </p:sp>
      <p:sp>
        <p:nvSpPr>
          <p:cNvPr id="53" name="稻壳儿春秋广告/盗版必究        原创来源：http://chn.docer.com/works?userid=199329941#!/work_time"/>
          <p:cNvSpPr>
            <a:spLocks noChangeArrowheads="1"/>
          </p:cNvSpPr>
          <p:nvPr/>
        </p:nvSpPr>
        <p:spPr bwMode="auto">
          <a:xfrm>
            <a:off x="6907945" y="3908025"/>
            <a:ext cx="728820" cy="728820"/>
          </a:xfrm>
          <a:prstGeom prst="rect">
            <a:avLst/>
          </a:prstGeom>
          <a:solidFill>
            <a:srgbClr val="891B1C"/>
          </a:solidFill>
          <a:ln>
            <a:noFill/>
          </a:ln>
          <a:effectLst/>
        </p:spPr>
        <p:txBody>
          <a:bodyPr vert="horz" wrap="square" lIns="91440" tIns="45720" rIns="91440" bIns="45720" numCol="1" anchor="ctr" anchorCtr="0" compatLnSpc="1"/>
          <a:lstStyle/>
          <a:p>
            <a:pPr algn="ctr"/>
            <a:endParaRPr lang="zh-CN"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56" name="稻壳儿春秋广告/盗版必究        原创来源：http://chn.docer.com/works?userid=199329941#!/work_time"/>
          <p:cNvSpPr>
            <a:spLocks noChangeArrowheads="1"/>
          </p:cNvSpPr>
          <p:nvPr/>
        </p:nvSpPr>
        <p:spPr bwMode="auto">
          <a:xfrm>
            <a:off x="7118765" y="4072380"/>
            <a:ext cx="307180" cy="400110"/>
          </a:xfrm>
          <a:prstGeom prst="rect">
            <a:avLst/>
          </a:prstGeom>
          <a:noFill/>
        </p:spPr>
        <p:txBody>
          <a:bodyPr wrap="square">
            <a:spAutoFit/>
          </a:bodyPr>
          <a:lstStyle/>
          <a:p>
            <a:pPr algn="ctr">
              <a:spcBef>
                <a:spcPct val="0"/>
              </a:spcBef>
            </a:pPr>
            <a:r>
              <a:rPr lang="en-US" altLang="zh-CN"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4</a:t>
            </a:r>
          </a:p>
        </p:txBody>
      </p:sp>
      <p:sp>
        <p:nvSpPr>
          <p:cNvPr id="57" name="稻壳儿春秋广告/盗版必究        原创来源：http://chn.docer.com/works?userid=199329941#!/work_time"/>
          <p:cNvSpPr/>
          <p:nvPr/>
        </p:nvSpPr>
        <p:spPr>
          <a:xfrm flipH="1">
            <a:off x="11400970" y="6066971"/>
            <a:ext cx="791029" cy="791029"/>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 name="稻壳儿春秋广告/盗版必究        原创来源：http://chn.docer.com/works?userid=199329941#!/work_time"/>
          <p:cNvSpPr>
            <a:spLocks noChangeArrowheads="1"/>
          </p:cNvSpPr>
          <p:nvPr/>
        </p:nvSpPr>
        <p:spPr bwMode="auto">
          <a:xfrm>
            <a:off x="1002665" y="5197710"/>
            <a:ext cx="728820" cy="728820"/>
          </a:xfrm>
          <a:prstGeom prst="rect">
            <a:avLst/>
          </a:prstGeom>
          <a:solidFill>
            <a:srgbClr val="C22727"/>
          </a:solidFill>
          <a:ln>
            <a:noFill/>
          </a:ln>
          <a:effectLst/>
        </p:spPr>
        <p:txBody>
          <a:bodyPr vert="horz" wrap="square" lIns="91440" tIns="45720" rIns="91440" bIns="45720" numCol="1" anchor="ctr" anchorCtr="0" compatLnSpc="1"/>
          <a:lstStyle/>
          <a:p>
            <a:pPr algn="ctr"/>
            <a:endParaRPr lang="zh-CN"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txBox="1"/>
          <p:nvPr/>
        </p:nvSpPr>
        <p:spPr>
          <a:xfrm>
            <a:off x="1823720" y="5223510"/>
            <a:ext cx="2758440" cy="1014730"/>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ru-RU" altLang="en-US" sz="2000" b="1"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Как будет создаваться приложение</a:t>
            </a:r>
            <a:endParaRPr lang="ru-RU" altLang="en-US" sz="20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a:spLocks noChangeArrowheads="1"/>
          </p:cNvSpPr>
          <p:nvPr/>
        </p:nvSpPr>
        <p:spPr bwMode="auto">
          <a:xfrm>
            <a:off x="1213485" y="5362065"/>
            <a:ext cx="307180" cy="398780"/>
          </a:xfrm>
          <a:prstGeom prst="rect">
            <a:avLst/>
          </a:prstGeom>
          <a:noFill/>
        </p:spPr>
        <p:txBody>
          <a:bodyPr wrap="square">
            <a:spAutoFit/>
          </a:bodyPr>
          <a:lstStyle/>
          <a:p>
            <a:pPr algn="ctr">
              <a:spcBef>
                <a:spcPct val="0"/>
              </a:spcBef>
            </a:pPr>
            <a:r>
              <a:rPr lang="ru-RU"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5</a:t>
            </a:r>
          </a:p>
        </p:txBody>
      </p:sp>
      <p:sp>
        <p:nvSpPr>
          <p:cNvPr id="5" name="稻壳儿春秋广告/盗版必究        原创来源：http://chn.docer.com/works?userid=199329941#!/work_time"/>
          <p:cNvSpPr txBox="1"/>
          <p:nvPr/>
        </p:nvSpPr>
        <p:spPr>
          <a:xfrm>
            <a:off x="7729855" y="5208905"/>
            <a:ext cx="4142740" cy="706755"/>
          </a:xfrm>
          <a:prstGeom prst="rect">
            <a:avLst/>
          </a:prstGeom>
          <a:noFill/>
          <a:effectLst/>
        </p:spPr>
        <p:txBody>
          <a:bodyPr wrap="square" rtlCol="0">
            <a:spAutoFit/>
          </a:bodyPr>
          <a:lstStyle/>
          <a:p>
            <a:pPr algn="l"/>
            <a:r>
              <a:rPr lang="ru-RU" altLang="en-US" sz="2000" b="1"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Макет интерфейса приложения</a:t>
            </a:r>
          </a:p>
        </p:txBody>
      </p:sp>
      <p:sp>
        <p:nvSpPr>
          <p:cNvPr id="6" name="稻壳儿春秋广告/盗版必究        原创来源：http://chn.docer.com/works?userid=199329941#!/work_time"/>
          <p:cNvSpPr>
            <a:spLocks noChangeArrowheads="1"/>
          </p:cNvSpPr>
          <p:nvPr/>
        </p:nvSpPr>
        <p:spPr bwMode="auto">
          <a:xfrm>
            <a:off x="6908580" y="5183105"/>
            <a:ext cx="728820" cy="728820"/>
          </a:xfrm>
          <a:prstGeom prst="rect">
            <a:avLst/>
          </a:prstGeom>
          <a:solidFill>
            <a:srgbClr val="891B1C"/>
          </a:solidFill>
          <a:ln>
            <a:noFill/>
          </a:ln>
          <a:effectLst/>
        </p:spPr>
        <p:txBody>
          <a:bodyPr vert="horz" wrap="square" lIns="91440" tIns="45720" rIns="91440" bIns="45720" numCol="1" anchor="ctr" anchorCtr="0" compatLnSpc="1"/>
          <a:lstStyle/>
          <a:p>
            <a:pPr algn="ctr"/>
            <a:endParaRPr lang="zh-CN"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a:spLocks noChangeArrowheads="1"/>
          </p:cNvSpPr>
          <p:nvPr/>
        </p:nvSpPr>
        <p:spPr bwMode="auto">
          <a:xfrm>
            <a:off x="7119400" y="5347460"/>
            <a:ext cx="307180" cy="706755"/>
          </a:xfrm>
          <a:prstGeom prst="rect">
            <a:avLst/>
          </a:prstGeom>
          <a:noFill/>
        </p:spPr>
        <p:txBody>
          <a:bodyPr wrap="square">
            <a:spAutoFit/>
          </a:bodyPr>
          <a:lstStyle/>
          <a:p>
            <a:pPr algn="ctr">
              <a:spcBef>
                <a:spcPct val="0"/>
              </a:spcBef>
            </a:pPr>
            <a:r>
              <a:rPr lang="ru-RU"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6</a:t>
            </a:r>
          </a:p>
          <a:p>
            <a:pPr algn="ctr">
              <a:spcBef>
                <a:spcPct val="0"/>
              </a:spcBef>
            </a:pPr>
            <a:endParaRPr lang="ru-RU" altLang="en-US" sz="20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algn="ct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a:t>
            </a: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6</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algn="ctr"/>
            <a:r>
              <a:rPr lang="ru-RU" altLang="en-US" sz="160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Макет интерфейса приложения</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5" name="Скругленный прямоугольник 4"/>
          <p:cNvSpPr/>
          <p:nvPr/>
        </p:nvSpPr>
        <p:spPr>
          <a:xfrm>
            <a:off x="598170" y="1174115"/>
            <a:ext cx="4490720" cy="1740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pic>
        <p:nvPicPr>
          <p:cNvPr id="16" name="Замещающая рамка рисунка 15"/>
          <p:cNvPicPr>
            <a:picLocks noGrp="1" noChangeAspect="1"/>
          </p:cNvPicPr>
          <p:nvPr>
            <p:ph type="pic" sz="quarter" idx="10"/>
          </p:nvPr>
        </p:nvPicPr>
        <p:blipFill>
          <a:blip r:embed="rId2"/>
          <a:stretch>
            <a:fillRect/>
          </a:stretch>
        </p:blipFill>
        <p:spPr>
          <a:xfrm>
            <a:off x="762000" y="1336040"/>
            <a:ext cx="422275" cy="412750"/>
          </a:xfrm>
          <a:prstGeom prst="rect">
            <a:avLst/>
          </a:prstGeom>
        </p:spPr>
      </p:pic>
      <p:sp>
        <p:nvSpPr>
          <p:cNvPr id="17" name="Текстовое поле 16"/>
          <p:cNvSpPr txBox="1"/>
          <p:nvPr/>
        </p:nvSpPr>
        <p:spPr>
          <a:xfrm>
            <a:off x="1281430" y="1358265"/>
            <a:ext cx="3733165" cy="368300"/>
          </a:xfrm>
          <a:prstGeom prst="rect">
            <a:avLst/>
          </a:prstGeom>
          <a:noFill/>
        </p:spPr>
        <p:txBody>
          <a:bodyPr wrap="square" rtlCol="0">
            <a:spAutoFit/>
          </a:bodyPr>
          <a:lstStyle/>
          <a:p>
            <a:r>
              <a:rPr lang="ru-RU" altLang="en-US"/>
              <a:t>Новое уведомление</a:t>
            </a:r>
          </a:p>
        </p:txBody>
      </p:sp>
      <p:sp>
        <p:nvSpPr>
          <p:cNvPr id="18" name="Текстовое поле 17"/>
          <p:cNvSpPr txBox="1"/>
          <p:nvPr/>
        </p:nvSpPr>
        <p:spPr>
          <a:xfrm>
            <a:off x="762000" y="1824355"/>
            <a:ext cx="3929380" cy="922020"/>
          </a:xfrm>
          <a:prstGeom prst="rect">
            <a:avLst/>
          </a:prstGeom>
          <a:noFill/>
        </p:spPr>
        <p:txBody>
          <a:bodyPr wrap="square" rtlCol="0">
            <a:spAutoFit/>
          </a:bodyPr>
          <a:lstStyle/>
          <a:p>
            <a:r>
              <a:rPr lang="ru-RU" altLang="en-US"/>
              <a:t>Пришло новое уведомление</a:t>
            </a:r>
            <a:r>
              <a:rPr lang="en-US" altLang="en-US"/>
              <a:t>:</a:t>
            </a:r>
          </a:p>
          <a:p>
            <a:r>
              <a:rPr lang="ru-RU" altLang="en-US"/>
              <a:t>Ваше местоположение определено.</a:t>
            </a:r>
          </a:p>
        </p:txBody>
      </p:sp>
      <p:pic>
        <p:nvPicPr>
          <p:cNvPr id="25" name="Изображение 24"/>
          <p:cNvPicPr>
            <a:picLocks noChangeAspect="1"/>
          </p:cNvPicPr>
          <p:nvPr/>
        </p:nvPicPr>
        <p:blipFill>
          <a:blip r:embed="rId3"/>
          <a:stretch>
            <a:fillRect/>
          </a:stretch>
        </p:blipFill>
        <p:spPr>
          <a:xfrm>
            <a:off x="1240790" y="3363595"/>
            <a:ext cx="3206115" cy="4521835"/>
          </a:xfrm>
          <a:prstGeom prst="rect">
            <a:avLst/>
          </a:prstGeom>
        </p:spPr>
      </p:pic>
      <p:pic>
        <p:nvPicPr>
          <p:cNvPr id="22" name="稻壳儿春秋广告/盗版必究        原创来源：http://chn.docer.com/works?userid=199329941#!/work_tim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697" y="3151505"/>
            <a:ext cx="3559666" cy="7136364"/>
          </a:xfrm>
          <a:prstGeom prst="rect">
            <a:avLst/>
          </a:prstGeom>
        </p:spPr>
      </p:pic>
      <p:sp>
        <p:nvSpPr>
          <p:cNvPr id="26" name="稻壳儿春秋广告/盗版必究        原创来源：http://chn.docer.com/works?userid=199329941#!/work_time"/>
          <p:cNvSpPr/>
          <p:nvPr/>
        </p:nvSpPr>
        <p:spPr>
          <a:xfrm>
            <a:off x="6063615" y="1938655"/>
            <a:ext cx="6128385" cy="3162935"/>
          </a:xfrm>
          <a:prstGeom prst="rect">
            <a:avLst/>
          </a:prstGeom>
          <a:solidFill>
            <a:srgbClr val="C2272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29230"/>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7" name="Текстовое поле 26"/>
          <p:cNvSpPr txBox="1"/>
          <p:nvPr/>
        </p:nvSpPr>
        <p:spPr>
          <a:xfrm>
            <a:off x="6226810" y="1928495"/>
            <a:ext cx="5801995" cy="3138170"/>
          </a:xfrm>
          <a:prstGeom prst="rect">
            <a:avLst/>
          </a:prstGeom>
          <a:noFill/>
        </p:spPr>
        <p:txBody>
          <a:bodyPr wrap="square" rtlCol="0" anchor="t">
            <a:spAutoFit/>
          </a:bodyPr>
          <a:lstStyle/>
          <a:p>
            <a:r>
              <a:rPr lang="ru-RU" altLang="en-US">
                <a:solidFill>
                  <a:schemeClr val="bg1"/>
                </a:solidFill>
              </a:rPr>
              <a:t>Уведомления могут быть полезными для того, чтобы информировать пользователей о различных событиях и изменениях. Например, уведомление может сообщить о новом сообщении в мессенджере, о новом письме на электронной почте, о важных обновлениях приложения или сайта, о приближающихся праздниках или событиях, и т.д. Это помогает пользователям быть в курсе всех важных событий и не пропускать ничего важного.</a:t>
            </a:r>
          </a:p>
          <a:p>
            <a:r>
              <a:rPr lang="ru-RU" altLang="en-US">
                <a:solidFill>
                  <a:schemeClr val="bg1"/>
                </a:solidFill>
              </a:rPr>
              <a:t>Приложение должно отправлять уведомления в удобное время, для этого будет использован ИИ.</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春秋广告/盗版必究        原创来源：http://chn.docer.com/works?userid=199329941#!/work_time"/>
          <p:cNvSpPr/>
          <p:nvPr/>
        </p:nvSpPr>
        <p:spPr>
          <a:xfrm flipV="1">
            <a:off x="0" y="0"/>
            <a:ext cx="10737208" cy="6858000"/>
          </a:xfrm>
          <a:custGeom>
            <a:avLst/>
            <a:gdLst>
              <a:gd name="connsiteX0" fmla="*/ 0 w 10737208"/>
              <a:gd name="connsiteY0" fmla="*/ 6858000 h 6858000"/>
              <a:gd name="connsiteX1" fmla="*/ 10737208 w 10737208"/>
              <a:gd name="connsiteY1" fmla="*/ 6858000 h 6858000"/>
              <a:gd name="connsiteX2" fmla="*/ 3879208 w 10737208"/>
              <a:gd name="connsiteY2" fmla="*/ 0 h 6858000"/>
              <a:gd name="connsiteX3" fmla="*/ 0 w 10737208"/>
              <a:gd name="connsiteY3" fmla="*/ 0 h 6858000"/>
              <a:gd name="connsiteX4" fmla="*/ 0 w 1073720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08" h="6858000">
                <a:moveTo>
                  <a:pt x="0" y="6858000"/>
                </a:moveTo>
                <a:lnTo>
                  <a:pt x="10737208" y="6858000"/>
                </a:lnTo>
                <a:lnTo>
                  <a:pt x="3879208" y="0"/>
                </a:lnTo>
                <a:lnTo>
                  <a:pt x="0" y="0"/>
                </a:lnTo>
                <a:lnTo>
                  <a:pt x="0" y="6858000"/>
                </a:lnTo>
                <a:close/>
              </a:path>
            </a:pathLst>
          </a:cu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5" name="稻壳儿春秋广告/盗版必究        原创来源：http://chn.docer.com/works?userid=199329941#!/work_time"/>
          <p:cNvSpPr/>
          <p:nvPr/>
        </p:nvSpPr>
        <p:spPr>
          <a:xfrm flipH="1">
            <a:off x="10726057" y="5392057"/>
            <a:ext cx="1465943" cy="1465943"/>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6" name="稻壳儿春秋广告/盗版必究        原创来源：http://chn.docer.com/works?userid=199329941#!/work_time"/>
          <p:cNvSpPr/>
          <p:nvPr/>
        </p:nvSpPr>
        <p:spPr>
          <a:xfrm flipH="1">
            <a:off x="4482994" y="1708714"/>
            <a:ext cx="7709006" cy="3440572"/>
          </a:xfrm>
          <a:custGeom>
            <a:avLst/>
            <a:gdLst>
              <a:gd name="connsiteX0" fmla="*/ 0 w 7709006"/>
              <a:gd name="connsiteY0" fmla="*/ 3440572 h 3440572"/>
              <a:gd name="connsiteX1" fmla="*/ 1436914 w 7709006"/>
              <a:gd name="connsiteY1" fmla="*/ 3440572 h 3440572"/>
              <a:gd name="connsiteX2" fmla="*/ 2322285 w 7709006"/>
              <a:gd name="connsiteY2" fmla="*/ 3440572 h 3440572"/>
              <a:gd name="connsiteX3" fmla="*/ 5386721 w 7709006"/>
              <a:gd name="connsiteY3" fmla="*/ 3440572 h 3440572"/>
              <a:gd name="connsiteX4" fmla="*/ 6823635 w 7709006"/>
              <a:gd name="connsiteY4" fmla="*/ 3440572 h 3440572"/>
              <a:gd name="connsiteX5" fmla="*/ 7709006 w 7709006"/>
              <a:gd name="connsiteY5" fmla="*/ 3440572 h 3440572"/>
              <a:gd name="connsiteX6" fmla="*/ 4268435 w 7709006"/>
              <a:gd name="connsiteY6" fmla="*/ 0 h 3440572"/>
              <a:gd name="connsiteX7" fmla="*/ 3383064 w 7709006"/>
              <a:gd name="connsiteY7" fmla="*/ 0 h 3440572"/>
              <a:gd name="connsiteX8" fmla="*/ 2322285 w 7709006"/>
              <a:gd name="connsiteY8" fmla="*/ 0 h 3440572"/>
              <a:gd name="connsiteX9" fmla="*/ 1946150 w 7709006"/>
              <a:gd name="connsiteY9" fmla="*/ 0 h 3440572"/>
              <a:gd name="connsiteX10" fmla="*/ 1436914 w 7709006"/>
              <a:gd name="connsiteY10" fmla="*/ 0 h 3440572"/>
              <a:gd name="connsiteX11" fmla="*/ 0 w 7709006"/>
              <a:gd name="connsiteY11" fmla="*/ 0 h 344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09006" h="3440572">
                <a:moveTo>
                  <a:pt x="0" y="3440572"/>
                </a:moveTo>
                <a:lnTo>
                  <a:pt x="1436914" y="3440572"/>
                </a:lnTo>
                <a:lnTo>
                  <a:pt x="2322285" y="3440572"/>
                </a:lnTo>
                <a:lnTo>
                  <a:pt x="5386721" y="3440572"/>
                </a:lnTo>
                <a:lnTo>
                  <a:pt x="6823635" y="3440572"/>
                </a:lnTo>
                <a:lnTo>
                  <a:pt x="7709006" y="3440572"/>
                </a:lnTo>
                <a:lnTo>
                  <a:pt x="4268435" y="0"/>
                </a:lnTo>
                <a:lnTo>
                  <a:pt x="3383064" y="0"/>
                </a:lnTo>
                <a:lnTo>
                  <a:pt x="2322285" y="0"/>
                </a:lnTo>
                <a:lnTo>
                  <a:pt x="1946150" y="0"/>
                </a:lnTo>
                <a:lnTo>
                  <a:pt x="1436914" y="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pic>
        <p:nvPicPr>
          <p:cNvPr id="25" name="稻壳儿春秋广告/盗版必究        原创来源：http://chn.docer.com/works?userid=199329941#!/work_tim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984" b="2984"/>
          <a:stretch>
            <a:fillRect/>
          </a:stretch>
        </p:blipFill>
        <p:spPr/>
      </p:pic>
      <p:sp>
        <p:nvSpPr>
          <p:cNvPr id="29" name="稻壳儿春秋广告/盗版必究        原创来源：http://chn.docer.com/works?userid=199329941#!/work_time"/>
          <p:cNvSpPr/>
          <p:nvPr/>
        </p:nvSpPr>
        <p:spPr>
          <a:xfrm flipH="1">
            <a:off x="2964987" y="1708714"/>
            <a:ext cx="4340456" cy="3440572"/>
          </a:xfrm>
          <a:custGeom>
            <a:avLst/>
            <a:gdLst>
              <a:gd name="connsiteX0" fmla="*/ 899885 w 4340456"/>
              <a:gd name="connsiteY0" fmla="*/ 0 h 3440572"/>
              <a:gd name="connsiteX1" fmla="*/ 14514 w 4340456"/>
              <a:gd name="connsiteY1" fmla="*/ 0 h 3440572"/>
              <a:gd name="connsiteX2" fmla="*/ 0 w 4340456"/>
              <a:gd name="connsiteY2" fmla="*/ 0 h 3440572"/>
              <a:gd name="connsiteX3" fmla="*/ 3440571 w 4340456"/>
              <a:gd name="connsiteY3" fmla="*/ 3440572 h 3440572"/>
              <a:gd name="connsiteX4" fmla="*/ 3455085 w 4340456"/>
              <a:gd name="connsiteY4" fmla="*/ 3440572 h 3440572"/>
              <a:gd name="connsiteX5" fmla="*/ 4340456 w 4340456"/>
              <a:gd name="connsiteY5" fmla="*/ 3440572 h 3440572"/>
              <a:gd name="connsiteX6" fmla="*/ 899885 w 4340456"/>
              <a:gd name="connsiteY6" fmla="*/ 0 h 344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0456" h="3440572">
                <a:moveTo>
                  <a:pt x="899885" y="0"/>
                </a:moveTo>
                <a:lnTo>
                  <a:pt x="14514" y="0"/>
                </a:lnTo>
                <a:lnTo>
                  <a:pt x="0" y="0"/>
                </a:lnTo>
                <a:lnTo>
                  <a:pt x="3440571" y="3440572"/>
                </a:lnTo>
                <a:lnTo>
                  <a:pt x="3455085" y="3440572"/>
                </a:lnTo>
                <a:lnTo>
                  <a:pt x="4340456" y="3440572"/>
                </a:lnTo>
                <a:lnTo>
                  <a:pt x="899885" y="0"/>
                </a:lnTo>
                <a:close/>
              </a:path>
            </a:pathLst>
          </a:cu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0" name="稻壳儿春秋广告/盗版必究        原创来源：http://chn.docer.com/works?userid=199329941#!/work_time"/>
          <p:cNvSpPr txBox="1"/>
          <p:nvPr/>
        </p:nvSpPr>
        <p:spPr>
          <a:xfrm>
            <a:off x="6678070" y="3112290"/>
            <a:ext cx="4809079" cy="1865126"/>
          </a:xfrm>
          <a:prstGeom prst="rect">
            <a:avLst/>
          </a:prstGeom>
          <a:noFill/>
        </p:spPr>
        <p:txBody>
          <a:bodyPr wrap="square" rtlCol="0">
            <a:spAutoFit/>
          </a:bodyPr>
          <a:lstStyle/>
          <a:p>
            <a:pPr lvl="0">
              <a:lnSpc>
                <a:spcPct val="120000"/>
              </a:lnSpc>
            </a:pPr>
            <a:r>
              <a:rPr altLang="en-US" sz="2400" b="1" dirty="0" err="1">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Спасибо</a:t>
            </a:r>
            <a:r>
              <a:rPr altLang="en-US" sz="2400" b="1"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lang="ru-RU" altLang="en-US" sz="2400" b="1" dirty="0" smtClean="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за просмотренную</a:t>
            </a:r>
            <a:r>
              <a:rPr altLang="en-US" sz="2400" b="1" dirty="0" smtClean="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altLang="en-US" sz="2400" b="1"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презентацию</a:t>
            </a:r>
            <a:r>
              <a:rPr lang="ru-RU" sz="2400" b="1"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r>
              <a:rPr altLang="en-US" sz="2400" b="1"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p>
          <a:p>
            <a:pPr lvl="0" algn="r">
              <a:lnSpc>
                <a:spcPct val="120000"/>
              </a:lnSpc>
            </a:pPr>
            <a:r>
              <a:rPr altLang="en-US" sz="1600"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Желаем хорошего времяпровождения.</a:t>
            </a:r>
          </a:p>
          <a:p>
            <a:pPr lvl="0" algn="r">
              <a:lnSpc>
                <a:spcPct val="120000"/>
              </a:lnSpc>
            </a:pPr>
            <a:r>
              <a:rPr altLang="en-US" sz="1600" dirty="0">
                <a:solidFill>
                  <a:prstClr val="black"/>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С наилучшими пожеланиями команда МОУ "Инженерно-технологический лицей"</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ое поле 3"/>
          <p:cNvSpPr txBox="1"/>
          <p:nvPr/>
        </p:nvSpPr>
        <p:spPr>
          <a:xfrm>
            <a:off x="4126230" y="276860"/>
            <a:ext cx="3939540" cy="368300"/>
          </a:xfrm>
          <a:prstGeom prst="rect">
            <a:avLst/>
          </a:prstGeom>
          <a:noFill/>
        </p:spPr>
        <p:txBody>
          <a:bodyPr wrap="square" rtlCol="0" anchor="t">
            <a:spAutoFit/>
          </a:bodyPr>
          <a:lstStyle/>
          <a:p>
            <a:r>
              <a:rPr lang="ru-RU" altLang="en-US"/>
              <a:t>https://github.com/VadimTSM/ITL</a:t>
            </a:r>
          </a:p>
        </p:txBody>
      </p:sp>
      <p:pic>
        <p:nvPicPr>
          <p:cNvPr id="5" name="Замещающая рамка рисунка 4"/>
          <p:cNvPicPr>
            <a:picLocks noGrp="1" noChangeAspect="1"/>
          </p:cNvPicPr>
          <p:nvPr>
            <p:ph type="pic" sz="quarter" idx="10"/>
          </p:nvPr>
        </p:nvPicPr>
        <p:blipFill>
          <a:blip r:embed="rId2"/>
          <a:stretch>
            <a:fillRect/>
          </a:stretch>
        </p:blipFill>
        <p:spPr>
          <a:xfrm>
            <a:off x="3286125" y="776605"/>
            <a:ext cx="5619750" cy="5528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0" y="1"/>
            <a:ext cx="2336800" cy="2336798"/>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1491248" cy="1491249"/>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nvGrpSpPr>
          <p:cNvPr id="31" name="组合 30"/>
          <p:cNvGrpSpPr/>
          <p:nvPr/>
        </p:nvGrpSpPr>
        <p:grpSpPr>
          <a:xfrm>
            <a:off x="5333997" y="0"/>
            <a:ext cx="6857998" cy="6857998"/>
            <a:chOff x="11184183" y="5850184"/>
            <a:chExt cx="1007816" cy="1007816"/>
          </a:xfrm>
          <a:solidFill>
            <a:srgbClr val="C22727"/>
          </a:solidFill>
        </p:grpSpPr>
        <p:sp>
          <p:nvSpPr>
            <p:cNvPr id="2" name="稻壳儿春秋广告/盗版必究        原创来源：http://chn.docer.com/works?userid=199329941#!/work_time"/>
            <p:cNvSpPr/>
            <p:nvPr/>
          </p:nvSpPr>
          <p:spPr>
            <a:xfrm flipH="1">
              <a:off x="11184183" y="5850184"/>
              <a:ext cx="1007816" cy="10078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10524" y="6176525"/>
              <a:ext cx="681475" cy="681475"/>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sp>
        <p:nvSpPr>
          <p:cNvPr id="33" name="稻壳儿春秋广告/盗版必究        原创来源：http://chn.docer.com/works?userid=199329941#!/work_time"/>
          <p:cNvSpPr txBox="1"/>
          <p:nvPr/>
        </p:nvSpPr>
        <p:spPr>
          <a:xfrm flipH="1">
            <a:off x="695325" y="3514725"/>
            <a:ext cx="5135245" cy="521970"/>
          </a:xfrm>
          <a:prstGeom prst="rect">
            <a:avLst/>
          </a:prstGeom>
          <a:noFill/>
        </p:spPr>
        <p:txBody>
          <a:bodyPr wrap="square" rtlCol="0">
            <a:spAutoFit/>
          </a:bodyPr>
          <a:lstStyle/>
          <a:p>
            <a:pPr lvl="0">
              <a:defRPr/>
            </a:pPr>
            <a:r>
              <a:rPr lang="ru-RU" altLang="en-US" sz="28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Актуальность проекта</a:t>
            </a:r>
          </a:p>
        </p:txBody>
      </p:sp>
      <p:sp>
        <p:nvSpPr>
          <p:cNvPr id="34" name="稻壳儿春秋广告/盗版必究        原创来源：http://chn.docer.com/works?userid=199329941#!/work_time"/>
          <p:cNvSpPr txBox="1"/>
          <p:nvPr/>
        </p:nvSpPr>
        <p:spPr>
          <a:xfrm flipH="1">
            <a:off x="695325" y="2806700"/>
            <a:ext cx="3049905" cy="706755"/>
          </a:xfrm>
          <a:prstGeom prst="rect">
            <a:avLst/>
          </a:prstGeom>
          <a:noFill/>
        </p:spPr>
        <p:txBody>
          <a:bodyPr wrap="square" rtlCol="0">
            <a:spAutoFit/>
          </a:bodyPr>
          <a:lstStyle/>
          <a:p>
            <a:pPr lvl="0">
              <a:defRPr/>
            </a:pPr>
            <a:r>
              <a:rPr lang="ru-RU" altLang="en-US" sz="4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4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01</a:t>
            </a:r>
            <a:endParaRPr lang="zh-CN" altLang="en-US" sz="4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Текстовое поле 6"/>
          <p:cNvSpPr txBox="1"/>
          <p:nvPr/>
        </p:nvSpPr>
        <p:spPr>
          <a:xfrm>
            <a:off x="695325" y="4037965"/>
            <a:ext cx="5874385" cy="275590"/>
          </a:xfrm>
          <a:prstGeom prst="rect">
            <a:avLst/>
          </a:prstGeom>
          <a:noFill/>
        </p:spPr>
        <p:txBody>
          <a:bodyPr wrap="square" rtlCol="0" anchor="t">
            <a:spAutoFit/>
          </a:bodyPr>
          <a:lstStyle/>
          <a:p>
            <a:endParaRPr lang="ru-RU" altLang="en-US" sz="120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lvl="0" algn="ctr">
              <a:defRPr/>
            </a:pPr>
            <a:r>
              <a:rPr lang="ru-RU" altLang="en-US"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01</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1727"/>
            <a:ext cx="4145278" cy="337185"/>
          </a:xfrm>
          <a:prstGeom prst="rect">
            <a:avLst/>
          </a:prstGeom>
          <a:noFill/>
        </p:spPr>
        <p:txBody>
          <a:bodyPr wrap="square" rtlCol="0">
            <a:spAutoFit/>
          </a:bodyPr>
          <a:lstStyle/>
          <a:p>
            <a:pPr lvl="0" algn="ctr">
              <a:defRPr/>
            </a:pPr>
            <a:r>
              <a:rPr lang="ru-RU" altLang="en-US"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Актуальность проекта</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H="1">
            <a:off x="2091689" y="2549668"/>
            <a:ext cx="1142748" cy="1142748"/>
          </a:xfrm>
          <a:prstGeom prst="ellips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5" name="稻壳儿春秋广告/盗版必究        原创来源：http://chn.docer.com/works?userid=199329941#!/work_time"/>
          <p:cNvSpPr txBox="1"/>
          <p:nvPr/>
        </p:nvSpPr>
        <p:spPr>
          <a:xfrm>
            <a:off x="1302385" y="3949700"/>
            <a:ext cx="2880360" cy="368300"/>
          </a:xfrm>
          <a:prstGeom prst="rect">
            <a:avLst/>
          </a:prstGeom>
          <a:noFill/>
        </p:spPr>
        <p:txBody>
          <a:bodyPr wrap="square" rtlCol="0">
            <a:spAutoFit/>
          </a:bodyPr>
          <a:lstStyle/>
          <a:p>
            <a:pPr algn="ctr"/>
            <a:r>
              <a:rPr lang="ru-RU" altLang="en-US"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Почему именно сейчас</a:t>
            </a:r>
            <a:r>
              <a:rPr lang="en-US" altLang="en-US"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p>
        </p:txBody>
      </p:sp>
      <p:sp>
        <p:nvSpPr>
          <p:cNvPr id="16" name="稻壳儿春秋广告/盗版必究        原创来源：http://chn.docer.com/works?userid=199329941#!/work_time"/>
          <p:cNvSpPr txBox="1"/>
          <p:nvPr/>
        </p:nvSpPr>
        <p:spPr>
          <a:xfrm>
            <a:off x="652145" y="4504690"/>
            <a:ext cx="4180840" cy="2030095"/>
          </a:xfrm>
          <a:prstGeom prst="rect">
            <a:avLst/>
          </a:prstGeom>
          <a:noFill/>
        </p:spPr>
        <p:txBody>
          <a:bodyPr wrap="square" rtlCol="0">
            <a:spAutoFit/>
          </a:bodyPr>
          <a:lstStyle/>
          <a:p>
            <a:pPr>
              <a:lnSpc>
                <a:spcPct val="150000"/>
              </a:lnSpc>
            </a:pPr>
            <a:r>
              <a:rPr lang="ru-RU" sz="1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В данный момент времени очень важно для начинающих веб-разработчиков реализовывать, придумывать, реализовывать. Навигатор актуален, так как навигатор будет работать без интернета в условиях окружающей среды.</a:t>
            </a:r>
          </a:p>
        </p:txBody>
      </p:sp>
      <p:sp>
        <p:nvSpPr>
          <p:cNvPr id="20" name="稻壳儿春秋广告/盗版必究        原创来源：http://chn.docer.com/works?userid=199329941#!/work_time"/>
          <p:cNvSpPr/>
          <p:nvPr/>
        </p:nvSpPr>
        <p:spPr>
          <a:xfrm flipH="1">
            <a:off x="8809672" y="2616343"/>
            <a:ext cx="1142748" cy="1142748"/>
          </a:xfrm>
          <a:prstGeom prst="ellips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1" name="稻壳儿春秋广告/盗版必究        原创来源：http://chn.docer.com/works?userid=199329941#!/work_time"/>
          <p:cNvSpPr txBox="1"/>
          <p:nvPr/>
        </p:nvSpPr>
        <p:spPr>
          <a:xfrm>
            <a:off x="8168640" y="4015740"/>
            <a:ext cx="2423795" cy="368300"/>
          </a:xfrm>
          <a:prstGeom prst="rect">
            <a:avLst/>
          </a:prstGeom>
          <a:noFill/>
        </p:spPr>
        <p:txBody>
          <a:bodyPr wrap="square" rtlCol="0">
            <a:spAutoFit/>
          </a:bodyPr>
          <a:lstStyle/>
          <a:p>
            <a:pPr algn="ctr"/>
            <a:r>
              <a:rPr lang="ru-RU" altLang="en-US"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Целевая аудитория</a:t>
            </a:r>
          </a:p>
        </p:txBody>
      </p:sp>
      <p:sp>
        <p:nvSpPr>
          <p:cNvPr id="22" name="稻壳儿春秋广告/盗版必究        原创来源：http://chn.docer.com/works?userid=199329941#!/work_time"/>
          <p:cNvSpPr txBox="1"/>
          <p:nvPr/>
        </p:nvSpPr>
        <p:spPr>
          <a:xfrm>
            <a:off x="6864350" y="4384040"/>
            <a:ext cx="5031740" cy="2030095"/>
          </a:xfrm>
          <a:prstGeom prst="rect">
            <a:avLst/>
          </a:prstGeom>
          <a:noFill/>
        </p:spPr>
        <p:txBody>
          <a:bodyPr wrap="square" rtlCol="0">
            <a:spAutoFit/>
          </a:bodyPr>
          <a:lstStyle/>
          <a:p>
            <a:pPr>
              <a:lnSpc>
                <a:spcPct val="150000"/>
              </a:lnSpc>
            </a:pPr>
            <a:r>
              <a:rPr lang="ru-RU" sz="14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Целевой аудиторией предполагается что будут люди с ограниченными возможностями. Планируется дальнейшая доработка приложения. Доработка голосового помощника и другие возможности, для улучшения работы приложения с людьми, у которых ограниченные физические возможности.</a:t>
            </a:r>
          </a:p>
        </p:txBody>
      </p:sp>
      <p:sp>
        <p:nvSpPr>
          <p:cNvPr id="28" name="稻壳儿春秋广告/盗版必究        原创来源：http://chn.docer.com/works?userid=199329941#!/work_time"/>
          <p:cNvSpPr/>
          <p:nvPr/>
        </p:nvSpPr>
        <p:spPr>
          <a:xfrm>
            <a:off x="2493710" y="2983548"/>
            <a:ext cx="338706" cy="274988"/>
          </a:xfrm>
          <a:custGeom>
            <a:avLst/>
            <a:gdLst/>
            <a:ahLst/>
            <a:cxnLst>
              <a:cxn ang="0">
                <a:pos x="wd2" y="hd2"/>
              </a:cxn>
              <a:cxn ang="5400000">
                <a:pos x="wd2" y="hd2"/>
              </a:cxn>
              <a:cxn ang="10800000">
                <a:pos x="wd2" y="hd2"/>
              </a:cxn>
              <a:cxn ang="16200000">
                <a:pos x="wd2" y="hd2"/>
              </a:cxn>
            </a:cxnLst>
            <a:rect l="0" t="0" r="r" b="b"/>
            <a:pathLst>
              <a:path w="21600" h="21600" extrusionOk="0">
                <a:moveTo>
                  <a:pt x="19575" y="21600"/>
                </a:moveTo>
                <a:cubicBezTo>
                  <a:pt x="2025" y="21600"/>
                  <a:pt x="2025" y="21600"/>
                  <a:pt x="2025" y="21600"/>
                </a:cubicBezTo>
                <a:cubicBezTo>
                  <a:pt x="844" y="21600"/>
                  <a:pt x="0" y="20562"/>
                  <a:pt x="0" y="19108"/>
                </a:cubicBezTo>
                <a:cubicBezTo>
                  <a:pt x="0" y="5815"/>
                  <a:pt x="0" y="5815"/>
                  <a:pt x="0" y="5815"/>
                </a:cubicBezTo>
                <a:cubicBezTo>
                  <a:pt x="0" y="4362"/>
                  <a:pt x="844" y="3323"/>
                  <a:pt x="2025" y="3323"/>
                </a:cubicBezTo>
                <a:cubicBezTo>
                  <a:pt x="2025" y="3323"/>
                  <a:pt x="2363" y="3323"/>
                  <a:pt x="4725" y="3323"/>
                </a:cubicBezTo>
                <a:cubicBezTo>
                  <a:pt x="5400" y="3323"/>
                  <a:pt x="6750" y="0"/>
                  <a:pt x="7425" y="0"/>
                </a:cubicBezTo>
                <a:cubicBezTo>
                  <a:pt x="9113" y="0"/>
                  <a:pt x="12488" y="0"/>
                  <a:pt x="14175" y="0"/>
                </a:cubicBezTo>
                <a:cubicBezTo>
                  <a:pt x="14850" y="0"/>
                  <a:pt x="16200" y="3323"/>
                  <a:pt x="16875" y="3323"/>
                </a:cubicBezTo>
                <a:cubicBezTo>
                  <a:pt x="19238" y="3323"/>
                  <a:pt x="19575" y="3323"/>
                  <a:pt x="19575" y="3323"/>
                </a:cubicBezTo>
                <a:cubicBezTo>
                  <a:pt x="20756" y="3323"/>
                  <a:pt x="21600" y="4362"/>
                  <a:pt x="21600" y="5815"/>
                </a:cubicBezTo>
                <a:cubicBezTo>
                  <a:pt x="21600" y="19108"/>
                  <a:pt x="21600" y="19108"/>
                  <a:pt x="21600" y="19108"/>
                </a:cubicBezTo>
                <a:cubicBezTo>
                  <a:pt x="21600" y="20562"/>
                  <a:pt x="20756" y="21600"/>
                  <a:pt x="19575" y="21600"/>
                </a:cubicBezTo>
                <a:close/>
                <a:moveTo>
                  <a:pt x="20250" y="6646"/>
                </a:moveTo>
                <a:cubicBezTo>
                  <a:pt x="20250" y="5815"/>
                  <a:pt x="19575" y="4985"/>
                  <a:pt x="18900" y="4985"/>
                </a:cubicBezTo>
                <a:cubicBezTo>
                  <a:pt x="18900" y="4985"/>
                  <a:pt x="18225" y="4985"/>
                  <a:pt x="16200" y="4985"/>
                </a:cubicBezTo>
                <a:cubicBezTo>
                  <a:pt x="15525" y="4985"/>
                  <a:pt x="14175" y="1662"/>
                  <a:pt x="13500" y="1662"/>
                </a:cubicBezTo>
                <a:cubicBezTo>
                  <a:pt x="11813" y="1662"/>
                  <a:pt x="9788" y="1662"/>
                  <a:pt x="8100" y="1662"/>
                </a:cubicBezTo>
                <a:cubicBezTo>
                  <a:pt x="7425" y="1662"/>
                  <a:pt x="6075" y="4985"/>
                  <a:pt x="5400" y="4985"/>
                </a:cubicBezTo>
                <a:cubicBezTo>
                  <a:pt x="3375" y="4985"/>
                  <a:pt x="2700" y="4985"/>
                  <a:pt x="2700" y="4985"/>
                </a:cubicBezTo>
                <a:cubicBezTo>
                  <a:pt x="2025" y="4985"/>
                  <a:pt x="1350" y="5815"/>
                  <a:pt x="1350" y="6646"/>
                </a:cubicBezTo>
                <a:cubicBezTo>
                  <a:pt x="1350" y="18277"/>
                  <a:pt x="1350" y="18277"/>
                  <a:pt x="1350" y="18277"/>
                </a:cubicBezTo>
                <a:cubicBezTo>
                  <a:pt x="1350" y="19315"/>
                  <a:pt x="2025" y="19938"/>
                  <a:pt x="2700" y="19938"/>
                </a:cubicBezTo>
                <a:cubicBezTo>
                  <a:pt x="18900" y="19938"/>
                  <a:pt x="18900" y="19938"/>
                  <a:pt x="18900" y="19938"/>
                </a:cubicBezTo>
                <a:cubicBezTo>
                  <a:pt x="19575" y="19938"/>
                  <a:pt x="20250" y="19315"/>
                  <a:pt x="20250" y="18277"/>
                </a:cubicBezTo>
                <a:cubicBezTo>
                  <a:pt x="20250" y="6646"/>
                  <a:pt x="20250" y="6646"/>
                  <a:pt x="20250" y="6646"/>
                </a:cubicBezTo>
                <a:close/>
                <a:moveTo>
                  <a:pt x="10800" y="17446"/>
                </a:moveTo>
                <a:cubicBezTo>
                  <a:pt x="8269" y="17446"/>
                  <a:pt x="6075" y="14954"/>
                  <a:pt x="6075" y="11631"/>
                </a:cubicBezTo>
                <a:cubicBezTo>
                  <a:pt x="6075" y="8515"/>
                  <a:pt x="8269" y="5815"/>
                  <a:pt x="10800" y="5815"/>
                </a:cubicBezTo>
                <a:cubicBezTo>
                  <a:pt x="13331" y="5815"/>
                  <a:pt x="15525" y="8515"/>
                  <a:pt x="15525" y="11631"/>
                </a:cubicBezTo>
                <a:cubicBezTo>
                  <a:pt x="15525" y="14954"/>
                  <a:pt x="13331" y="17446"/>
                  <a:pt x="10800" y="17446"/>
                </a:cubicBezTo>
                <a:close/>
                <a:moveTo>
                  <a:pt x="10800" y="7477"/>
                </a:moveTo>
                <a:cubicBezTo>
                  <a:pt x="8944" y="7477"/>
                  <a:pt x="7425" y="9346"/>
                  <a:pt x="7425" y="11631"/>
                </a:cubicBezTo>
                <a:cubicBezTo>
                  <a:pt x="7425" y="13915"/>
                  <a:pt x="8944" y="15785"/>
                  <a:pt x="10800" y="15785"/>
                </a:cubicBezTo>
                <a:cubicBezTo>
                  <a:pt x="12656" y="15785"/>
                  <a:pt x="14175" y="13915"/>
                  <a:pt x="14175" y="11631"/>
                </a:cubicBezTo>
                <a:cubicBezTo>
                  <a:pt x="14175" y="9346"/>
                  <a:pt x="12656" y="7477"/>
                  <a:pt x="10800" y="7477"/>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9" name="稻壳儿春秋广告/盗版必究        原创来源：http://chn.docer.com/works?userid=199329941#!/work_time"/>
          <p:cNvSpPr/>
          <p:nvPr/>
        </p:nvSpPr>
        <p:spPr>
          <a:xfrm>
            <a:off x="9211694" y="3028985"/>
            <a:ext cx="338704" cy="317466"/>
          </a:xfrm>
          <a:custGeom>
            <a:avLst/>
            <a:gdLst/>
            <a:ahLst/>
            <a:cxnLst>
              <a:cxn ang="0">
                <a:pos x="wd2" y="hd2"/>
              </a:cxn>
              <a:cxn ang="5400000">
                <a:pos x="wd2" y="hd2"/>
              </a:cxn>
              <a:cxn ang="10800000">
                <a:pos x="wd2" y="hd2"/>
              </a:cxn>
              <a:cxn ang="16200000">
                <a:pos x="wd2" y="hd2"/>
              </a:cxn>
            </a:cxnLst>
            <a:rect l="0" t="0" r="r" b="b"/>
            <a:pathLst>
              <a:path w="21600" h="21600" extrusionOk="0">
                <a:moveTo>
                  <a:pt x="20250" y="13140"/>
                </a:moveTo>
                <a:cubicBezTo>
                  <a:pt x="20250" y="10080"/>
                  <a:pt x="20250" y="10080"/>
                  <a:pt x="20250" y="10080"/>
                </a:cubicBezTo>
                <a:cubicBezTo>
                  <a:pt x="20250" y="4500"/>
                  <a:pt x="16031" y="0"/>
                  <a:pt x="10800" y="0"/>
                </a:cubicBezTo>
                <a:cubicBezTo>
                  <a:pt x="5569" y="0"/>
                  <a:pt x="1350" y="4500"/>
                  <a:pt x="1350" y="10080"/>
                </a:cubicBezTo>
                <a:cubicBezTo>
                  <a:pt x="1350" y="13140"/>
                  <a:pt x="1350" y="13140"/>
                  <a:pt x="1350" y="13140"/>
                </a:cubicBezTo>
                <a:cubicBezTo>
                  <a:pt x="506" y="13860"/>
                  <a:pt x="0" y="14940"/>
                  <a:pt x="0" y="16200"/>
                </a:cubicBezTo>
                <a:cubicBezTo>
                  <a:pt x="0" y="18360"/>
                  <a:pt x="1519" y="20160"/>
                  <a:pt x="3544" y="20160"/>
                </a:cubicBezTo>
                <a:cubicBezTo>
                  <a:pt x="3713" y="21060"/>
                  <a:pt x="4556" y="21600"/>
                  <a:pt x="5400" y="21600"/>
                </a:cubicBezTo>
                <a:cubicBezTo>
                  <a:pt x="6581" y="21600"/>
                  <a:pt x="7425" y="20700"/>
                  <a:pt x="7425" y="19440"/>
                </a:cubicBezTo>
                <a:cubicBezTo>
                  <a:pt x="7425" y="12960"/>
                  <a:pt x="7425" y="12960"/>
                  <a:pt x="7425" y="12960"/>
                </a:cubicBezTo>
                <a:cubicBezTo>
                  <a:pt x="7425" y="11700"/>
                  <a:pt x="6581" y="10800"/>
                  <a:pt x="5400" y="10800"/>
                </a:cubicBezTo>
                <a:cubicBezTo>
                  <a:pt x="4556" y="10800"/>
                  <a:pt x="3713" y="11340"/>
                  <a:pt x="3544" y="12240"/>
                </a:cubicBezTo>
                <a:cubicBezTo>
                  <a:pt x="3206" y="12240"/>
                  <a:pt x="3038" y="12240"/>
                  <a:pt x="2700" y="12420"/>
                </a:cubicBezTo>
                <a:cubicBezTo>
                  <a:pt x="2700" y="10080"/>
                  <a:pt x="2700" y="10080"/>
                  <a:pt x="2700" y="10080"/>
                </a:cubicBezTo>
                <a:cubicBezTo>
                  <a:pt x="2700" y="5400"/>
                  <a:pt x="6244" y="1440"/>
                  <a:pt x="10800" y="1440"/>
                </a:cubicBezTo>
                <a:cubicBezTo>
                  <a:pt x="15356" y="1440"/>
                  <a:pt x="18900" y="5400"/>
                  <a:pt x="18900" y="10080"/>
                </a:cubicBezTo>
                <a:cubicBezTo>
                  <a:pt x="18900" y="12420"/>
                  <a:pt x="18900" y="12420"/>
                  <a:pt x="18900" y="12420"/>
                </a:cubicBezTo>
                <a:cubicBezTo>
                  <a:pt x="18562" y="12240"/>
                  <a:pt x="18394" y="12240"/>
                  <a:pt x="18056" y="12240"/>
                </a:cubicBezTo>
                <a:cubicBezTo>
                  <a:pt x="17888" y="11340"/>
                  <a:pt x="17044" y="10800"/>
                  <a:pt x="16200" y="10800"/>
                </a:cubicBezTo>
                <a:cubicBezTo>
                  <a:pt x="15019" y="10800"/>
                  <a:pt x="14175" y="11700"/>
                  <a:pt x="14175" y="12960"/>
                </a:cubicBezTo>
                <a:cubicBezTo>
                  <a:pt x="14175" y="19440"/>
                  <a:pt x="14175" y="19440"/>
                  <a:pt x="14175" y="19440"/>
                </a:cubicBezTo>
                <a:cubicBezTo>
                  <a:pt x="14175" y="20700"/>
                  <a:pt x="15019" y="21600"/>
                  <a:pt x="16200" y="21600"/>
                </a:cubicBezTo>
                <a:cubicBezTo>
                  <a:pt x="17044" y="21600"/>
                  <a:pt x="17888" y="21060"/>
                  <a:pt x="18056" y="20160"/>
                </a:cubicBezTo>
                <a:cubicBezTo>
                  <a:pt x="20081" y="20160"/>
                  <a:pt x="21600" y="18360"/>
                  <a:pt x="21600" y="16200"/>
                </a:cubicBezTo>
                <a:cubicBezTo>
                  <a:pt x="21600" y="14940"/>
                  <a:pt x="21094" y="13860"/>
                  <a:pt x="20250" y="13140"/>
                </a:cubicBezTo>
                <a:close/>
                <a:moveTo>
                  <a:pt x="4725" y="12960"/>
                </a:moveTo>
                <a:cubicBezTo>
                  <a:pt x="4725" y="12600"/>
                  <a:pt x="5062" y="12240"/>
                  <a:pt x="5400" y="12240"/>
                </a:cubicBezTo>
                <a:cubicBezTo>
                  <a:pt x="5738" y="12240"/>
                  <a:pt x="6075" y="12600"/>
                  <a:pt x="6075" y="12960"/>
                </a:cubicBezTo>
                <a:cubicBezTo>
                  <a:pt x="6075" y="19440"/>
                  <a:pt x="6075" y="19440"/>
                  <a:pt x="6075" y="19440"/>
                </a:cubicBezTo>
                <a:cubicBezTo>
                  <a:pt x="6075" y="19800"/>
                  <a:pt x="5738" y="20160"/>
                  <a:pt x="5400" y="20160"/>
                </a:cubicBezTo>
                <a:cubicBezTo>
                  <a:pt x="5062" y="20160"/>
                  <a:pt x="4725" y="19800"/>
                  <a:pt x="4725" y="19440"/>
                </a:cubicBezTo>
                <a:cubicBezTo>
                  <a:pt x="4725" y="12960"/>
                  <a:pt x="4725" y="12960"/>
                  <a:pt x="4725" y="12960"/>
                </a:cubicBezTo>
                <a:close/>
                <a:moveTo>
                  <a:pt x="3375" y="13680"/>
                </a:moveTo>
                <a:cubicBezTo>
                  <a:pt x="3375" y="18720"/>
                  <a:pt x="3375" y="18720"/>
                  <a:pt x="3375" y="18720"/>
                </a:cubicBezTo>
                <a:cubicBezTo>
                  <a:pt x="2194" y="18540"/>
                  <a:pt x="1350" y="17460"/>
                  <a:pt x="1350" y="16200"/>
                </a:cubicBezTo>
                <a:cubicBezTo>
                  <a:pt x="1350" y="14940"/>
                  <a:pt x="2194" y="14040"/>
                  <a:pt x="3375" y="13680"/>
                </a:cubicBezTo>
                <a:close/>
                <a:moveTo>
                  <a:pt x="16875" y="19440"/>
                </a:moveTo>
                <a:cubicBezTo>
                  <a:pt x="16875" y="19800"/>
                  <a:pt x="16538" y="20160"/>
                  <a:pt x="16200" y="20160"/>
                </a:cubicBezTo>
                <a:cubicBezTo>
                  <a:pt x="15862" y="20160"/>
                  <a:pt x="15525" y="19800"/>
                  <a:pt x="15525" y="19440"/>
                </a:cubicBezTo>
                <a:cubicBezTo>
                  <a:pt x="15525" y="12960"/>
                  <a:pt x="15525" y="12960"/>
                  <a:pt x="15525" y="12960"/>
                </a:cubicBezTo>
                <a:cubicBezTo>
                  <a:pt x="15525" y="12600"/>
                  <a:pt x="15862" y="12240"/>
                  <a:pt x="16200" y="12240"/>
                </a:cubicBezTo>
                <a:cubicBezTo>
                  <a:pt x="16538" y="12240"/>
                  <a:pt x="16875" y="12600"/>
                  <a:pt x="16875" y="12960"/>
                </a:cubicBezTo>
                <a:cubicBezTo>
                  <a:pt x="16875" y="19440"/>
                  <a:pt x="16875" y="19440"/>
                  <a:pt x="16875" y="19440"/>
                </a:cubicBezTo>
                <a:close/>
                <a:moveTo>
                  <a:pt x="18225" y="18720"/>
                </a:moveTo>
                <a:cubicBezTo>
                  <a:pt x="18225" y="13680"/>
                  <a:pt x="18225" y="13680"/>
                  <a:pt x="18225" y="13680"/>
                </a:cubicBezTo>
                <a:cubicBezTo>
                  <a:pt x="19406" y="14040"/>
                  <a:pt x="20250" y="14940"/>
                  <a:pt x="20250" y="16200"/>
                </a:cubicBezTo>
                <a:cubicBezTo>
                  <a:pt x="20250" y="17460"/>
                  <a:pt x="19406" y="18540"/>
                  <a:pt x="18225" y="1872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5" name="Текстовое поле 4"/>
          <p:cNvSpPr txBox="1"/>
          <p:nvPr/>
        </p:nvSpPr>
        <p:spPr>
          <a:xfrm>
            <a:off x="3423920" y="1638935"/>
            <a:ext cx="5344160" cy="337185"/>
          </a:xfrm>
          <a:prstGeom prst="rect">
            <a:avLst/>
          </a:prstGeom>
          <a:noFill/>
        </p:spPr>
        <p:txBody>
          <a:bodyPr wrap="square" rtlCol="0" anchor="t">
            <a:spAutoFit/>
          </a:bodyPr>
          <a:lstStyle/>
          <a:p>
            <a:pPr algn="ctr"/>
            <a:endParaRPr lang="ru-RU" altLang="en-US" sz="1600">
              <a:latin typeface="Microsoft YaHei" panose="020B0503020204020204" pitchFamily="34" charset="-122"/>
              <a:ea typeface="Microsoft YaHei" panose="020B0503020204020204" pitchFamily="34" charset="-122"/>
            </a:endParaRPr>
          </a:p>
        </p:txBody>
      </p:sp>
      <p:pic>
        <p:nvPicPr>
          <p:cNvPr id="9" name="Замещающая рамка рисунка 8"/>
          <p:cNvPicPr>
            <a:picLocks noGrp="1" noChangeAspect="1"/>
          </p:cNvPicPr>
          <p:nvPr>
            <p:ph type="pic" sz="quarter" idx="10"/>
          </p:nvPr>
        </p:nvPicPr>
        <p:blipFill>
          <a:blip r:embed="rId2"/>
          <a:stretch>
            <a:fillRect/>
          </a:stretch>
        </p:blipFill>
        <p:spPr>
          <a:xfrm>
            <a:off x="4949190" y="1200150"/>
            <a:ext cx="2292985" cy="500380"/>
          </a:xfrm>
          <a:prstGeom prst="rect">
            <a:avLst/>
          </a:prstGeom>
        </p:spPr>
      </p:pic>
      <p:sp>
        <p:nvSpPr>
          <p:cNvPr id="10" name="Текстовое поле 9"/>
          <p:cNvSpPr txBox="1"/>
          <p:nvPr/>
        </p:nvSpPr>
        <p:spPr>
          <a:xfrm>
            <a:off x="5548630" y="1266825"/>
            <a:ext cx="1094740" cy="368300"/>
          </a:xfrm>
          <a:prstGeom prst="rect">
            <a:avLst/>
          </a:prstGeom>
          <a:noFill/>
        </p:spPr>
        <p:txBody>
          <a:bodyPr wrap="square" rtlCol="0">
            <a:spAutoFit/>
          </a:bodyPr>
          <a:lstStyle/>
          <a:p>
            <a:pPr algn="ctr"/>
            <a:r>
              <a:rPr lang="ru-RU" altLang="en-US">
                <a:solidFill>
                  <a:schemeClr val="bg1"/>
                </a:solidFill>
              </a:rPr>
              <a:t>Цель</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春秋广告/盗版必究        原创来源：http://chn.docer.com/works?userid=199329941#!/work_time"/>
          <p:cNvSpPr/>
          <p:nvPr/>
        </p:nvSpPr>
        <p:spPr>
          <a:xfrm>
            <a:off x="0" y="2854960"/>
            <a:ext cx="12191999" cy="2761376"/>
          </a:xfrm>
          <a:prstGeom prst="rect">
            <a:avLst/>
          </a:prstGeom>
          <a:solidFill>
            <a:srgbClr val="272928"/>
          </a:solidFill>
          <a:ln w="50800">
            <a:noFill/>
          </a:ln>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lvl="0" algn="ctr">
              <a:defRPr/>
            </a:pPr>
            <a:r>
              <a:rPr lang="ru-RU" altLang="en-US"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01</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lvl="0" algn="ctr">
              <a:defRPr/>
            </a:pPr>
            <a:r>
              <a:rPr lang="ru-RU" altLang="en-US"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Актуальность проекта</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5" name="稻壳儿春秋广告/盗版必究        原创来源：http://chn.docer.com/works?userid=199329941#!/work_time"/>
          <p:cNvSpPr txBox="1"/>
          <p:nvPr/>
        </p:nvSpPr>
        <p:spPr>
          <a:xfrm>
            <a:off x="6002653" y="3358876"/>
            <a:ext cx="5400677" cy="2030095"/>
          </a:xfrm>
          <a:prstGeom prst="rect">
            <a:avLst/>
          </a:prstGeom>
          <a:noFill/>
        </p:spPr>
        <p:txBody>
          <a:bodyPr wrap="square" rtlCol="0">
            <a:spAutoFit/>
          </a:bodyPr>
          <a:lstStyle/>
          <a:p>
            <a:pPr>
              <a:lnSpc>
                <a:spcPct val="150000"/>
              </a:lnSpc>
            </a:pPr>
            <a:r>
              <a:rPr sz="12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Навигатор для помещений может быть полезным инструментом для ориентировки внутри здания, либо же на территории. Он может помочь найти нужное направление, особенно если здание большое или запутанное. Так же навигатор может быть полезен для людей с ограниченными возможностями передвижения, которые могут использовать его для перемещения, внутри помещения.</a:t>
            </a:r>
          </a:p>
        </p:txBody>
      </p:sp>
      <p:pic>
        <p:nvPicPr>
          <p:cNvPr id="5" name="Изображение 4"/>
          <p:cNvPicPr>
            <a:picLocks noChangeAspect="1"/>
          </p:cNvPicPr>
          <p:nvPr/>
        </p:nvPicPr>
        <p:blipFill>
          <a:blip r:embed="rId2"/>
          <a:stretch>
            <a:fillRect/>
          </a:stretch>
        </p:blipFill>
        <p:spPr>
          <a:xfrm>
            <a:off x="1661795" y="1842770"/>
            <a:ext cx="3255010" cy="6701155"/>
          </a:xfrm>
          <a:prstGeom prst="rect">
            <a:avLst/>
          </a:prstGeom>
        </p:spPr>
      </p:pic>
      <p:pic>
        <p:nvPicPr>
          <p:cNvPr id="10" name="稻壳儿春秋广告/盗版必究        原创来源：http://chn.docer.com/works?userid=199329941#!/work_ti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9467" y="1625600"/>
            <a:ext cx="3559666" cy="71363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0" y="1"/>
            <a:ext cx="2336800" cy="2336798"/>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1491248" cy="1491249"/>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nvGrpSpPr>
          <p:cNvPr id="31" name="组合 30"/>
          <p:cNvGrpSpPr/>
          <p:nvPr/>
        </p:nvGrpSpPr>
        <p:grpSpPr>
          <a:xfrm>
            <a:off x="5333997" y="0"/>
            <a:ext cx="6857998" cy="6857998"/>
            <a:chOff x="11184183" y="5850184"/>
            <a:chExt cx="1007816" cy="1007816"/>
          </a:xfrm>
          <a:solidFill>
            <a:srgbClr val="C22727"/>
          </a:solidFill>
        </p:grpSpPr>
        <p:sp>
          <p:nvSpPr>
            <p:cNvPr id="2" name="稻壳儿春秋广告/盗版必究        原创来源：http://chn.docer.com/works?userid=199329941#!/work_time"/>
            <p:cNvSpPr/>
            <p:nvPr/>
          </p:nvSpPr>
          <p:spPr>
            <a:xfrm flipH="1">
              <a:off x="11184183" y="5850184"/>
              <a:ext cx="1007816" cy="10078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10524" y="6176525"/>
              <a:ext cx="681475" cy="681475"/>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sp>
        <p:nvSpPr>
          <p:cNvPr id="33" name="稻壳儿春秋广告/盗版必究        原创来源：http://chn.docer.com/works?userid=199329941#!/work_time"/>
          <p:cNvSpPr txBox="1"/>
          <p:nvPr/>
        </p:nvSpPr>
        <p:spPr>
          <a:xfrm flipH="1">
            <a:off x="695325" y="3514725"/>
            <a:ext cx="557593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ru-RU" altLang="en-US" sz="2800" b="1"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Цель работы и задачи</a:t>
            </a:r>
            <a:endParaRPr kumimoji="0" lang="en-US" altLang="zh-CN"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4" name="稻壳儿春秋广告/盗版必究        原创来源：http://chn.docer.com/works?userid=199329941#!/work_time"/>
          <p:cNvSpPr txBox="1"/>
          <p:nvPr/>
        </p:nvSpPr>
        <p:spPr>
          <a:xfrm flipH="1">
            <a:off x="695325" y="2806700"/>
            <a:ext cx="302133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 </a:t>
            </a:r>
            <a:r>
              <a:rPr kumimoji="0" lang="en-US" altLang="zh-CN"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02</a:t>
            </a:r>
            <a:endParaRPr kumimoji="0" lang="zh-CN"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春秋广告/盗版必究        原创来源：http://chn.docer.com/works?userid=199329941#!/work_time"/>
          <p:cNvSpPr/>
          <p:nvPr/>
        </p:nvSpPr>
        <p:spPr>
          <a:xfrm>
            <a:off x="0" y="2854960"/>
            <a:ext cx="12191999" cy="2761376"/>
          </a:xfrm>
          <a:prstGeom prst="rect">
            <a:avLst/>
          </a:prstGeom>
          <a:solidFill>
            <a:srgbClr val="272928"/>
          </a:solidFill>
          <a:ln w="50800">
            <a:noFill/>
          </a:ln>
          <a:effectLst/>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800" dirty="0">
              <a:solidFill>
                <a:schemeClr val="tx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lvl="0" algn="ctr">
              <a:defRPr/>
            </a:pPr>
            <a:r>
              <a:rPr lang="ru-RU" altLang="en-US"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lang="en-US" altLang="zh-CN"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a:t>
            </a:r>
            <a:r>
              <a:rPr lang="ru-RU" altLang="en-US" sz="2000" b="1"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2</a:t>
            </a:r>
          </a:p>
        </p:txBody>
      </p:sp>
      <p:sp>
        <p:nvSpPr>
          <p:cNvPr id="8" name="稻壳儿春秋广告/盗版必究        原创来源：http://chn.docer.com/works?userid=199329941#!/work_time"/>
          <p:cNvSpPr txBox="1"/>
          <p:nvPr/>
        </p:nvSpPr>
        <p:spPr>
          <a:xfrm>
            <a:off x="4023361" y="632997"/>
            <a:ext cx="4145278" cy="337185"/>
          </a:xfrm>
          <a:prstGeom prst="rect">
            <a:avLst/>
          </a:prstGeom>
          <a:noFill/>
        </p:spPr>
        <p:txBody>
          <a:bodyPr wrap="square" rtlCol="0">
            <a:spAutoFit/>
          </a:bodyPr>
          <a:lstStyle/>
          <a:p>
            <a:pPr lvl="0" algn="ctr">
              <a:defRPr/>
            </a:pPr>
            <a:r>
              <a:rPr lang="ru-RU" altLang="en-US"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Цель проекта</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5" name="稻壳儿春秋广告/盗版必究        原创来源：http://chn.docer.com/works?userid=199329941#!/work_time"/>
          <p:cNvSpPr txBox="1"/>
          <p:nvPr/>
        </p:nvSpPr>
        <p:spPr>
          <a:xfrm>
            <a:off x="6002653" y="3358876"/>
            <a:ext cx="5400677" cy="1938020"/>
          </a:xfrm>
          <a:prstGeom prst="rect">
            <a:avLst/>
          </a:prstGeom>
          <a:noFill/>
        </p:spPr>
        <p:txBody>
          <a:bodyPr wrap="square" rtlCol="0">
            <a:spAutoFit/>
          </a:bodyPr>
          <a:lstStyle/>
          <a:p>
            <a:pPr>
              <a:lnSpc>
                <a:spcPct val="150000"/>
              </a:lnSpc>
            </a:pPr>
            <a:r>
              <a:rPr sz="16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Разработать прототип приложения</a:t>
            </a:r>
          </a:p>
          <a:p>
            <a:pPr>
              <a:lnSpc>
                <a:spcPct val="150000"/>
              </a:lnSpc>
            </a:pPr>
            <a:r>
              <a:rPr sz="16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для навигации внутри здания Университета,</a:t>
            </a:r>
          </a:p>
          <a:p>
            <a:pPr>
              <a:lnSpc>
                <a:spcPct val="150000"/>
              </a:lnSpc>
            </a:pPr>
            <a:r>
              <a:rPr sz="16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 также предложить и реализовать идеи</a:t>
            </a:r>
          </a:p>
          <a:p>
            <a:pPr>
              <a:lnSpc>
                <a:spcPct val="150000"/>
              </a:lnSpc>
            </a:pPr>
            <a:r>
              <a:rPr sz="16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по улучшению работы сервиса за счёт</a:t>
            </a:r>
          </a:p>
          <a:p>
            <a:pPr>
              <a:lnSpc>
                <a:spcPct val="150000"/>
              </a:lnSpc>
            </a:pPr>
            <a:r>
              <a:rPr sz="16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использования технологий ИИ</a:t>
            </a:r>
            <a:r>
              <a:rPr lang="ru-RU" sz="1600">
                <a:solidFill>
                  <a:schemeClr val="bg1"/>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a:t>
            </a:r>
          </a:p>
        </p:txBody>
      </p:sp>
      <p:pic>
        <p:nvPicPr>
          <p:cNvPr id="9" name="Замещающая рамка рисунка 8"/>
          <p:cNvPicPr>
            <a:picLocks noGrp="1" noChangeAspect="1"/>
          </p:cNvPicPr>
          <p:nvPr>
            <p:ph type="pic" sz="quarter" idx="10"/>
          </p:nvPr>
        </p:nvPicPr>
        <p:blipFill>
          <a:blip r:embed="rId2"/>
          <a:stretch>
            <a:fillRect/>
          </a:stretch>
        </p:blipFill>
        <p:spPr>
          <a:xfrm>
            <a:off x="1638300" y="1779270"/>
            <a:ext cx="3302000" cy="6271895"/>
          </a:xfrm>
          <a:prstGeom prst="rect">
            <a:avLst/>
          </a:prstGeom>
        </p:spPr>
      </p:pic>
      <p:pic>
        <p:nvPicPr>
          <p:cNvPr id="10" name="稻壳儿春秋广告/盗版必究        原创来源：http://chn.docer.com/works?userid=199329941#!/work_ti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9467" y="1625600"/>
            <a:ext cx="3559666" cy="71363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flipH="1">
            <a:off x="11403329" y="6069330"/>
            <a:ext cx="788670" cy="788670"/>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3" name="稻壳儿春秋广告/盗版必究        原创来源：http://chn.docer.com/works?userid=199329941#!/work_time"/>
          <p:cNvSpPr/>
          <p:nvPr/>
        </p:nvSpPr>
        <p:spPr>
          <a:xfrm rot="10800000" flipH="1">
            <a:off x="-1" y="0"/>
            <a:ext cx="937261" cy="937260"/>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598121" cy="598121"/>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63349" y="6229350"/>
            <a:ext cx="628650" cy="628650"/>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7" name="稻壳儿春秋广告/盗版必究        原创来源：http://chn.docer.com/works?userid=199329941#!/work_time"/>
          <p:cNvSpPr txBox="1"/>
          <p:nvPr/>
        </p:nvSpPr>
        <p:spPr>
          <a:xfrm>
            <a:off x="4399281" y="232887"/>
            <a:ext cx="3393438"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ru-RU" altLang="en-US"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 </a:t>
            </a:r>
            <a:r>
              <a:rPr lang="en-US" altLang="zh-CN" sz="2000" b="1"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02</a:t>
            </a:r>
            <a:endParaRPr lang="en-US" altLang="zh-CN" sz="2000" dirty="0">
              <a:solidFill>
                <a:srgbClr val="C22727"/>
              </a:solidFill>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稻壳儿春秋广告/盗版必究        原创来源：http://chn.docer.com/works?userid=199329941#!/work_time"/>
          <p:cNvSpPr txBox="1"/>
          <p:nvPr/>
        </p:nvSpPr>
        <p:spPr>
          <a:xfrm>
            <a:off x="4032251" y="632997"/>
            <a:ext cx="4145278" cy="337185"/>
          </a:xfrm>
          <a:prstGeom prst="rect">
            <a:avLst/>
          </a:prstGeom>
          <a:noFill/>
        </p:spPr>
        <p:txBody>
          <a:bodyPr wrap="square" rtlCol="0">
            <a:spAutoFit/>
          </a:bodyPr>
          <a:lstStyle/>
          <a:p>
            <a:pPr algn="ctr"/>
            <a:r>
              <a:rPr lang="ru-RU" altLang="en-US"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Задачи работы</a:t>
            </a:r>
            <a:endPar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cxnSp>
        <p:nvCxnSpPr>
          <p:cNvPr id="12" name="稻壳儿春秋广告/盗版必究        原创来源：http://chn.docer.com/works?userid=199329941#!/work_time"/>
          <p:cNvCxnSpPr/>
          <p:nvPr/>
        </p:nvCxnSpPr>
        <p:spPr>
          <a:xfrm>
            <a:off x="6008608" y="1036320"/>
            <a:ext cx="174784" cy="0"/>
          </a:xfrm>
          <a:prstGeom prst="line">
            <a:avLst/>
          </a:prstGeom>
          <a:ln w="25400">
            <a:solidFill>
              <a:srgbClr val="C22727"/>
            </a:solidFill>
          </a:ln>
        </p:spPr>
        <p:style>
          <a:lnRef idx="1">
            <a:schemeClr val="accent1"/>
          </a:lnRef>
          <a:fillRef idx="0">
            <a:schemeClr val="accent1"/>
          </a:fillRef>
          <a:effectRef idx="0">
            <a:schemeClr val="accent1"/>
          </a:effectRef>
          <a:fontRef idx="minor">
            <a:schemeClr val="tx1"/>
          </a:fontRef>
        </p:style>
      </p:cxnSp>
      <p:sp>
        <p:nvSpPr>
          <p:cNvPr id="10" name="稻壳儿春秋广告/盗版必究        原创来源：http://chn.docer.com/works?userid=199329941#!/work_time"/>
          <p:cNvSpPr/>
          <p:nvPr/>
        </p:nvSpPr>
        <p:spPr bwMode="auto">
          <a:xfrm>
            <a:off x="4493666" y="4378822"/>
            <a:ext cx="3204668" cy="1289587"/>
          </a:xfrm>
          <a:custGeom>
            <a:avLst/>
            <a:gdLst>
              <a:gd name="T0" fmla="*/ 459 w 985"/>
              <a:gd name="T1" fmla="*/ 966 h 984"/>
              <a:gd name="T2" fmla="*/ 19 w 985"/>
              <a:gd name="T3" fmla="*/ 526 h 984"/>
              <a:gd name="T4" fmla="*/ 19 w 985"/>
              <a:gd name="T5" fmla="*/ 458 h 984"/>
              <a:gd name="T6" fmla="*/ 459 w 985"/>
              <a:gd name="T7" fmla="*/ 19 h 984"/>
              <a:gd name="T8" fmla="*/ 526 w 985"/>
              <a:gd name="T9" fmla="*/ 19 h 984"/>
              <a:gd name="T10" fmla="*/ 966 w 985"/>
              <a:gd name="T11" fmla="*/ 458 h 984"/>
              <a:gd name="T12" fmla="*/ 966 w 985"/>
              <a:gd name="T13" fmla="*/ 526 h 984"/>
              <a:gd name="T14" fmla="*/ 526 w 985"/>
              <a:gd name="T15" fmla="*/ 966 h 984"/>
              <a:gd name="T16" fmla="*/ 459 w 985"/>
              <a:gd name="T17" fmla="*/ 966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5" h="984">
                <a:moveTo>
                  <a:pt x="459" y="966"/>
                </a:moveTo>
                <a:cubicBezTo>
                  <a:pt x="19" y="526"/>
                  <a:pt x="19" y="526"/>
                  <a:pt x="19" y="526"/>
                </a:cubicBezTo>
                <a:cubicBezTo>
                  <a:pt x="0" y="507"/>
                  <a:pt x="0" y="477"/>
                  <a:pt x="19" y="458"/>
                </a:cubicBezTo>
                <a:cubicBezTo>
                  <a:pt x="459" y="19"/>
                  <a:pt x="459" y="19"/>
                  <a:pt x="459" y="19"/>
                </a:cubicBezTo>
                <a:cubicBezTo>
                  <a:pt x="477" y="0"/>
                  <a:pt x="508" y="0"/>
                  <a:pt x="526" y="19"/>
                </a:cubicBezTo>
                <a:cubicBezTo>
                  <a:pt x="966" y="458"/>
                  <a:pt x="966" y="458"/>
                  <a:pt x="966" y="458"/>
                </a:cubicBezTo>
                <a:cubicBezTo>
                  <a:pt x="985" y="477"/>
                  <a:pt x="985" y="507"/>
                  <a:pt x="966" y="526"/>
                </a:cubicBezTo>
                <a:cubicBezTo>
                  <a:pt x="526" y="966"/>
                  <a:pt x="526" y="966"/>
                  <a:pt x="526" y="966"/>
                </a:cubicBezTo>
                <a:cubicBezTo>
                  <a:pt x="508" y="984"/>
                  <a:pt x="477" y="984"/>
                  <a:pt x="459" y="966"/>
                </a:cubicBezTo>
                <a:close/>
              </a:path>
            </a:pathLst>
          </a:custGeom>
          <a:solidFill>
            <a:srgbClr val="C22727"/>
          </a:solidFill>
          <a:ln>
            <a:noFill/>
          </a:ln>
        </p:spPr>
        <p:txBody>
          <a:bodyPr vert="horz" wrap="square" lIns="68580" tIns="34290" rIns="68580" bIns="34290" numCol="1" anchor="t" anchorCtr="0" compatLnSpc="1"/>
          <a:lstStyle/>
          <a:p>
            <a:endParaRPr lang="en-US" sz="13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1" name="稻壳儿春秋广告/盗版必究        原创来源：http://chn.docer.com/works?userid=199329941#!/work_time"/>
          <p:cNvSpPr/>
          <p:nvPr/>
        </p:nvSpPr>
        <p:spPr bwMode="auto">
          <a:xfrm>
            <a:off x="4493666" y="3599733"/>
            <a:ext cx="3204668" cy="1290551"/>
          </a:xfrm>
          <a:custGeom>
            <a:avLst/>
            <a:gdLst>
              <a:gd name="T0" fmla="*/ 459 w 985"/>
              <a:gd name="T1" fmla="*/ 966 h 984"/>
              <a:gd name="T2" fmla="*/ 19 w 985"/>
              <a:gd name="T3" fmla="*/ 526 h 984"/>
              <a:gd name="T4" fmla="*/ 19 w 985"/>
              <a:gd name="T5" fmla="*/ 458 h 984"/>
              <a:gd name="T6" fmla="*/ 459 w 985"/>
              <a:gd name="T7" fmla="*/ 19 h 984"/>
              <a:gd name="T8" fmla="*/ 526 w 985"/>
              <a:gd name="T9" fmla="*/ 19 h 984"/>
              <a:gd name="T10" fmla="*/ 966 w 985"/>
              <a:gd name="T11" fmla="*/ 458 h 984"/>
              <a:gd name="T12" fmla="*/ 966 w 985"/>
              <a:gd name="T13" fmla="*/ 526 h 984"/>
              <a:gd name="T14" fmla="*/ 526 w 985"/>
              <a:gd name="T15" fmla="*/ 966 h 984"/>
              <a:gd name="T16" fmla="*/ 459 w 985"/>
              <a:gd name="T17" fmla="*/ 966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5" h="984">
                <a:moveTo>
                  <a:pt x="459" y="966"/>
                </a:moveTo>
                <a:cubicBezTo>
                  <a:pt x="19" y="526"/>
                  <a:pt x="19" y="526"/>
                  <a:pt x="19" y="526"/>
                </a:cubicBezTo>
                <a:cubicBezTo>
                  <a:pt x="0" y="508"/>
                  <a:pt x="0" y="477"/>
                  <a:pt x="19" y="458"/>
                </a:cubicBezTo>
                <a:cubicBezTo>
                  <a:pt x="459" y="19"/>
                  <a:pt x="459" y="19"/>
                  <a:pt x="459" y="19"/>
                </a:cubicBezTo>
                <a:cubicBezTo>
                  <a:pt x="477" y="0"/>
                  <a:pt x="508" y="0"/>
                  <a:pt x="526" y="19"/>
                </a:cubicBezTo>
                <a:cubicBezTo>
                  <a:pt x="966" y="458"/>
                  <a:pt x="966" y="458"/>
                  <a:pt x="966" y="458"/>
                </a:cubicBezTo>
                <a:cubicBezTo>
                  <a:pt x="985" y="477"/>
                  <a:pt x="985" y="508"/>
                  <a:pt x="966" y="526"/>
                </a:cubicBezTo>
                <a:cubicBezTo>
                  <a:pt x="526" y="966"/>
                  <a:pt x="526" y="966"/>
                  <a:pt x="526" y="966"/>
                </a:cubicBezTo>
                <a:cubicBezTo>
                  <a:pt x="508" y="984"/>
                  <a:pt x="477" y="984"/>
                  <a:pt x="459" y="966"/>
                </a:cubicBezTo>
                <a:close/>
              </a:path>
            </a:pathLst>
          </a:custGeom>
          <a:solidFill>
            <a:srgbClr val="272928"/>
          </a:solidFill>
          <a:ln>
            <a:noFill/>
          </a:ln>
        </p:spPr>
        <p:txBody>
          <a:bodyPr vert="horz" wrap="square" lIns="68580" tIns="34290" rIns="68580" bIns="34290" numCol="1" anchor="t" anchorCtr="0" compatLnSpc="1"/>
          <a:lstStyle/>
          <a:p>
            <a:endParaRPr lang="en-US" sz="13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3" name="稻壳儿春秋广告/盗版必究        原创来源：http://chn.docer.com/works?userid=199329941#!/work_time"/>
          <p:cNvSpPr/>
          <p:nvPr/>
        </p:nvSpPr>
        <p:spPr bwMode="auto">
          <a:xfrm>
            <a:off x="4493666" y="2819683"/>
            <a:ext cx="3204668" cy="1291511"/>
          </a:xfrm>
          <a:custGeom>
            <a:avLst/>
            <a:gdLst>
              <a:gd name="T0" fmla="*/ 459 w 985"/>
              <a:gd name="T1" fmla="*/ 966 h 985"/>
              <a:gd name="T2" fmla="*/ 19 w 985"/>
              <a:gd name="T3" fmla="*/ 526 h 985"/>
              <a:gd name="T4" fmla="*/ 19 w 985"/>
              <a:gd name="T5" fmla="*/ 458 h 985"/>
              <a:gd name="T6" fmla="*/ 459 w 985"/>
              <a:gd name="T7" fmla="*/ 19 h 985"/>
              <a:gd name="T8" fmla="*/ 526 w 985"/>
              <a:gd name="T9" fmla="*/ 19 h 985"/>
              <a:gd name="T10" fmla="*/ 966 w 985"/>
              <a:gd name="T11" fmla="*/ 458 h 985"/>
              <a:gd name="T12" fmla="*/ 966 w 985"/>
              <a:gd name="T13" fmla="*/ 526 h 985"/>
              <a:gd name="T14" fmla="*/ 526 w 985"/>
              <a:gd name="T15" fmla="*/ 966 h 985"/>
              <a:gd name="T16" fmla="*/ 459 w 985"/>
              <a:gd name="T17" fmla="*/ 96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5" h="985">
                <a:moveTo>
                  <a:pt x="459" y="966"/>
                </a:moveTo>
                <a:cubicBezTo>
                  <a:pt x="19" y="526"/>
                  <a:pt x="19" y="526"/>
                  <a:pt x="19" y="526"/>
                </a:cubicBezTo>
                <a:cubicBezTo>
                  <a:pt x="0" y="508"/>
                  <a:pt x="0" y="477"/>
                  <a:pt x="19" y="458"/>
                </a:cubicBezTo>
                <a:cubicBezTo>
                  <a:pt x="459" y="19"/>
                  <a:pt x="459" y="19"/>
                  <a:pt x="459" y="19"/>
                </a:cubicBezTo>
                <a:cubicBezTo>
                  <a:pt x="477" y="0"/>
                  <a:pt x="508" y="0"/>
                  <a:pt x="526" y="19"/>
                </a:cubicBezTo>
                <a:cubicBezTo>
                  <a:pt x="966" y="458"/>
                  <a:pt x="966" y="458"/>
                  <a:pt x="966" y="458"/>
                </a:cubicBezTo>
                <a:cubicBezTo>
                  <a:pt x="985" y="477"/>
                  <a:pt x="985" y="508"/>
                  <a:pt x="966" y="526"/>
                </a:cubicBezTo>
                <a:cubicBezTo>
                  <a:pt x="526" y="966"/>
                  <a:pt x="526" y="966"/>
                  <a:pt x="526" y="966"/>
                </a:cubicBezTo>
                <a:cubicBezTo>
                  <a:pt x="508" y="985"/>
                  <a:pt x="477" y="985"/>
                  <a:pt x="459" y="966"/>
                </a:cubicBezTo>
                <a:close/>
              </a:path>
            </a:pathLst>
          </a:custGeom>
          <a:solidFill>
            <a:srgbClr val="C22727"/>
          </a:solidFill>
          <a:ln>
            <a:noFill/>
          </a:ln>
        </p:spPr>
        <p:txBody>
          <a:bodyPr vert="horz" wrap="square" lIns="68580" tIns="34290" rIns="68580" bIns="34290" numCol="1" anchor="t" anchorCtr="0" compatLnSpc="1"/>
          <a:lstStyle/>
          <a:p>
            <a:endParaRPr lang="en-US" sz="13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4" name="稻壳儿春秋广告/盗版必究        原创来源：http://chn.docer.com/works?userid=199329941#!/work_time"/>
          <p:cNvSpPr/>
          <p:nvPr/>
        </p:nvSpPr>
        <p:spPr bwMode="auto">
          <a:xfrm>
            <a:off x="4493666" y="2039633"/>
            <a:ext cx="3204668" cy="1291511"/>
          </a:xfrm>
          <a:custGeom>
            <a:avLst/>
            <a:gdLst>
              <a:gd name="T0" fmla="*/ 459 w 985"/>
              <a:gd name="T1" fmla="*/ 966 h 985"/>
              <a:gd name="T2" fmla="*/ 19 w 985"/>
              <a:gd name="T3" fmla="*/ 526 h 985"/>
              <a:gd name="T4" fmla="*/ 19 w 985"/>
              <a:gd name="T5" fmla="*/ 459 h 985"/>
              <a:gd name="T6" fmla="*/ 459 w 985"/>
              <a:gd name="T7" fmla="*/ 19 h 985"/>
              <a:gd name="T8" fmla="*/ 526 w 985"/>
              <a:gd name="T9" fmla="*/ 19 h 985"/>
              <a:gd name="T10" fmla="*/ 966 w 985"/>
              <a:gd name="T11" fmla="*/ 459 h 985"/>
              <a:gd name="T12" fmla="*/ 966 w 985"/>
              <a:gd name="T13" fmla="*/ 526 h 985"/>
              <a:gd name="T14" fmla="*/ 526 w 985"/>
              <a:gd name="T15" fmla="*/ 966 h 985"/>
              <a:gd name="T16" fmla="*/ 459 w 985"/>
              <a:gd name="T17" fmla="*/ 96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5" h="985">
                <a:moveTo>
                  <a:pt x="459" y="966"/>
                </a:moveTo>
                <a:cubicBezTo>
                  <a:pt x="19" y="526"/>
                  <a:pt x="19" y="526"/>
                  <a:pt x="19" y="526"/>
                </a:cubicBezTo>
                <a:cubicBezTo>
                  <a:pt x="0" y="508"/>
                  <a:pt x="0" y="477"/>
                  <a:pt x="19" y="459"/>
                </a:cubicBezTo>
                <a:cubicBezTo>
                  <a:pt x="459" y="19"/>
                  <a:pt x="459" y="19"/>
                  <a:pt x="459" y="19"/>
                </a:cubicBezTo>
                <a:cubicBezTo>
                  <a:pt x="477" y="0"/>
                  <a:pt x="508" y="0"/>
                  <a:pt x="526" y="19"/>
                </a:cubicBezTo>
                <a:cubicBezTo>
                  <a:pt x="966" y="459"/>
                  <a:pt x="966" y="459"/>
                  <a:pt x="966" y="459"/>
                </a:cubicBezTo>
                <a:cubicBezTo>
                  <a:pt x="985" y="477"/>
                  <a:pt x="985" y="508"/>
                  <a:pt x="966" y="526"/>
                </a:cubicBezTo>
                <a:cubicBezTo>
                  <a:pt x="526" y="966"/>
                  <a:pt x="526" y="966"/>
                  <a:pt x="526" y="966"/>
                </a:cubicBezTo>
                <a:cubicBezTo>
                  <a:pt x="508" y="985"/>
                  <a:pt x="477" y="985"/>
                  <a:pt x="459" y="966"/>
                </a:cubicBezTo>
                <a:close/>
              </a:path>
            </a:pathLst>
          </a:custGeom>
          <a:solidFill>
            <a:srgbClr val="272928"/>
          </a:solidFill>
          <a:ln>
            <a:noFill/>
          </a:ln>
        </p:spPr>
        <p:txBody>
          <a:bodyPr vert="horz" wrap="square" lIns="68580" tIns="34290" rIns="68580" bIns="34290" numCol="1" anchor="t" anchorCtr="0" compatLnSpc="1"/>
          <a:lstStyle/>
          <a:p>
            <a:endParaRPr lang="en-US" sz="13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6" name="稻壳儿春秋广告/盗版必究        原创来源：http://chn.docer.com/works?userid=199329941#!/work_time"/>
          <p:cNvSpPr txBox="1"/>
          <p:nvPr/>
        </p:nvSpPr>
        <p:spPr>
          <a:xfrm>
            <a:off x="598170" y="1716001"/>
            <a:ext cx="3127692" cy="575945"/>
          </a:xfrm>
          <a:prstGeom prst="rect">
            <a:avLst/>
          </a:prstGeom>
          <a:noFill/>
        </p:spPr>
        <p:txBody>
          <a:bodyPr wrap="square" rtlCol="0">
            <a:spAutoFit/>
          </a:bodyPr>
          <a:lstStyle/>
          <a:p>
            <a:pPr algn="r">
              <a:lnSpc>
                <a:spcPct val="150000"/>
              </a:lnSpc>
            </a:pP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1. </a:t>
            </a: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Разработать </a:t>
            </a: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принцип</a:t>
            </a:r>
            <a:r>
              <a:rPr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навигации внутри </a:t>
            </a: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помещения</a:t>
            </a:r>
            <a:endParaRPr lang="ru-RU"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18" name="稻壳儿春秋广告/盗版必究        原创来源：http://chn.docer.com/works?userid=199329941#!/work_time"/>
          <p:cNvSpPr txBox="1"/>
          <p:nvPr/>
        </p:nvSpPr>
        <p:spPr>
          <a:xfrm>
            <a:off x="8275638" y="2291946"/>
            <a:ext cx="3127692" cy="1060450"/>
          </a:xfrm>
          <a:prstGeom prst="rect">
            <a:avLst/>
          </a:prstGeom>
          <a:noFill/>
        </p:spPr>
        <p:txBody>
          <a:bodyPr wrap="square" rtlCol="0">
            <a:spAutoFit/>
          </a:bodyPr>
          <a:lstStyle/>
          <a:p>
            <a:pPr algn="r">
              <a:lnSpc>
                <a:spcPct val="150000"/>
              </a:lnSpc>
            </a:pP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lang="ru-RU" sz="140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3. Разработать идею приложения для навигации внутри помещения</a:t>
            </a:r>
            <a:endParaRPr lang="ru-RU" sz="14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0" name="稻壳儿春秋广告/盗版必究        原创来源：http://chn.docer.com/works?userid=199329941#!/work_time"/>
          <p:cNvSpPr txBox="1"/>
          <p:nvPr/>
        </p:nvSpPr>
        <p:spPr>
          <a:xfrm>
            <a:off x="598170" y="4111221"/>
            <a:ext cx="3127692" cy="575945"/>
          </a:xfrm>
          <a:prstGeom prst="rect">
            <a:avLst/>
          </a:prstGeom>
          <a:noFill/>
        </p:spPr>
        <p:txBody>
          <a:bodyPr wrap="square" rtlCol="0">
            <a:spAutoFit/>
          </a:bodyPr>
          <a:lstStyle/>
          <a:p>
            <a:pPr algn="r">
              <a:lnSpc>
                <a:spcPct val="150000"/>
              </a:lnSpc>
            </a:pPr>
            <a:r>
              <a:rPr lang="ru-RU" sz="105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2. Разработать идею взаимодействия пользователя с приложением </a:t>
            </a:r>
            <a:endParaRPr lang="zh-CN" altLang="en-US" sz="105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22" name="稻壳儿春秋广告/盗版必究        原创来源：http://chn.docer.com/works?userid=199329941#!/work_time"/>
          <p:cNvSpPr txBox="1"/>
          <p:nvPr/>
        </p:nvSpPr>
        <p:spPr>
          <a:xfrm>
            <a:off x="8275638" y="4111221"/>
            <a:ext cx="3127692" cy="1060450"/>
          </a:xfrm>
          <a:prstGeom prst="rect">
            <a:avLst/>
          </a:prstGeom>
          <a:noFill/>
        </p:spPr>
        <p:txBody>
          <a:bodyPr wrap="square" rtlCol="0">
            <a:spAutoFit/>
          </a:bodyPr>
          <a:lstStyle/>
          <a:p>
            <a:pPr algn="r">
              <a:lnSpc>
                <a:spcPct val="150000"/>
              </a:lnSpc>
            </a:pPr>
            <a:r>
              <a:rPr lang="ru-RU" sz="14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Разработать идею </a:t>
            </a:r>
            <a:r>
              <a:rPr lang="ru-RU" sz="1400" smtClean="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об</a:t>
            </a:r>
            <a:r>
              <a:rPr lang="ru-RU" sz="1400" smtClean="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a:t>
            </a:r>
            <a:r>
              <a:rPr lang="ru-RU" sz="1400" smtClean="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отки</a:t>
            </a:r>
            <a:r>
              <a:rPr lang="ru-RU" sz="1400" dirty="0" smtClean="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a:t>
            </a:r>
            <a:r>
              <a:rPr lang="ru-RU" sz="14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изображения с помощью ИИ.</a:t>
            </a:r>
          </a:p>
          <a:p>
            <a:pPr>
              <a:lnSpc>
                <a:spcPct val="150000"/>
              </a:lnSpc>
            </a:pPr>
            <a:endParaRPr lang="zh-CN" altLang="en-US" sz="1400" dirty="0">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pic>
        <p:nvPicPr>
          <p:cNvPr id="5" name="Замещающая рамка рисунка 4"/>
          <p:cNvPicPr>
            <a:picLocks noGrp="1" noChangeAspect="1"/>
          </p:cNvPicPr>
          <p:nvPr>
            <p:ph type="pic" sz="quarter" idx="10"/>
          </p:nvPr>
        </p:nvPicPr>
        <p:blipFill>
          <a:blip r:embed="rId2"/>
          <a:stretch>
            <a:fillRect/>
          </a:stretch>
        </p:blipFill>
        <p:spPr>
          <a:xfrm>
            <a:off x="1000760" y="4686935"/>
            <a:ext cx="1102995" cy="2058670"/>
          </a:xfrm>
          <a:prstGeom prst="rect">
            <a:avLst/>
          </a:prstGeom>
        </p:spPr>
      </p:pic>
      <p:pic>
        <p:nvPicPr>
          <p:cNvPr id="9" name="Изображение 8"/>
          <p:cNvPicPr>
            <a:picLocks noChangeAspect="1"/>
          </p:cNvPicPr>
          <p:nvPr/>
        </p:nvPicPr>
        <p:blipFill>
          <a:blip r:embed="rId3"/>
          <a:stretch>
            <a:fillRect/>
          </a:stretch>
        </p:blipFill>
        <p:spPr>
          <a:xfrm>
            <a:off x="2159000" y="4736465"/>
            <a:ext cx="987425" cy="2009140"/>
          </a:xfrm>
          <a:prstGeom prst="rect">
            <a:avLst/>
          </a:prstGeom>
        </p:spPr>
      </p:pic>
      <p:pic>
        <p:nvPicPr>
          <p:cNvPr id="23" name="Изображение 22"/>
          <p:cNvPicPr>
            <a:picLocks noChangeAspect="1"/>
          </p:cNvPicPr>
          <p:nvPr/>
        </p:nvPicPr>
        <p:blipFill>
          <a:blip r:embed="rId4"/>
          <a:stretch>
            <a:fillRect/>
          </a:stretch>
        </p:blipFill>
        <p:spPr>
          <a:xfrm>
            <a:off x="3256915" y="4730750"/>
            <a:ext cx="949960" cy="1996440"/>
          </a:xfrm>
          <a:prstGeom prst="rect">
            <a:avLst/>
          </a:prstGeom>
        </p:spPr>
      </p:pic>
      <p:pic>
        <p:nvPicPr>
          <p:cNvPr id="15" name="Изображение 14"/>
          <p:cNvPicPr>
            <a:picLocks noChangeAspect="1"/>
          </p:cNvPicPr>
          <p:nvPr/>
        </p:nvPicPr>
        <p:blipFill>
          <a:blip r:embed="rId5"/>
          <a:stretch>
            <a:fillRect/>
          </a:stretch>
        </p:blipFill>
        <p:spPr>
          <a:xfrm>
            <a:off x="452755" y="2291715"/>
            <a:ext cx="2029460" cy="1381125"/>
          </a:xfrm>
          <a:prstGeom prst="rect">
            <a:avLst/>
          </a:prstGeom>
        </p:spPr>
      </p:pic>
      <p:pic>
        <p:nvPicPr>
          <p:cNvPr id="17" name="Изображение 16"/>
          <p:cNvPicPr>
            <a:picLocks noChangeAspect="1"/>
          </p:cNvPicPr>
          <p:nvPr/>
        </p:nvPicPr>
        <p:blipFill>
          <a:blip r:embed="rId6"/>
          <a:stretch>
            <a:fillRect/>
          </a:stretch>
        </p:blipFill>
        <p:spPr>
          <a:xfrm>
            <a:off x="2482215" y="2482215"/>
            <a:ext cx="1852930" cy="999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p:cNvSpPr/>
          <p:nvPr/>
        </p:nvSpPr>
        <p:spPr>
          <a:xfrm rot="10800000" flipH="1">
            <a:off x="0" y="1"/>
            <a:ext cx="2336800" cy="2336798"/>
          </a:xfrm>
          <a:prstGeom prst="rtTriangle">
            <a:avLst/>
          </a:prstGeom>
          <a:solidFill>
            <a:srgbClr val="272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4" name="稻壳儿春秋广告/盗版必究        原创来源：http://chn.docer.com/works?userid=199329941#!/work_time"/>
          <p:cNvSpPr/>
          <p:nvPr/>
        </p:nvSpPr>
        <p:spPr>
          <a:xfrm rot="10800000" flipH="1">
            <a:off x="-2" y="-1"/>
            <a:ext cx="1491248" cy="1491249"/>
          </a:xfrm>
          <a:prstGeom prst="rtTriangle">
            <a:avLst/>
          </a:prstGeom>
          <a:solidFill>
            <a:srgbClr val="C2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nvGrpSpPr>
          <p:cNvPr id="31" name="组合 30"/>
          <p:cNvGrpSpPr/>
          <p:nvPr/>
        </p:nvGrpSpPr>
        <p:grpSpPr>
          <a:xfrm>
            <a:off x="5333997" y="0"/>
            <a:ext cx="6857998" cy="6857998"/>
            <a:chOff x="11184183" y="5850184"/>
            <a:chExt cx="1007816" cy="1007816"/>
          </a:xfrm>
          <a:solidFill>
            <a:srgbClr val="C22727"/>
          </a:solidFill>
        </p:grpSpPr>
        <p:sp>
          <p:nvSpPr>
            <p:cNvPr id="2" name="稻壳儿春秋广告/盗版必究        原创来源：http://chn.docer.com/works?userid=199329941#!/work_time"/>
            <p:cNvSpPr/>
            <p:nvPr/>
          </p:nvSpPr>
          <p:spPr>
            <a:xfrm flipH="1">
              <a:off x="11184183" y="5850184"/>
              <a:ext cx="1007816" cy="10078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
          <p:nvSpPr>
            <p:cNvPr id="6" name="稻壳儿春秋广告/盗版必究        原创来源：http://chn.docer.com/works?userid=199329941#!/work_time"/>
            <p:cNvSpPr/>
            <p:nvPr/>
          </p:nvSpPr>
          <p:spPr>
            <a:xfrm flipH="1">
              <a:off x="11510524" y="6176525"/>
              <a:ext cx="681475" cy="681475"/>
            </a:xfrm>
            <a:prstGeom prst="rtTriangle">
              <a:avLst/>
            </a:prstGeom>
            <a:solidFill>
              <a:srgbClr val="891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grpSp>
      <p:sp>
        <p:nvSpPr>
          <p:cNvPr id="33" name="稻壳儿春秋广告/盗版必究        原创来源：http://chn.docer.com/works?userid=199329941#!/work_time"/>
          <p:cNvSpPr txBox="1"/>
          <p:nvPr/>
        </p:nvSpPr>
        <p:spPr>
          <a:xfrm flipH="1">
            <a:off x="695325" y="3514644"/>
            <a:ext cx="3545903"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Анализ области</a:t>
            </a:r>
          </a:p>
        </p:txBody>
      </p:sp>
      <p:sp>
        <p:nvSpPr>
          <p:cNvPr id="34" name="稻壳儿春秋广告/盗版必究        原创来源：http://chn.docer.com/works?userid=199329941#!/work_time"/>
          <p:cNvSpPr txBox="1"/>
          <p:nvPr/>
        </p:nvSpPr>
        <p:spPr>
          <a:xfrm flipH="1">
            <a:off x="695325" y="2806700"/>
            <a:ext cx="314325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Раздел</a:t>
            </a:r>
            <a:r>
              <a:rPr kumimoji="0" lang="en-US" altLang="zh-CN"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rPr>
              <a:t> 03</a:t>
            </a:r>
            <a:endParaRPr kumimoji="0" lang="zh-CN" altLang="en-US" sz="4000" b="1" i="0" u="none" strike="noStrike" kern="1200" cap="none" spc="0" normalizeH="0" baseline="0" noProof="0" dirty="0">
              <a:ln>
                <a:noFill/>
              </a:ln>
              <a:solidFill>
                <a:srgbClr val="C22727"/>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205163144"/>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1205163144"/>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1205163144"/>
  <p:tag name="MH_LIBRARY" val="GRAPHIC"/>
  <p:tag name="MH_TYPE" val="SubTitle"/>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1073</Words>
  <Application>Microsoft Office PowerPoint</Application>
  <PresentationFormat>Широкоэкранный</PresentationFormat>
  <Paragraphs>112</Paragraphs>
  <Slides>22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等线</vt:lpstr>
      <vt:lpstr>Microsoft YaHei</vt:lpstr>
      <vt:lpstr>等线 Light</vt:lpstr>
      <vt:lpstr>Arial</vt:lpstr>
      <vt:lpstr>Wingdings</vt:lpstr>
      <vt:lpstr>Office 主题​​</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User</cp:lastModifiedBy>
  <cp:revision>33</cp:revision>
  <dcterms:created xsi:type="dcterms:W3CDTF">2019-06-10T08:55:00Z</dcterms:created>
  <dcterms:modified xsi:type="dcterms:W3CDTF">2023-11-16T17:34:42Z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E1583D99D7A741638C1BDAAE2927D800</vt:lpwstr>
  </property>
  <property fmtid="{D5CDD505-2E9C-101B-9397-08002B2CF9AE}" pid="3" name="KSOProductBuildVer">
    <vt:lpwstr>1049-11.2.0.11225</vt:lpwstr>
  </property>
</Properties>
</file>