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 snapToObjects="1">
      <p:cViewPr varScale="1">
        <p:scale>
          <a:sx n="110" d="100"/>
          <a:sy n="11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7659C-DC7A-0E47-A34E-11EAB9816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BA69B5-8D9A-934E-849C-D5DFD0D5E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389E49-2379-AA4F-B358-2A20C167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B26DC0-69AE-1E48-9EEF-98A6D76D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1FE3E-4ED0-604B-92A0-D0692368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6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DAD40-B19F-A44F-9693-82029872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D4FFD0-85B6-694C-9FE7-8496A6C6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067399-405C-4A44-BEBA-A90610AC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79DE4-E348-4A4C-88AD-25E167C7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660DF-04BC-E749-9637-0057FE70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7D8CA2-A19D-7340-BF8F-222FAC51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4B23B6-D43C-4F48-A211-B01988719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E99044-ECD4-414B-81D3-0699C8FF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F487D0-05F0-6A44-A94E-3DA7C472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771324-F0FC-6D4C-BD60-CFA5BA58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15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21B86-4B77-3C43-A538-AEA2189F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4434D-2378-0244-BA0A-FCBB734B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E64BA-EF20-F94B-B43E-092CF996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F4D5A-B13F-AE45-94F7-AC855810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1DB686-B8CC-8F46-AEA0-DC2B050B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4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BAA94-4FB9-8949-92F4-2AFE0C88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18941D-0828-9E47-B454-167057ED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C4119B-5B14-4C47-A4E1-FAB4E287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F7EFE-0F60-E249-AEA5-4C34C148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41596-7C9E-EF4B-A818-03918555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91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07721-FBD1-5C4B-96C0-C5AEAC78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D30DD-D852-4743-BB09-BC104FA6A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5648CB-E9A3-694F-AA2D-8562A2CC3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62C9E3-38FD-574C-BB7C-2822B038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B266FE-C987-1B43-84CE-097AD071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8B4309-3D9C-DF4F-BBA7-1E797E9D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F0A95-69FD-3542-A909-16741DAE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81E400-DE26-DF48-8957-CBE0DF6A8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9AD8B6-412D-4B47-9240-2A06A9EB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01C8B9-1326-AB43-AEC0-6EF77F962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88E2C8-52AF-9141-999B-5F7E2B87A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2A1B48-D0B0-5E4A-9382-0D990543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CD514A-612D-1643-970F-147FB4D5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EDDC44-6FE5-B446-BC8A-122EDE74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82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DD47A-923E-154B-917E-5CC7D29D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033D90-8D9A-B04B-90BA-BCA03621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235994-A82D-A64B-A11B-DDCEF8A8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20324E-E9D2-0B46-9C80-31FC3150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B3F764-9E9A-454C-B457-0680356C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567104-92C9-F042-B2CB-57E95253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4BC293-38F3-204E-88DC-DF6253F6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41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14B22-AF36-4548-BCD9-7D525D3D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15BA4-794D-E645-A477-61CEB31F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F40CEB-BE20-A342-959A-ED01020D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19821-6EA0-D044-90FA-56119C6C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4444A2-2E93-2D45-9B45-97862FA3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CD5E82-F90F-4E46-B060-772B2C5C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2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32545-7038-8A4D-8325-A81141DC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7AA33B-6405-E744-A409-717757296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CD8C4-7002-7C4F-B891-EE2A030A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6CD403-9021-364F-9305-F1DF255F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5B0EF3-A6FE-3446-B26F-334062D6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D7C56D-5ABA-E244-A4F2-057AD0B2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7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5D283-A6E4-F54D-8E7A-8A2ABE1F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1A2E2-E93C-984A-A1CF-8A0F1940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F5741C-3568-2D45-8F0D-EE0C48086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16C9-F475-F744-8C5F-7A33B402C9D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269319-C057-614D-B7FE-76C3E0DBE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55635-6201-0141-80F5-B1DFF22C9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74406-2B3E-8542-BBE9-2D7537B47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46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v.bugaevskii@corp.mail.ru" TargetMode="External"/><Relationship Id="rId2" Type="http://schemas.openxmlformats.org/officeDocument/2006/relationships/hyperlink" Target="mailto:k.Izmailov@corp.mail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here.vk.company/blog/view/41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909D9-A50B-F645-BCF9-793BB56C7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1AA4D-9C26-D648-88C7-B9A71C343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653" y="5367559"/>
            <a:ext cx="9144000" cy="36807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Измайлов Константин, </a:t>
            </a:r>
            <a:r>
              <a:rPr lang="ru-RU" dirty="0" err="1"/>
              <a:t>Бугаевский</a:t>
            </a:r>
            <a:r>
              <a:rPr lang="ru-RU" dirty="0"/>
              <a:t>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404512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3731C-1A8B-3D42-8561-A16D2C41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изучать язык </a:t>
            </a:r>
            <a:r>
              <a:rPr lang="en-US" sz="4000" dirty="0"/>
              <a:t>Python</a:t>
            </a:r>
            <a:r>
              <a:rPr lang="ru-RU" sz="4000" dirty="0"/>
              <a:t> для анализа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A805F-6954-974D-BFAA-7081DE762539}"/>
              </a:ext>
            </a:extLst>
          </p:cNvPr>
          <p:cNvSpPr txBox="1"/>
          <p:nvPr/>
        </p:nvSpPr>
        <p:spPr>
          <a:xfrm>
            <a:off x="838200" y="1506022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Освоение основных принципов программирования</a:t>
            </a:r>
          </a:p>
        </p:txBody>
      </p:sp>
      <p:pic>
        <p:nvPicPr>
          <p:cNvPr id="10" name="Picture 2" descr="https://cdn-images-1.medium.com/max/900/0*aT9-nA8YKeHL43V9.jpg">
            <a:extLst>
              <a:ext uri="{FF2B5EF4-FFF2-40B4-BE49-F238E27FC236}">
                <a16:creationId xmlns:a16="http://schemas.microsoft.com/office/drawing/2014/main" id="{875C7767-6095-2449-99F4-05AB84B53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46" y="1915788"/>
            <a:ext cx="2563213" cy="33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ÐÐ°ÑÑÐ¸Ð½ÐºÐ¸ Ð¿Ð¾ Ð·Ð°Ð¿ÑÐ¾ÑÑ python for data analysis">
            <a:extLst>
              <a:ext uri="{FF2B5EF4-FFF2-40B4-BE49-F238E27FC236}">
                <a16:creationId xmlns:a16="http://schemas.microsoft.com/office/drawing/2014/main" id="{7A589BB1-36D6-8F4B-B901-0F9112A08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061" y="1901397"/>
            <a:ext cx="2573053" cy="33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ÐÐ°ÑÑÐ¸Ð½ÐºÐ¸ Ð¿Ð¾ Ð·Ð°Ð¿ÑÐ¾ÑÑ stackoverflow">
            <a:extLst>
              <a:ext uri="{FF2B5EF4-FFF2-40B4-BE49-F238E27FC236}">
                <a16:creationId xmlns:a16="http://schemas.microsoft.com/office/drawing/2014/main" id="{732F7604-35B5-4946-BDC9-063ED975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17" y="4717335"/>
            <a:ext cx="6626917" cy="19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C5A372-C047-D34F-BC04-645C63EA7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916" y="1901397"/>
            <a:ext cx="2436510" cy="33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0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3731C-1A8B-3D42-8561-A16D2C41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изучать язык </a:t>
            </a:r>
            <a:r>
              <a:rPr lang="en-US" sz="4000" dirty="0"/>
              <a:t>Python</a:t>
            </a:r>
            <a:r>
              <a:rPr lang="ru-RU" sz="4000" dirty="0"/>
              <a:t> для анализа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A805F-6954-974D-BFAA-7081DE762539}"/>
              </a:ext>
            </a:extLst>
          </p:cNvPr>
          <p:cNvSpPr txBox="1"/>
          <p:nvPr/>
        </p:nvSpPr>
        <p:spPr>
          <a:xfrm>
            <a:off x="838200" y="1506022"/>
            <a:ext cx="595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ru-RU" dirty="0"/>
              <a:t>Изучение библиотек, необходимых для анализа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F02B3C-8F15-2A40-95D7-AE496940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354"/>
            <a:ext cx="7685029" cy="46175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78C6BB-BF36-344E-AD6B-6C139312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92" y="5006975"/>
            <a:ext cx="2946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7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3731C-1A8B-3D42-8561-A16D2C41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изучать язык </a:t>
            </a:r>
            <a:r>
              <a:rPr lang="en-US" sz="4000" dirty="0"/>
              <a:t>Python</a:t>
            </a:r>
            <a:r>
              <a:rPr lang="ru-RU" sz="4000" dirty="0"/>
              <a:t> для анализа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A805F-6954-974D-BFAA-7081DE762539}"/>
              </a:ext>
            </a:extLst>
          </p:cNvPr>
          <p:cNvSpPr txBox="1"/>
          <p:nvPr/>
        </p:nvSpPr>
        <p:spPr>
          <a:xfrm>
            <a:off x="838200" y="1506022"/>
            <a:ext cx="36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Закрепление знаний на практике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3E8A84-B6AA-4F40-B1F0-9A3DFAB70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37" y="2684671"/>
            <a:ext cx="5834941" cy="28840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A8CCF7-5CEE-E74A-A5CD-CB633824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69" y="4180882"/>
            <a:ext cx="3720483" cy="2498936"/>
          </a:xfrm>
          <a:prstGeom prst="rect">
            <a:avLst/>
          </a:prstGeom>
        </p:spPr>
      </p:pic>
      <p:pic>
        <p:nvPicPr>
          <p:cNvPr id="9" name="Picture 2" descr="ÐÐ°ÑÑÐ¸Ð½ÐºÐ¸ Ð¿Ð¾ Ð·Ð°Ð¿ÑÐ¾ÑÑ kaggle">
            <a:extLst>
              <a:ext uri="{FF2B5EF4-FFF2-40B4-BE49-F238E27FC236}">
                <a16:creationId xmlns:a16="http://schemas.microsoft.com/office/drawing/2014/main" id="{668CD3D3-61C0-0D4C-B716-F97DABD89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10" y="1964005"/>
            <a:ext cx="4795988" cy="293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19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3731C-1A8B-3D42-8561-A16D2C41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изучать язык </a:t>
            </a:r>
            <a:r>
              <a:rPr lang="en-US" sz="4000" dirty="0"/>
              <a:t>Python</a:t>
            </a:r>
            <a:r>
              <a:rPr lang="ru-RU" sz="4000" dirty="0"/>
              <a:t> для анализа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A805F-6954-974D-BFAA-7081DE762539}"/>
              </a:ext>
            </a:extLst>
          </p:cNvPr>
          <p:cNvSpPr txBox="1"/>
          <p:nvPr/>
        </p:nvSpPr>
        <p:spPr>
          <a:xfrm>
            <a:off x="838200" y="1506022"/>
            <a:ext cx="36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Закрепление знаний на практике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88A931-3EDA-9B4B-933B-687C78A8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05" y="2033922"/>
            <a:ext cx="8499390" cy="44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3731C-1A8B-3D42-8561-A16D2C41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Среда для программирования</a:t>
            </a:r>
          </a:p>
        </p:txBody>
      </p:sp>
      <p:pic>
        <p:nvPicPr>
          <p:cNvPr id="6" name="Picture 2" descr="Jupyter Notebook в Netflix / Хабр">
            <a:extLst>
              <a:ext uri="{FF2B5EF4-FFF2-40B4-BE49-F238E27FC236}">
                <a16:creationId xmlns:a16="http://schemas.microsoft.com/office/drawing/2014/main" id="{2BF78B39-B000-D242-BF3A-C1B4B845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93" y="1979259"/>
            <a:ext cx="3151762" cy="33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52CFBD-FEEC-9D4E-B74A-DF25F5C65403}"/>
              </a:ext>
            </a:extLst>
          </p:cNvPr>
          <p:cNvSpPr txBox="1"/>
          <p:nvPr/>
        </p:nvSpPr>
        <p:spPr>
          <a:xfrm>
            <a:off x="2648447" y="520438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  <p:pic>
        <p:nvPicPr>
          <p:cNvPr id="9" name="Picture 4" descr="PyCharm: IDE для профессиональной разработки на Python от JetBrains">
            <a:extLst>
              <a:ext uri="{FF2B5EF4-FFF2-40B4-BE49-F238E27FC236}">
                <a16:creationId xmlns:a16="http://schemas.microsoft.com/office/drawing/2014/main" id="{81DA8602-6EEC-6347-AF2A-D2FD8F3C3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00" y="2148872"/>
            <a:ext cx="4314597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A76E57-C600-644C-8216-2A30AFEA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48768"/>
            <a:ext cx="4445509" cy="2439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6C719D-D504-8247-BC7E-FED7206A6E30}"/>
              </a:ext>
            </a:extLst>
          </p:cNvPr>
          <p:cNvSpPr txBox="1"/>
          <p:nvPr/>
        </p:nvSpPr>
        <p:spPr>
          <a:xfrm>
            <a:off x="7157227" y="5149344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/>
              <a:t>Pycharm</a:t>
            </a:r>
            <a:r>
              <a:rPr lang="en-US" dirty="0"/>
              <a:t>/</a:t>
            </a:r>
            <a:r>
              <a:rPr lang="en-US" dirty="0" err="1"/>
              <a:t>Vscode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81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3731C-1A8B-3D42-8561-A16D2C41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Запуск программы на </a:t>
            </a:r>
            <a:r>
              <a:rPr lang="en-US" sz="4000" dirty="0"/>
              <a:t>Python</a:t>
            </a:r>
            <a:endParaRPr lang="ru-RU" sz="4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C6349C-8F53-0141-A465-BB3DB47E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22" y="1690688"/>
            <a:ext cx="7962156" cy="46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6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3731C-1A8B-3D42-8561-A16D2C41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Контакты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3F180-857B-0743-8E4A-95F49312C251}"/>
              </a:ext>
            </a:extLst>
          </p:cNvPr>
          <p:cNvSpPr txBox="1"/>
          <p:nvPr/>
        </p:nvSpPr>
        <p:spPr>
          <a:xfrm>
            <a:off x="1769405" y="2044005"/>
            <a:ext cx="86531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Измайлов Константин </a:t>
            </a:r>
          </a:p>
          <a:p>
            <a:pPr algn="ctr"/>
            <a:r>
              <a:rPr lang="en-US" dirty="0"/>
              <a:t>Mail: </a:t>
            </a:r>
            <a:r>
              <a:rPr lang="en-US" dirty="0">
                <a:hlinkClick r:id="rId2"/>
              </a:rPr>
              <a:t>k.Izmailov@corp.mail.ru</a:t>
            </a:r>
            <a:endParaRPr lang="en-US" dirty="0"/>
          </a:p>
          <a:p>
            <a:pPr algn="ctr"/>
            <a:r>
              <a:rPr lang="en-US" dirty="0"/>
              <a:t>Telegram: @</a:t>
            </a:r>
            <a:r>
              <a:rPr lang="en-US" dirty="0" err="1"/>
              <a:t>KonstantinIzmaylov</a:t>
            </a:r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sz="2400" b="1" dirty="0" err="1"/>
              <a:t>Бугаевский</a:t>
            </a:r>
            <a:r>
              <a:rPr lang="ru-RU" sz="2400" b="1" dirty="0"/>
              <a:t> Владимир</a:t>
            </a:r>
          </a:p>
          <a:p>
            <a:pPr algn="ctr"/>
            <a:r>
              <a:rPr lang="en-US" dirty="0"/>
              <a:t>Mail: </a:t>
            </a:r>
            <a:r>
              <a:rPr lang="en-US" dirty="0">
                <a:hlinkClick r:id="rId3"/>
              </a:rPr>
              <a:t>v.bugaevskii@corp.mail.ru</a:t>
            </a:r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Блог на портале </a:t>
            </a:r>
            <a:r>
              <a:rPr lang="ru-RU" dirty="0" err="1"/>
              <a:t>Техносферы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https://sphere.vk.company/blog/view/410/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1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302ED5-19B7-7B41-B04E-34603B367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3" y="510139"/>
            <a:ext cx="2115376" cy="2824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3FAEE-1A92-B540-85E6-58741CC53888}"/>
              </a:ext>
            </a:extLst>
          </p:cNvPr>
          <p:cNvSpPr txBox="1"/>
          <p:nvPr/>
        </p:nvSpPr>
        <p:spPr>
          <a:xfrm>
            <a:off x="3224464" y="510139"/>
            <a:ext cx="27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Измайлов Константин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B5C7C-0D93-C548-A839-1B2B3BBB5E5F}"/>
              </a:ext>
            </a:extLst>
          </p:cNvPr>
          <p:cNvSpPr txBox="1"/>
          <p:nvPr/>
        </p:nvSpPr>
        <p:spPr>
          <a:xfrm>
            <a:off x="3224465" y="1014225"/>
            <a:ext cx="5931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of DS </a:t>
            </a:r>
            <a:r>
              <a:rPr lang="ru-RU" dirty="0"/>
              <a:t>в </a:t>
            </a:r>
            <a:r>
              <a:rPr lang="en-US" dirty="0"/>
              <a:t>Delivery Club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Руковожу несколькими командами </a:t>
            </a:r>
            <a:r>
              <a:rPr lang="en-US" dirty="0"/>
              <a:t>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Kaggle Master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Преподаю в </a:t>
            </a:r>
            <a:r>
              <a:rPr lang="ru-RU" dirty="0" err="1"/>
              <a:t>Техносфере</a:t>
            </a:r>
            <a:r>
              <a:rPr lang="ru-RU" dirty="0"/>
              <a:t> более 3 лет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1661D8-77B9-9148-A757-72BFDA90993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9525" y="3563222"/>
            <a:ext cx="1872000" cy="2804760"/>
          </a:xfrm>
          <a:prstGeom prst="rect">
            <a:avLst/>
          </a:prstGeom>
          <a:ln>
            <a:noFill/>
          </a:ln>
        </p:spPr>
      </p:pic>
      <p:sp>
        <p:nvSpPr>
          <p:cNvPr id="12" name="TextShape 6">
            <a:extLst>
              <a:ext uri="{FF2B5EF4-FFF2-40B4-BE49-F238E27FC236}">
                <a16:creationId xmlns:a16="http://schemas.microsoft.com/office/drawing/2014/main" id="{E72FB50B-B50D-214A-B976-BDCC6A2C81D9}"/>
              </a:ext>
            </a:extLst>
          </p:cNvPr>
          <p:cNvSpPr txBox="1"/>
          <p:nvPr/>
        </p:nvSpPr>
        <p:spPr>
          <a:xfrm>
            <a:off x="3224461" y="3678784"/>
            <a:ext cx="5931113" cy="217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strike="noStrike" spc="-1" dirty="0" err="1">
                <a:solidFill>
                  <a:srgbClr val="000000"/>
                </a:solidFill>
              </a:rPr>
              <a:t>Бугаевский</a:t>
            </a:r>
            <a:r>
              <a:rPr lang="ru-RU" b="1" strike="noStrike" spc="-1" dirty="0">
                <a:solidFill>
                  <a:srgbClr val="000000"/>
                </a:solidFill>
              </a:rPr>
              <a:t> Владимир</a:t>
            </a:r>
            <a:endParaRPr lang="ru-RU" b="1" strike="noStrike" spc="-1" dirty="0">
              <a:solidFill>
                <a:srgbClr val="000000"/>
              </a:solidFill>
              <a:ea typeface="AR PL SungtiL GB"/>
            </a:endParaRPr>
          </a:p>
          <a:p>
            <a:endParaRPr lang="ru-RU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b="0" strike="noStrike" spc="-1" dirty="0">
                <a:solidFill>
                  <a:srgbClr val="000000"/>
                </a:solidFill>
              </a:rPr>
              <a:t>Программист в Поиске</a:t>
            </a:r>
            <a:endParaRPr lang="ru-RU" spc="-1" dirty="0"/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b="0" strike="noStrike" spc="-1" dirty="0">
                <a:solidFill>
                  <a:srgbClr val="000000"/>
                </a:solidFill>
              </a:rPr>
              <a:t>Выпускник проекта «</a:t>
            </a:r>
            <a:r>
              <a:rPr lang="ru-RU" b="0" strike="noStrike" spc="-1" dirty="0" err="1">
                <a:solidFill>
                  <a:srgbClr val="000000"/>
                </a:solidFill>
              </a:rPr>
              <a:t>Техносфера</a:t>
            </a:r>
            <a:r>
              <a:rPr lang="ru-RU" b="0" strike="noStrike" spc="-1" dirty="0">
                <a:solidFill>
                  <a:srgbClr val="000000"/>
                </a:solidFill>
              </a:rPr>
              <a:t>» </a:t>
            </a:r>
            <a:endParaRPr lang="ru-RU" b="0" strike="noStrike" spc="-1" dirty="0"/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dirty="0"/>
              <a:t>Занимаюсь построением ML-решений и их внедрением в различных проектах компании </a:t>
            </a:r>
            <a:r>
              <a:rPr lang="en-US" dirty="0"/>
              <a:t>VK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5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589DF-834A-1248-B707-9A03127B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анализ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E3EFB-C937-6248-B18B-B5A3DE832931}"/>
              </a:ext>
            </a:extLst>
          </p:cNvPr>
          <p:cNvSpPr txBox="1"/>
          <p:nvPr/>
        </p:nvSpPr>
        <p:spPr>
          <a:xfrm>
            <a:off x="838200" y="1690687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/>
              <a:t>Анализ данных </a:t>
            </a:r>
            <a:r>
              <a:rPr lang="ru-RU" sz="1800" dirty="0"/>
              <a:t>— процесс исследования, фильтрации, преобразования и моделирования данных с целью извлечения полезной информации и принятия решений.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096AF5-2269-B74C-B256-FD7229E8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46" y="2497538"/>
            <a:ext cx="6906308" cy="39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5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589DF-834A-1248-B707-9A03127B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Специалисты по анализу данных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52F6A96E-BB54-8640-AD9E-6C76E47C8F7E}"/>
              </a:ext>
            </a:extLst>
          </p:cNvPr>
          <p:cNvSpPr txBox="1">
            <a:spLocks/>
          </p:cNvSpPr>
          <p:nvPr/>
        </p:nvSpPr>
        <p:spPr>
          <a:xfrm>
            <a:off x="611460" y="1914860"/>
            <a:ext cx="10742340" cy="4600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/>
                </a:solidFill>
              </a:rPr>
              <a:t>Аналитик данных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</a:rPr>
              <a:t>Отлично знает предметную область, анализирует метрики, проводит эксперименты,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глубоко закапывается в имеющиеся данные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ru-RU" sz="20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Data Scientist</a:t>
            </a:r>
            <a:endParaRPr lang="ru-RU" sz="2000" b="1" dirty="0">
              <a:solidFill>
                <a:schemeClr val="tx1"/>
              </a:solidFill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</a:rPr>
              <a:t>Структурирует и анализирует большие объёмы данных, применяет машинное обучение для предсказания событий и обнаружения неочевидных закономерностей.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  <a:p>
            <a:pPr algn="just"/>
            <a:endParaRPr lang="ru-RU" sz="20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Data Engineer </a:t>
            </a:r>
            <a:endParaRPr lang="ru-RU" sz="2000" b="1" dirty="0">
              <a:solidFill>
                <a:schemeClr val="tx1"/>
              </a:solidFill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</a:rPr>
              <a:t>Напрямую занимается доставкой, хранением и обработкой информации. Он выстраивает рабочие процессы, конвейеры обработки данных и </a:t>
            </a:r>
            <a:r>
              <a:rPr lang="en" sz="2000" dirty="0">
                <a:solidFill>
                  <a:schemeClr val="tx1"/>
                </a:solidFill>
              </a:rPr>
              <a:t>ETL-</a:t>
            </a:r>
            <a:r>
              <a:rPr lang="ru-RU" sz="2000" dirty="0">
                <a:solidFill>
                  <a:schemeClr val="tx1"/>
                </a:solidFill>
              </a:rPr>
              <a:t>процессы (обработка/преобразование информации).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BI – </a:t>
            </a:r>
            <a:r>
              <a:rPr lang="ru-RU" sz="2000" b="1" dirty="0">
                <a:solidFill>
                  <a:schemeClr val="tx1"/>
                </a:solidFill>
              </a:rPr>
              <a:t>Аналитик</a:t>
            </a:r>
            <a:endParaRPr lang="en-US" sz="2000" b="1" dirty="0">
              <a:solidFill>
                <a:schemeClr val="tx1"/>
              </a:solidFill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</a:rPr>
              <a:t>Работает с базой данных, готовит </a:t>
            </a:r>
            <a:r>
              <a:rPr lang="ru-RU" sz="2000" dirty="0" err="1">
                <a:solidFill>
                  <a:schemeClr val="tx1"/>
                </a:solidFill>
              </a:rPr>
              <a:t>дашборды</a:t>
            </a:r>
            <a:r>
              <a:rPr lang="ru-RU" sz="2000" dirty="0">
                <a:solidFill>
                  <a:schemeClr val="tx1"/>
                </a:solidFill>
              </a:rPr>
              <a:t>, отвечает за визуализацию данных, простое восприятие сложных закономерностей для бизнеса.</a:t>
            </a:r>
          </a:p>
          <a:p>
            <a:pPr algn="just"/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9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589DF-834A-1248-B707-9A03127B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навыки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AA1E75-F13F-2F47-A32C-1F3281C3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77" y="1495364"/>
            <a:ext cx="6088846" cy="481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2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9583E-BEF3-C046-9FA7-484C74DD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1BC70-E51E-F942-B1FC-C40090A6B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ru-RU" dirty="0"/>
              <a:t>Получить основы программирования на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Освоить базовые прикладные инструменты для анализа данных</a:t>
            </a:r>
          </a:p>
          <a:p>
            <a:r>
              <a:rPr lang="ru-RU" dirty="0"/>
              <a:t>Изучить базовые понятия математической статистики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29391F-42B1-2C4F-8550-74671F9A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3563937"/>
            <a:ext cx="8089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6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6531F-F19F-364B-AEDD-6D06B407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курса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47CD571-9147-9B46-9BB4-D818D3DB6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02224"/>
              </p:ext>
            </p:extLst>
          </p:nvPr>
        </p:nvGraphicFramePr>
        <p:xfrm>
          <a:off x="1476334" y="1266383"/>
          <a:ext cx="9239332" cy="54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579">
                  <a:extLst>
                    <a:ext uri="{9D8B030D-6E8A-4147-A177-3AD203B41FA5}">
                      <a16:colId xmlns:a16="http://schemas.microsoft.com/office/drawing/2014/main" val="2194242377"/>
                    </a:ext>
                  </a:extLst>
                </a:gridCol>
                <a:gridCol w="4526285">
                  <a:extLst>
                    <a:ext uri="{9D8B030D-6E8A-4147-A177-3AD203B41FA5}">
                      <a16:colId xmlns:a16="http://schemas.microsoft.com/office/drawing/2014/main" val="1892377054"/>
                    </a:ext>
                  </a:extLst>
                </a:gridCol>
                <a:gridCol w="2184041">
                  <a:extLst>
                    <a:ext uri="{9D8B030D-6E8A-4147-A177-3AD203B41FA5}">
                      <a16:colId xmlns:a16="http://schemas.microsoft.com/office/drawing/2014/main" val="1537984431"/>
                    </a:ext>
                  </a:extLst>
                </a:gridCol>
                <a:gridCol w="2050427">
                  <a:extLst>
                    <a:ext uri="{9D8B030D-6E8A-4147-A177-3AD203B41FA5}">
                      <a16:colId xmlns:a16="http://schemas.microsoft.com/office/drawing/2014/main" val="3499377813"/>
                    </a:ext>
                  </a:extLst>
                </a:gridCol>
              </a:tblGrid>
              <a:tr h="233765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en-US" sz="1400" b="1" dirty="0"/>
                        <a:t>#</a:t>
                      </a:r>
                      <a:endParaRPr lang="ru-RU" sz="1400" b="1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Тема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Задание в классе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Задание дома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970752372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en-US" sz="1400" b="1" dirty="0"/>
                        <a:t>1</a:t>
                      </a:r>
                      <a:endParaRPr lang="ru-RU" sz="1400" b="1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dirty="0"/>
                        <a:t>Введение в </a:t>
                      </a:r>
                      <a:r>
                        <a:rPr lang="ru-RU" sz="1400" dirty="0" err="1"/>
                        <a:t>Python</a:t>
                      </a:r>
                      <a:r>
                        <a:rPr lang="ru-RU" sz="1400" dirty="0"/>
                        <a:t> 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10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415856660"/>
                  </a:ext>
                </a:extLst>
              </a:tr>
              <a:tr h="244000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en-US" sz="1400" b="1" dirty="0"/>
                        <a:t>2</a:t>
                      </a:r>
                      <a:endParaRPr lang="ru-RU" sz="1400" b="1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dirty="0"/>
                        <a:t>Библиотека </a:t>
                      </a:r>
                      <a:r>
                        <a:rPr lang="ru-RU" sz="1400" dirty="0" err="1"/>
                        <a:t>Numpy</a:t>
                      </a:r>
                      <a:r>
                        <a:rPr lang="ru-RU" sz="1400" dirty="0"/>
                        <a:t> 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10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730722514"/>
                  </a:ext>
                </a:extLst>
              </a:tr>
              <a:tr h="233765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3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dirty="0"/>
                        <a:t>Библиотека </a:t>
                      </a:r>
                      <a:r>
                        <a:rPr lang="en-US" sz="1400" dirty="0"/>
                        <a:t>Pandas </a:t>
                      </a:r>
                      <a:endParaRPr lang="ru-RU" sz="1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10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129672459"/>
                  </a:ext>
                </a:extLst>
              </a:tr>
              <a:tr h="233765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4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98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Визуализация данных</a:t>
                      </a:r>
                      <a:endParaRPr lang="ru-RU" sz="1400" i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696241123"/>
                  </a:ext>
                </a:extLst>
              </a:tr>
              <a:tr h="233765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5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dirty="0"/>
                        <a:t>Углубленный </a:t>
                      </a:r>
                      <a:r>
                        <a:rPr lang="ru-RU" sz="1400" dirty="0" err="1"/>
                        <a:t>Python</a:t>
                      </a:r>
                      <a:r>
                        <a:rPr lang="ru-RU" sz="1400" dirty="0"/>
                        <a:t> - 1 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20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253295059"/>
                  </a:ext>
                </a:extLst>
              </a:tr>
              <a:tr h="233765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6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98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Углубленный </a:t>
                      </a:r>
                      <a:r>
                        <a:rPr lang="ru-RU" sz="1400" dirty="0" err="1"/>
                        <a:t>Python</a:t>
                      </a:r>
                      <a:r>
                        <a:rPr lang="ru-RU" sz="1400" dirty="0"/>
                        <a:t> - 2 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447890552"/>
                  </a:ext>
                </a:extLst>
              </a:tr>
              <a:tr h="233765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7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dirty="0" err="1"/>
                        <a:t>Парсинг</a:t>
                      </a:r>
                      <a:r>
                        <a:rPr lang="ru-RU" sz="1400" dirty="0"/>
                        <a:t> данных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10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972776429"/>
                  </a:ext>
                </a:extLst>
              </a:tr>
              <a:tr h="233765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en-US" sz="1400" b="1" dirty="0"/>
                        <a:t>8</a:t>
                      </a:r>
                      <a:endParaRPr lang="ru-RU" sz="1400" b="1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 rtl="0" eaLnBrk="1" latinLnBrk="0" hangingPunct="1"/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Высокопроизводительный </a:t>
                      </a:r>
                      <a:r>
                        <a:rPr lang="e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655748381"/>
                  </a:ext>
                </a:extLst>
              </a:tr>
              <a:tr h="467528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en-US" sz="1400" b="1" dirty="0"/>
                        <a:t>9</a:t>
                      </a:r>
                      <a:endParaRPr lang="ru-RU" sz="1400" b="1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 rtl="0" eaLnBrk="1" latinLnBrk="0" hangingPunct="1"/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Введение в математическую статистику. Основные понятия математической статистики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15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551674845"/>
                  </a:ext>
                </a:extLst>
              </a:tr>
              <a:tr h="467528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en-US" sz="1400" b="1" dirty="0"/>
                        <a:t>10</a:t>
                      </a:r>
                      <a:endParaRPr lang="ru-RU" sz="1400" b="1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98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Введение в математическую статистику. Проверка статистических гипотез</a:t>
                      </a:r>
                      <a:endParaRPr lang="ru-RU" sz="1400" i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076091647"/>
                  </a:ext>
                </a:extLst>
              </a:tr>
              <a:tr h="701293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1</a:t>
                      </a:r>
                      <a:r>
                        <a:rPr lang="en-US" sz="1400" b="1" dirty="0"/>
                        <a:t>1</a:t>
                      </a:r>
                      <a:endParaRPr lang="ru-RU" sz="1400" b="1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Введение в математическую статистику. Непараметрические критерии и доверительные интервалы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505151777"/>
                  </a:ext>
                </a:extLst>
              </a:tr>
              <a:tr h="233765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1</a:t>
                      </a:r>
                      <a:r>
                        <a:rPr lang="en-US" sz="1400" b="1" dirty="0"/>
                        <a:t>2</a:t>
                      </a:r>
                      <a:endParaRPr lang="ru-RU" sz="1400" b="1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dirty="0"/>
                        <a:t>Временные ряды 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en-US" sz="1400" b="1" i="1" dirty="0"/>
                        <a:t>5</a:t>
                      </a:r>
                      <a:r>
                        <a:rPr lang="ru-RU" sz="1400" b="1" i="1" dirty="0"/>
                        <a:t> </a:t>
                      </a:r>
                      <a:r>
                        <a:rPr lang="en-US" sz="1400" b="1" i="1" dirty="0"/>
                        <a:t>+ [</a:t>
                      </a:r>
                      <a:r>
                        <a:rPr lang="ru-RU" sz="1400" b="1" i="1" dirty="0"/>
                        <a:t>10</a:t>
                      </a:r>
                      <a:r>
                        <a:rPr lang="en-US" sz="1400" b="1" i="1" dirty="0"/>
                        <a:t>] </a:t>
                      </a:r>
                      <a:endParaRPr lang="ru-RU" sz="1400" b="1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227899347"/>
                  </a:ext>
                </a:extLst>
              </a:tr>
              <a:tr h="233765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1</a:t>
                      </a:r>
                      <a:r>
                        <a:rPr lang="en-US" sz="1400" b="1" dirty="0"/>
                        <a:t>3</a:t>
                      </a:r>
                      <a:endParaRPr lang="ru-RU" sz="1400" b="1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98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Введение в SQL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82313210"/>
                  </a:ext>
                </a:extLst>
              </a:tr>
              <a:tr h="233765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1</a:t>
                      </a:r>
                      <a:r>
                        <a:rPr lang="en-US" sz="1400" b="1" dirty="0"/>
                        <a:t>4</a:t>
                      </a:r>
                      <a:endParaRPr lang="ru-RU" sz="1400" b="1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dirty="0" err="1"/>
                        <a:t>Колоквиум</a:t>
                      </a:r>
                      <a:endParaRPr lang="ru-RU" sz="1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20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7213019"/>
                  </a:ext>
                </a:extLst>
              </a:tr>
              <a:tr h="233765"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dirty="0"/>
                        <a:t>1</a:t>
                      </a:r>
                      <a:r>
                        <a:rPr lang="en-US" sz="1400" b="1" dirty="0"/>
                        <a:t>5</a:t>
                      </a:r>
                      <a:endParaRPr lang="ru-RU" sz="1400" b="1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Пересдача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algn="ctr" defTabSz="698400"/>
                      <a:r>
                        <a:rPr lang="ru-RU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876215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36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3731C-1A8B-3D42-8561-A16D2C41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62E9AA-DE30-EC4C-AF67-C4407CDA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93" y="2073793"/>
            <a:ext cx="5468816" cy="374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EF8E70-A205-1442-8A0A-C40F59ADDBA4}"/>
              </a:ext>
            </a:extLst>
          </p:cNvPr>
          <p:cNvSpPr txBox="1"/>
          <p:nvPr/>
        </p:nvSpPr>
        <p:spPr>
          <a:xfrm>
            <a:off x="295154" y="6488668"/>
            <a:ext cx="9902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 err="1"/>
              <a:t>https</a:t>
            </a:r>
            <a:r>
              <a:rPr lang="ru-RU" sz="1400" i="1" dirty="0"/>
              <a:t>://</a:t>
            </a:r>
            <a:r>
              <a:rPr lang="ru-RU" sz="1400" i="1" dirty="0" err="1"/>
              <a:t>insights.stackoverflow.com</a:t>
            </a:r>
            <a:r>
              <a:rPr lang="ru-RU" sz="1400" i="1" dirty="0"/>
              <a:t>/</a:t>
            </a:r>
            <a:r>
              <a:rPr lang="ru-RU" sz="1400" i="1" dirty="0" err="1"/>
              <a:t>survey</a:t>
            </a:r>
            <a:r>
              <a:rPr lang="ru-RU" sz="1400" i="1" dirty="0"/>
              <a:t>/2021#most-loved-dreaded-and-wanted-language-love-dread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AEA3D7-B0D6-1A49-AE1B-46113DB0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35" y="2814883"/>
            <a:ext cx="5716929" cy="3540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A341C9-6DC9-6145-B8D6-7C8946CC94F5}"/>
              </a:ext>
            </a:extLst>
          </p:cNvPr>
          <p:cNvSpPr txBox="1"/>
          <p:nvPr/>
        </p:nvSpPr>
        <p:spPr>
          <a:xfrm>
            <a:off x="838200" y="1531561"/>
            <a:ext cx="614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Популярный и востребованный язык программирования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96175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3731C-1A8B-3D42-8561-A16D2C41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341C9-6DC9-6145-B8D6-7C8946CC94F5}"/>
              </a:ext>
            </a:extLst>
          </p:cNvPr>
          <p:cNvSpPr txBox="1"/>
          <p:nvPr/>
        </p:nvSpPr>
        <p:spPr>
          <a:xfrm>
            <a:off x="838200" y="153156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 в освоении</a:t>
            </a:r>
          </a:p>
        </p:txBody>
      </p:sp>
      <p:pic>
        <p:nvPicPr>
          <p:cNvPr id="8" name="Picture 4" descr="ÐÐ»Ñ Ð°Ð½Ð°Ð»Ð¸Ð·Ð° Ð´Ð°Ð½Ð½ÑÑ Ð½ÐµÑ ÑÐ¼ÑÑÐ»Ð° Ð¸Ð·ÑÑÐ°ÑÑ Python ÑÐµÐ»Ð¸ÐºÐ¾Ð¼">
            <a:extLst>
              <a:ext uri="{FF2B5EF4-FFF2-40B4-BE49-F238E27FC236}">
                <a16:creationId xmlns:a16="http://schemas.microsoft.com/office/drawing/2014/main" id="{DEBA49E6-976D-AF48-B878-012B238B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72" y="2410555"/>
            <a:ext cx="4742885" cy="316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ÐÐ°ÑÑÐ¸Ð½ÐºÐ¸ Ð¿Ð¾ Ð·Ð°Ð¿ÑÐ¾ÑÑ python language for kids">
            <a:extLst>
              <a:ext uri="{FF2B5EF4-FFF2-40B4-BE49-F238E27FC236}">
                <a16:creationId xmlns:a16="http://schemas.microsoft.com/office/drawing/2014/main" id="{F121B576-3196-D745-87DE-B4F695F23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28" y="2411090"/>
            <a:ext cx="4215183" cy="316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412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433</Words>
  <Application>Microsoft Macintosh PowerPoint</Application>
  <PresentationFormat>Широкоэкранный</PresentationFormat>
  <Paragraphs>103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HelveticaCyr</vt:lpstr>
      <vt:lpstr>Тема Office</vt:lpstr>
      <vt:lpstr>Введение в анализ данных на Python</vt:lpstr>
      <vt:lpstr>Презентация PowerPoint</vt:lpstr>
      <vt:lpstr>Что такое анализ данных</vt:lpstr>
      <vt:lpstr>Специалисты по анализу данных</vt:lpstr>
      <vt:lpstr>Необходимые навыки</vt:lpstr>
      <vt:lpstr>Цели курса</vt:lpstr>
      <vt:lpstr>План курса</vt:lpstr>
      <vt:lpstr>Почему именно Python</vt:lpstr>
      <vt:lpstr>Почему именно Python</vt:lpstr>
      <vt:lpstr>Как изучать язык Python для анализа данных</vt:lpstr>
      <vt:lpstr>Как изучать язык Python для анализа данных</vt:lpstr>
      <vt:lpstr>Как изучать язык Python для анализа данных</vt:lpstr>
      <vt:lpstr>Как изучать язык Python для анализа данных</vt:lpstr>
      <vt:lpstr>Среда для программирования</vt:lpstr>
      <vt:lpstr>Запуск программы на Python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 на Python</dc:title>
  <dc:creator>Microsoft Office User</dc:creator>
  <cp:lastModifiedBy>Microsoft Office User</cp:lastModifiedBy>
  <cp:revision>12</cp:revision>
  <dcterms:created xsi:type="dcterms:W3CDTF">2021-12-31T07:36:51Z</dcterms:created>
  <dcterms:modified xsi:type="dcterms:W3CDTF">2022-03-15T10:07:02Z</dcterms:modified>
</cp:coreProperties>
</file>